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18" r:id="rId2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A38"/>
    <a:srgbClr val="003865"/>
    <a:srgbClr val="B9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18" autoAdjust="0"/>
    <p:restoredTop sz="98958" autoAdjust="0"/>
  </p:normalViewPr>
  <p:slideViewPr>
    <p:cSldViewPr>
      <p:cViewPr varScale="1">
        <p:scale>
          <a:sx n="90" d="100"/>
          <a:sy n="90" d="100"/>
        </p:scale>
        <p:origin x="-5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9898425968545"/>
          <c:y val="0.153815712534488"/>
          <c:w val="0.75010157403145505"/>
          <c:h val="0.8144792643049679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Somewhat easy</c:v>
                </c:pt>
              </c:strCache>
            </c:strRef>
          </c:tx>
          <c:spPr>
            <a:solidFill>
              <a:srgbClr val="B9D9EB"/>
            </a:solidFill>
            <a:ln>
              <a:solidFill>
                <a:schemeClr val="tx1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</c:v>
                </c:pt>
                <c:pt idx="4">
                  <c:v>Total</c:v>
                </c:pt>
              </c:strCache>
            </c:strRef>
          </c:cat>
          <c:val>
            <c:numRef>
              <c:f>Sheet1!$B$3:$F$3</c:f>
              <c:numCache>
                <c:formatCode>General</c:formatCode>
                <c:ptCount val="5"/>
                <c:pt idx="0">
                  <c:v>32</c:v>
                </c:pt>
                <c:pt idx="1">
                  <c:v>42</c:v>
                </c:pt>
                <c:pt idx="2">
                  <c:v>37</c:v>
                </c:pt>
                <c:pt idx="3">
                  <c:v>29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rgbClr val="003865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</c:v>
                </c:pt>
                <c:pt idx="4">
                  <c:v>Total</c:v>
                </c:pt>
              </c:strCache>
            </c:strRef>
          </c:cat>
          <c:val>
            <c:numRef>
              <c:f>Sheet1!$B$4:$F$4</c:f>
              <c:numCache>
                <c:formatCode>General</c:formatCode>
                <c:ptCount val="5"/>
                <c:pt idx="0">
                  <c:v>57</c:v>
                </c:pt>
                <c:pt idx="1">
                  <c:v>36</c:v>
                </c:pt>
                <c:pt idx="2">
                  <c:v>23</c:v>
                </c:pt>
                <c:pt idx="3">
                  <c:v>29</c:v>
                </c:pt>
                <c:pt idx="4">
                  <c:v>41</c:v>
                </c:pt>
              </c:numCache>
            </c:numRef>
          </c:val>
        </c:ser>
        <c:ser>
          <c:idx val="2"/>
          <c:order val="2"/>
          <c:tx>
            <c:strRef>
              <c:f>Sheet1!$A$5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rgbClr val="046A38">
                <a:alpha val="50000"/>
              </a:srgb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8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26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24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</c:v>
                </c:pt>
                <c:pt idx="4">
                  <c:v>Total</c:v>
                </c:pt>
              </c:strCache>
            </c:strRef>
          </c:cat>
          <c:val>
            <c:numRef>
              <c:f>Sheet1!$B$5:$F$5</c:f>
              <c:numCache>
                <c:formatCode>General</c:formatCode>
                <c:ptCount val="5"/>
                <c:pt idx="0">
                  <c:v>-8</c:v>
                </c:pt>
                <c:pt idx="1">
                  <c:v>-16</c:v>
                </c:pt>
                <c:pt idx="2">
                  <c:v>-26</c:v>
                </c:pt>
                <c:pt idx="3">
                  <c:v>-24</c:v>
                </c:pt>
                <c:pt idx="4">
                  <c:v>-16</c:v>
                </c:pt>
              </c:numCache>
            </c:numRef>
          </c:val>
        </c:ser>
        <c:ser>
          <c:idx val="3"/>
          <c:order val="3"/>
          <c:tx>
            <c:strRef>
              <c:f>Sheet1!$A$6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rgbClr val="046A38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12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16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7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Sheet1!$B$2:$F$2</c:f>
              <c:strCache>
                <c:ptCount val="5"/>
                <c:pt idx="0">
                  <c:v>400%+ FPL</c:v>
                </c:pt>
                <c:pt idx="1">
                  <c:v>200%–399% FPL</c:v>
                </c:pt>
                <c:pt idx="2">
                  <c:v>100%–199% FPL</c:v>
                </c:pt>
                <c:pt idx="3">
                  <c:v>&lt;100% FPL</c:v>
                </c:pt>
                <c:pt idx="4">
                  <c:v>Total</c:v>
                </c:pt>
              </c:strCache>
            </c:strRef>
          </c:cat>
          <c:val>
            <c:numRef>
              <c:f>Sheet1!$B$6:$F$6</c:f>
              <c:numCache>
                <c:formatCode>General</c:formatCode>
                <c:ptCount val="5"/>
                <c:pt idx="0">
                  <c:v>-2</c:v>
                </c:pt>
                <c:pt idx="1">
                  <c:v>-4</c:v>
                </c:pt>
                <c:pt idx="2">
                  <c:v>-12</c:v>
                </c:pt>
                <c:pt idx="3">
                  <c:v>-16</c:v>
                </c:pt>
                <c:pt idx="4">
                  <c:v>-7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2"/>
        <c:overlap val="100"/>
        <c:axId val="233413248"/>
        <c:axId val="233435520"/>
      </c:barChart>
      <c:catAx>
        <c:axId val="233413248"/>
        <c:scaling>
          <c:orientation val="minMax"/>
        </c:scaling>
        <c:delete val="0"/>
        <c:axPos val="l"/>
        <c:majorTickMark val="none"/>
        <c:minorTickMark val="none"/>
        <c:tickLblPos val="low"/>
        <c:spPr>
          <a:ln w="50800">
            <a:solidFill>
              <a:schemeClr val="tx1"/>
            </a:solidFill>
          </a:ln>
        </c:spPr>
        <c:txPr>
          <a:bodyPr/>
          <a:lstStyle/>
          <a:p>
            <a:pPr algn="just">
              <a:defRPr/>
            </a:pPr>
            <a:endParaRPr lang="en-US"/>
          </a:p>
        </c:txPr>
        <c:crossAx val="233435520"/>
        <c:crosses val="autoZero"/>
        <c:auto val="1"/>
        <c:lblAlgn val="ctr"/>
        <c:lblOffset val="100"/>
        <c:noMultiLvlLbl val="0"/>
      </c:catAx>
      <c:valAx>
        <c:axId val="233435520"/>
        <c:scaling>
          <c:orientation val="minMax"/>
          <c:max val="100"/>
          <c:min val="-50"/>
        </c:scaling>
        <c:delete val="1"/>
        <c:axPos val="b"/>
        <c:numFmt formatCode="General" sourceLinked="1"/>
        <c:majorTickMark val="out"/>
        <c:minorTickMark val="none"/>
        <c:tickLblPos val="nextTo"/>
        <c:crossAx val="233413248"/>
        <c:crosses val="autoZero"/>
        <c:crossBetween val="between"/>
        <c:majorUnit val="25"/>
      </c:valAx>
    </c:plotArea>
    <c:plotVisOnly val="1"/>
    <c:dispBlanksAs val="gap"/>
    <c:showDLblsOverMax val="0"/>
  </c:chart>
  <c:txPr>
    <a:bodyPr/>
    <a:lstStyle/>
    <a:p>
      <a:pPr>
        <a:defRPr sz="1600" b="1">
          <a:latin typeface="Calibri" panose="020F050202020403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11/11/2014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43369"/>
            <a:ext cx="2025227" cy="532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D98B12AD-05A1-4A54-A581-98EDDFA48862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6EBD13FD-8EC5-491D-9104-12003557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28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081437-9092-44B2-90C7-3C6D59153FF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4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29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3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91440"/>
            <a:ext cx="9144000" cy="1005840"/>
          </a:xfrm>
        </p:spPr>
        <p:txBody>
          <a:bodyPr anchor="t" anchorCtr="1">
            <a:noAutofit/>
          </a:bodyPr>
          <a:lstStyle/>
          <a:p>
            <a:pPr algn="ctr"/>
            <a:r>
              <a:rPr lang="en-US" sz="2000" b="1" kern="0" dirty="0" smtClean="0">
                <a:ea typeface="ＭＳ Ｐゴシック"/>
              </a:rPr>
              <a:t>Most </a:t>
            </a:r>
            <a:r>
              <a:rPr lang="en-US" sz="2000" b="1" kern="0" dirty="0" smtClean="0">
                <a:ea typeface="ＭＳ Ｐゴシック"/>
              </a:rPr>
              <a:t>Insured Adults with Plans That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Require a Copayment or Coinsurance Said </a:t>
            </a:r>
            <a:r>
              <a:rPr lang="en-US" sz="2000" b="1" kern="0" dirty="0">
                <a:ea typeface="ＭＳ Ｐゴシック"/>
              </a:rPr>
              <a:t>I</a:t>
            </a:r>
            <a:r>
              <a:rPr lang="en-US" sz="2000" b="1" kern="0" dirty="0" smtClean="0">
                <a:ea typeface="ＭＳ Ｐゴシック"/>
              </a:rPr>
              <a:t>t Was </a:t>
            </a:r>
            <a:br>
              <a:rPr lang="en-US" sz="2000" b="1" kern="0" dirty="0" smtClean="0">
                <a:ea typeface="ＭＳ Ｐゴシック"/>
              </a:rPr>
            </a:br>
            <a:r>
              <a:rPr lang="en-US" sz="2000" b="1" kern="0" dirty="0" smtClean="0">
                <a:ea typeface="ＭＳ Ｐゴシック"/>
              </a:rPr>
              <a:t>Somewhat or Very Easy to Afford Them</a:t>
            </a:r>
            <a:endParaRPr lang="en-US" sz="2000" b="1" dirty="0"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90600" y="5833646"/>
            <a:ext cx="7772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 smtClean="0">
                <a:cs typeface="Arial" pitchFamily="34" charset="0"/>
              </a:rPr>
              <a:t>Insured adults </a:t>
            </a:r>
            <a:r>
              <a:rPr lang="en-US" sz="1600" b="1" dirty="0">
                <a:cs typeface="Arial" pitchFamily="34" charset="0"/>
              </a:rPr>
              <a:t>ages </a:t>
            </a:r>
            <a:r>
              <a:rPr lang="en-US" sz="1600" b="1" dirty="0" smtClean="0">
                <a:cs typeface="Arial" pitchFamily="34" charset="0"/>
              </a:rPr>
              <a:t>19–64 who pay a copayment or coinsurance</a:t>
            </a:r>
            <a:endParaRPr lang="en-US" sz="1600" b="1" dirty="0">
              <a:cs typeface="Arial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52541055"/>
              </p:ext>
            </p:extLst>
          </p:nvPr>
        </p:nvGraphicFramePr>
        <p:xfrm>
          <a:off x="173008" y="1751085"/>
          <a:ext cx="8742392" cy="3777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Box 49"/>
          <p:cNvSpPr txBox="1">
            <a:spLocks noChangeArrowheads="1"/>
          </p:cNvSpPr>
          <p:nvPr/>
        </p:nvSpPr>
        <p:spPr bwMode="auto">
          <a:xfrm>
            <a:off x="37253" y="6180667"/>
            <a:ext cx="71896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/>
              <a:t>Notes: FPL refers to federal poverty level. </a:t>
            </a:r>
            <a:r>
              <a:rPr lang="en-US" sz="1200" dirty="0">
                <a:solidFill>
                  <a:prstClr val="black"/>
                </a:solidFill>
              </a:rPr>
              <a:t>Bars may not sum to </a:t>
            </a:r>
            <a:r>
              <a:rPr lang="en-US" sz="1200" dirty="0" smtClean="0">
                <a:solidFill>
                  <a:prstClr val="black"/>
                </a:solidFill>
              </a:rPr>
              <a:t>100% </a:t>
            </a:r>
            <a:r>
              <a:rPr lang="en-US" sz="1200" dirty="0">
                <a:solidFill>
                  <a:prstClr val="black"/>
                </a:solidFill>
              </a:rPr>
              <a:t>because of “don’t know” responses or refusal to respond; segments may not sum to subtotals because of rounding.</a:t>
            </a:r>
          </a:p>
          <a:p>
            <a:r>
              <a:rPr lang="en-US" sz="1200" dirty="0">
                <a:solidFill>
                  <a:srgbClr val="000000"/>
                </a:solidFill>
              </a:rPr>
              <a:t>Source: The Commonwealth Fund </a:t>
            </a:r>
            <a:r>
              <a:rPr lang="en-US" sz="1200" dirty="0" smtClean="0">
                <a:solidFill>
                  <a:srgbClr val="000000"/>
                </a:solidFill>
              </a:rPr>
              <a:t>Health Care </a:t>
            </a:r>
            <a:r>
              <a:rPr lang="en-US" sz="1200" dirty="0">
                <a:solidFill>
                  <a:srgbClr val="000000"/>
                </a:solidFill>
              </a:rPr>
              <a:t>Affordability Tracking Survey, September–October 2014.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123267" y="5452646"/>
            <a:ext cx="8321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Percent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1125493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In the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past 12 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months, how easy or difficult was it for you to afford your </a:t>
            </a: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copayments or coinsurance </a:t>
            </a:r>
            <a:b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</a:br>
            <a:r>
              <a:rPr lang="en-US" sz="1600" b="1" dirty="0" smtClean="0">
                <a:solidFill>
                  <a:srgbClr val="000000"/>
                </a:solidFill>
                <a:cs typeface="Arial" pitchFamily="34" charset="0"/>
              </a:rPr>
              <a:t>when </a:t>
            </a:r>
            <a:r>
              <a:rPr lang="en-US" sz="1600" b="1" dirty="0">
                <a:solidFill>
                  <a:srgbClr val="000000"/>
                </a:solidFill>
                <a:cs typeface="Arial" pitchFamily="34" charset="0"/>
              </a:rPr>
              <a:t>you visited a doctor or clinic, or when you filled a prescription?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23595" y="1811869"/>
            <a:ext cx="1415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Somewhat easy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415331" y="1811869"/>
            <a:ext cx="10344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Very easy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94795" y="1813979"/>
            <a:ext cx="16928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Somewhat difficult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0158" y="1811869"/>
            <a:ext cx="228227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prstClr val="black"/>
                </a:solidFill>
                <a:ea typeface="ＭＳ Ｐゴシック" charset="0"/>
              </a:rPr>
              <a:t>Very difficult or impossible</a:t>
            </a:r>
            <a:endParaRPr lang="en-US" sz="1400" b="1" dirty="0">
              <a:solidFill>
                <a:prstClr val="black"/>
              </a:solidFill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687620" y="1903309"/>
            <a:ext cx="137160" cy="137160"/>
          </a:xfrm>
          <a:prstGeom prst="rect">
            <a:avLst/>
          </a:prstGeom>
          <a:solidFill>
            <a:srgbClr val="B9D9EB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279356" y="1903309"/>
            <a:ext cx="137160" cy="137160"/>
          </a:xfrm>
          <a:prstGeom prst="rect">
            <a:avLst/>
          </a:prstGeom>
          <a:solidFill>
            <a:srgbClr val="003865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862436" y="1903309"/>
            <a:ext cx="137160" cy="137160"/>
          </a:xfrm>
          <a:prstGeom prst="rect">
            <a:avLst/>
          </a:prstGeom>
          <a:solidFill>
            <a:srgbClr val="046A38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47800" y="1903309"/>
            <a:ext cx="137160" cy="137160"/>
          </a:xfrm>
          <a:prstGeom prst="rect">
            <a:avLst/>
          </a:prstGeom>
          <a:solidFill>
            <a:srgbClr val="046A3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912744" y="24808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76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86600" y="30904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58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26944" y="37000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988944" y="43096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78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458200" y="496169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90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124200" y="24808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23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362200" y="30904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38400" y="37000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38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264544" y="4309646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20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57600" y="4961692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  <a:cs typeface="Arial" panose="020B0604020202020204" pitchFamily="34" charset="0"/>
              </a:rPr>
              <a:t>10</a:t>
            </a:r>
          </a:p>
        </p:txBody>
      </p:sp>
      <p:pic>
        <p:nvPicPr>
          <p:cNvPr id="33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2913" y="61753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65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6152</TotalTime>
  <Words>120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Most Insured Adults with Plans That  Require a Copayment or Coinsurance Said It Was  Somewhat or Very Easy to Afford Them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496</cp:revision>
  <cp:lastPrinted>2014-11-06T22:07:11Z</cp:lastPrinted>
  <dcterms:created xsi:type="dcterms:W3CDTF">2014-07-17T20:56:35Z</dcterms:created>
  <dcterms:modified xsi:type="dcterms:W3CDTF">2014-11-11T16:56:27Z</dcterms:modified>
</cp:coreProperties>
</file>