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A38"/>
    <a:srgbClr val="003865"/>
    <a:srgbClr val="B9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18" autoAdjust="0"/>
    <p:restoredTop sz="98958" autoAdjust="0"/>
  </p:normalViewPr>
  <p:slideViewPr>
    <p:cSldViewPr>
      <p:cViewPr varScale="1">
        <p:scale>
          <a:sx n="90" d="100"/>
          <a:sy n="90" d="100"/>
        </p:scale>
        <p:origin x="-5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96274260133797E-2"/>
          <c:y val="3.77058823529412E-2"/>
          <c:w val="0.939525731872348"/>
          <c:h val="0.73853018372703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&lt;200% FPL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fill a prescription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28</c:v>
                </c:pt>
                <c:pt idx="2">
                  <c:v>28</c:v>
                </c:pt>
                <c:pt idx="3">
                  <c:v>24</c:v>
                </c:pt>
                <c:pt idx="4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 FPL or more</c:v>
                </c:pt>
              </c:strCache>
            </c:strRef>
          </c:tx>
          <c:spPr>
            <a:solidFill>
              <a:srgbClr val="046A38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fill a prescription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12</c:v>
                </c:pt>
                <c:pt idx="3">
                  <c:v>10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238472192"/>
        <c:axId val="239551232"/>
      </c:barChart>
      <c:catAx>
        <c:axId val="238472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39551232"/>
        <c:crosses val="autoZero"/>
        <c:auto val="1"/>
        <c:lblAlgn val="ctr"/>
        <c:lblOffset val="100"/>
        <c:noMultiLvlLbl val="0"/>
      </c:catAx>
      <c:valAx>
        <c:axId val="239551232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8472192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8847778545448299"/>
          <c:y val="7.0203352486472401E-2"/>
          <c:w val="0.46075291350002601"/>
          <c:h val="6.704120738710629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98B12AD-05A1-4A54-A581-98EDDFA4886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6EBD13FD-8EC5-491D-9104-12003557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79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4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1005840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+mj-lt"/>
                <a:cs typeface="Arial" charset="0"/>
              </a:rPr>
              <a:t>Insured </a:t>
            </a:r>
            <a:r>
              <a:rPr lang="en-US" sz="2000" b="1" dirty="0" smtClean="0">
                <a:latin typeface="+mj-lt"/>
                <a:cs typeface="Arial" charset="0"/>
              </a:rPr>
              <a:t>Adults with Lower Incomes Were </a:t>
            </a:r>
            <a:br>
              <a:rPr lang="en-US" sz="2000" b="1" dirty="0" smtClean="0">
                <a:latin typeface="+mj-lt"/>
                <a:cs typeface="Arial" charset="0"/>
              </a:rPr>
            </a:br>
            <a:r>
              <a:rPr lang="en-US" sz="2000" b="1" dirty="0" smtClean="0">
                <a:latin typeface="+mj-lt"/>
                <a:cs typeface="Arial" charset="0"/>
              </a:rPr>
              <a:t>More Likely to Report They Had Delayed or Avoided Getting Care Because of Their Copayments or Coinsurance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2050" y="6362467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Note: FPL refers to federal poverty level.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</a:t>
            </a:r>
            <a:r>
              <a:rPr lang="en-US" sz="1200" dirty="0">
                <a:solidFill>
                  <a:srgbClr val="000000"/>
                </a:solidFill>
              </a:rPr>
              <a:t>Affordability Tracking Survey, September–October 2014.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79821235"/>
              </p:ext>
            </p:extLst>
          </p:nvPr>
        </p:nvGraphicFramePr>
        <p:xfrm>
          <a:off x="209720" y="1652725"/>
          <a:ext cx="8756650" cy="434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599" y="5884454"/>
            <a:ext cx="83820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latin typeface="Calibri" panose="020F0502020204030204" pitchFamily="34" charset="0"/>
                <a:cs typeface="Arial" charset="0"/>
              </a:rPr>
              <a:t>I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nsured adults ages 19–64 who pay a copayment or coinsurance</a:t>
            </a:r>
            <a:endParaRPr lang="en-US" sz="1600" b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33973" y="1230312"/>
            <a:ext cx="549636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Percent responding “yes”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9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6152</TotalTime>
  <Words>45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Insured Adults with Lower Incomes Were  More Likely to Report They Had Delayed or Avoided Getting Care Because of Their Copayments or Coinsurance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497</cp:revision>
  <cp:lastPrinted>2014-11-06T22:07:11Z</cp:lastPrinted>
  <dcterms:created xsi:type="dcterms:W3CDTF">2014-07-17T20:56:35Z</dcterms:created>
  <dcterms:modified xsi:type="dcterms:W3CDTF">2014-11-11T16:56:34Z</dcterms:modified>
</cp:coreProperties>
</file>