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3"/>
  </p:notesMasterIdLst>
  <p:sldIdLst>
    <p:sldId id="313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Radley" initials="DR" lastIdx="5" clrIdx="0">
    <p:extLst/>
  </p:cmAuthor>
  <p:cmAuthor id="2" name="Susan L. Hayes" initials="SLH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292F"/>
    <a:srgbClr val="838383"/>
    <a:srgbClr val="898989"/>
    <a:srgbClr val="33383A"/>
    <a:srgbClr val="A72834"/>
    <a:srgbClr val="006EA3"/>
    <a:srgbClr val="FF7300"/>
    <a:srgbClr val="0A3C53"/>
    <a:srgbClr val="AA3607"/>
    <a:srgbClr val="C5E8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386" autoAdjust="0"/>
    <p:restoredTop sz="94722" autoAdjust="0"/>
  </p:normalViewPr>
  <p:slideViewPr>
    <p:cSldViewPr snapToGrid="0">
      <p:cViewPr varScale="1">
        <p:scale>
          <a:sx n="106" d="100"/>
          <a:sy n="106" d="100"/>
        </p:scale>
        <p:origin x="5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ata\commonwealth\rump%20Results%20V2%20C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628702662167194E-2"/>
          <c:y val="5.90500246189457E-2"/>
          <c:w val="0.91819942067330895"/>
          <c:h val="0.7720229119294139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B8292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838383"/>
              </a:solidFill>
            </c:spPr>
          </c:dPt>
          <c:dPt>
            <c:idx val="2"/>
            <c:invertIfNegative val="0"/>
            <c:bubble3D val="0"/>
            <c:spPr>
              <a:solidFill>
                <a:srgbClr val="B8292F">
                  <a:alpha val="75000"/>
                </a:srgbClr>
              </a:solidFill>
            </c:spPr>
          </c:dPt>
          <c:dPt>
            <c:idx val="3"/>
            <c:invertIfNegative val="0"/>
            <c:bubble3D val="0"/>
            <c:spPr>
              <a:solidFill>
                <a:srgbClr val="B8292F">
                  <a:alpha val="60000"/>
                </a:srgbClr>
              </a:solidFill>
            </c:spPr>
          </c:dPt>
          <c:dPt>
            <c:idx val="4"/>
            <c:invertIfNegative val="0"/>
            <c:bubble3D val="0"/>
            <c:spPr>
              <a:solidFill>
                <a:srgbClr val="B8292F">
                  <a:alpha val="40000"/>
                </a:srgb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Coverage!$N$2:$N$6</c:f>
              <c:strCache>
                <c:ptCount val="5"/>
                <c:pt idx="0">
                  <c:v>ACA</c:v>
                </c:pt>
                <c:pt idx="1">
                  <c:v>Repeal</c:v>
                </c:pt>
                <c:pt idx="2">
                  <c:v>Tax Deduction</c:v>
                </c:pt>
                <c:pt idx="3">
                  <c:v>Medicaid Block Grants</c:v>
                </c:pt>
                <c:pt idx="4">
                  <c:v>Sales Across State Lines</c:v>
                </c:pt>
              </c:strCache>
            </c:strRef>
          </c:cat>
          <c:val>
            <c:numRef>
              <c:f>Coverage!$O$2:$O$6</c:f>
              <c:numCache>
                <c:formatCode>0.0</c:formatCode>
                <c:ptCount val="5"/>
                <c:pt idx="0">
                  <c:v>251.5947166</c:v>
                </c:pt>
                <c:pt idx="1">
                  <c:v>231.92806250000001</c:v>
                </c:pt>
                <c:pt idx="2">
                  <c:v>235.96485010000001</c:v>
                </c:pt>
                <c:pt idx="3">
                  <c:v>226.49099583333339</c:v>
                </c:pt>
                <c:pt idx="4">
                  <c:v>234.13301820000001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4"/>
        <c:axId val="254487416"/>
        <c:axId val="254483104"/>
      </c:barChart>
      <c:catAx>
        <c:axId val="25448741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54483104"/>
        <c:crosses val="autoZero"/>
        <c:auto val="1"/>
        <c:lblAlgn val="ctr"/>
        <c:lblOffset val="100"/>
        <c:noMultiLvlLbl val="0"/>
      </c:catAx>
      <c:valAx>
        <c:axId val="254483104"/>
        <c:scaling>
          <c:orientation val="minMax"/>
          <c:max val="3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>
            <a:solidFill>
              <a:srgbClr val="898989"/>
            </a:solidFill>
          </a:ln>
        </c:spPr>
        <c:txPr>
          <a:bodyPr/>
          <a:lstStyle/>
          <a:p>
            <a:pPr>
              <a:defRPr sz="1400">
                <a:solidFill>
                  <a:srgbClr val="33383A"/>
                </a:solidFill>
              </a:defRPr>
            </a:pPr>
            <a:endParaRPr lang="en-US"/>
          </a:p>
        </c:txPr>
        <c:crossAx val="2544874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0.3913</cdr:x>
      <cdr:y>0.33272</cdr:y>
    </cdr:from>
    <cdr:to>
      <cdr:x>0.46273</cdr:x>
      <cdr:y>0.45015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43200" y="1295400"/>
          <a:ext cx="500743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0.30064</cdr:x>
      <cdr:y>0.13383</cdr:y>
    </cdr:from>
    <cdr:to>
      <cdr:x>0.38196</cdr:x>
      <cdr:y>0.27083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12542" y="521060"/>
          <a:ext cx="679623" cy="5333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b="1" dirty="0" smtClean="0">
              <a:solidFill>
                <a:srgbClr val="B8292F"/>
              </a:solidFill>
            </a:rPr>
            <a:t>–19.7</a:t>
          </a:r>
          <a:endParaRPr lang="en-US" sz="1800" b="1" dirty="0">
            <a:solidFill>
              <a:srgbClr val="B8292F"/>
            </a:solidFill>
          </a:endParaRPr>
        </a:p>
      </cdr:txBody>
    </cdr:sp>
  </cdr:relSizeAnchor>
  <cdr:relSizeAnchor xmlns:cdr="http://schemas.openxmlformats.org/drawingml/2006/chartDrawing">
    <cdr:from>
      <cdr:x>0.48103</cdr:x>
      <cdr:y>0.12114</cdr:y>
    </cdr:from>
    <cdr:to>
      <cdr:x>0.56974</cdr:x>
      <cdr:y>0.23857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020067" y="471634"/>
          <a:ext cx="741405" cy="4571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b="1" dirty="0" smtClean="0">
              <a:solidFill>
                <a:srgbClr val="B8292F"/>
              </a:solidFill>
            </a:rPr>
            <a:t>–15.6</a:t>
          </a:r>
          <a:endParaRPr lang="en-US" sz="1800" b="1" dirty="0">
            <a:solidFill>
              <a:srgbClr val="B8292F"/>
            </a:solidFill>
          </a:endParaRPr>
        </a:p>
      </cdr:txBody>
    </cdr:sp>
  </cdr:relSizeAnchor>
  <cdr:relSizeAnchor xmlns:cdr="http://schemas.openxmlformats.org/drawingml/2006/chartDrawing">
    <cdr:from>
      <cdr:x>0.66585</cdr:x>
      <cdr:y>0.14335</cdr:y>
    </cdr:from>
    <cdr:to>
      <cdr:x>0.75012</cdr:x>
      <cdr:y>0.24121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564661" y="558130"/>
          <a:ext cx="704336" cy="3809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b="1" dirty="0" smtClean="0">
              <a:solidFill>
                <a:srgbClr val="B8292F"/>
              </a:solidFill>
            </a:rPr>
            <a:t>–25.1</a:t>
          </a:r>
          <a:endParaRPr lang="en-US" sz="1800" b="1" dirty="0">
            <a:solidFill>
              <a:srgbClr val="B8292F"/>
            </a:solidFill>
          </a:endParaRPr>
        </a:p>
      </cdr:txBody>
    </cdr:sp>
  </cdr:relSizeAnchor>
  <cdr:relSizeAnchor xmlns:cdr="http://schemas.openxmlformats.org/drawingml/2006/chartDrawing">
    <cdr:from>
      <cdr:x>0.84857</cdr:x>
      <cdr:y>0.13736</cdr:y>
    </cdr:from>
    <cdr:to>
      <cdr:x>0.93588</cdr:x>
      <cdr:y>0.23222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685904" y="534774"/>
          <a:ext cx="79083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b="1" dirty="0" smtClean="0">
              <a:solidFill>
                <a:srgbClr val="B8292F"/>
              </a:solidFill>
            </a:rPr>
            <a:t>–17.5</a:t>
          </a:r>
          <a:endParaRPr lang="en-US" b="1" dirty="0">
            <a:solidFill>
              <a:srgbClr val="B8292F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7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A709C-7ACC-4EDF-897E-33C93617B3B2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6"/>
            <a:ext cx="5618480" cy="3665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801F6-EB45-4627-AE10-B91D20633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1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783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269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518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15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65127"/>
            <a:ext cx="9144000" cy="685198"/>
          </a:xfrm>
        </p:spPr>
        <p:txBody>
          <a:bodyPr/>
          <a:lstStyle>
            <a:lvl1pPr>
              <a:defRPr sz="4400">
                <a:solidFill>
                  <a:srgbClr val="33383A"/>
                </a:solidFill>
              </a:defRPr>
            </a:lvl1pPr>
          </a:lstStyle>
          <a:p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Despite Much Greater Health Care Spending, High-Need Adults Reported More Unmet Needs and Mixed Care Experiences</a:t>
            </a:r>
            <a:endParaRPr lang="en-US" sz="2600" b="1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5677"/>
            <a:ext cx="9144000" cy="4250724"/>
          </a:xfrm>
        </p:spPr>
        <p:txBody>
          <a:bodyPr/>
          <a:lstStyle>
            <a:lvl1pPr>
              <a:defRPr>
                <a:solidFill>
                  <a:srgbClr val="33383A"/>
                </a:solidFill>
              </a:defRPr>
            </a:lvl1pPr>
            <a:lvl2pPr>
              <a:defRPr>
                <a:solidFill>
                  <a:srgbClr val="33383A"/>
                </a:solidFill>
              </a:defRPr>
            </a:lvl2pPr>
            <a:lvl3pPr>
              <a:defRPr>
                <a:solidFill>
                  <a:srgbClr val="33383A"/>
                </a:solidFill>
              </a:defRPr>
            </a:lvl3pPr>
            <a:lvl4pPr>
              <a:defRPr>
                <a:solidFill>
                  <a:srgbClr val="33383A"/>
                </a:solidFill>
              </a:defRPr>
            </a:lvl4pPr>
            <a:lvl5pPr>
              <a:defRPr>
                <a:solidFill>
                  <a:srgbClr val="33383A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10" name="Text Placeholder 11"/>
          <p:cNvSpPr txBox="1">
            <a:spLocks/>
          </p:cNvSpPr>
          <p:nvPr userDrawn="1"/>
        </p:nvSpPr>
        <p:spPr>
          <a:xfrm>
            <a:off x="0" y="6245352"/>
            <a:ext cx="6674266" cy="609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Source: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C. A. </a:t>
            </a:r>
            <a:r>
              <a:rPr lang="en-US" sz="1100" dirty="0" err="1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Salzberg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S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L. Hayes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D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. McCarthy, D.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C. Radley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M.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K. Abrams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T. Shah, and G.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F. Anderson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/>
            </a:r>
            <a:b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1100" i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Health </a:t>
            </a:r>
            <a:r>
              <a:rPr lang="en-US" sz="1100" i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System Performance for the High-Need Patient: A Look at Access to Care and Patient Care </a:t>
            </a:r>
            <a:r>
              <a:rPr lang="en-US" sz="1100" i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Experiences,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 </a:t>
            </a:r>
            <a:b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The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Commonwealth Fund, August 2016.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333632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rgbClr val="33383A"/>
                </a:solidFill>
              </a:defRPr>
            </a:lvl1pPr>
            <a:lvl2pPr marL="457200" indent="0">
              <a:buNone/>
              <a:defRPr sz="1600" b="0">
                <a:solidFill>
                  <a:srgbClr val="33383A"/>
                </a:solidFill>
              </a:defRPr>
            </a:lvl2pPr>
            <a:lvl3pPr marL="914400" indent="0">
              <a:buNone/>
              <a:defRPr sz="1600" b="0">
                <a:solidFill>
                  <a:srgbClr val="33383A"/>
                </a:solidFill>
              </a:defRPr>
            </a:lvl3pPr>
            <a:lvl4pPr marL="1371600" indent="0">
              <a:buNone/>
              <a:defRPr sz="1600" b="0">
                <a:solidFill>
                  <a:srgbClr val="33383A"/>
                </a:solidFill>
              </a:defRPr>
            </a:lvl4pPr>
            <a:lvl5pPr marL="1828800" indent="0">
              <a:buNone/>
              <a:defRPr sz="1600" b="0">
                <a:solidFill>
                  <a:srgbClr val="33383A"/>
                </a:solidFill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91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625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26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378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063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048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47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825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9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"/>
          <p:cNvSpPr txBox="1">
            <a:spLocks/>
          </p:cNvSpPr>
          <p:nvPr/>
        </p:nvSpPr>
        <p:spPr>
          <a:xfrm>
            <a:off x="-1" y="301752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Impact </a:t>
            </a:r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of </a:t>
            </a:r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Trump’s Proposed </a:t>
            </a:r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Reforms on the Number of People with Insurance </a:t>
            </a:r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Coverage, 2018</a:t>
            </a:r>
            <a:endParaRPr lang="en-US" sz="2600" b="1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" y="5544523"/>
            <a:ext cx="6339016" cy="60016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Notes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:  Changes in coverage relative to the ACA scenario are shown above each bar, in red.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/>
            </a:r>
            <a:b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The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estimated distribution of enrollment by source of coverage is available in Appendix Table A.2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.</a:t>
            </a:r>
          </a:p>
          <a:p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Data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: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RAND COMPARE microsimulation model.</a:t>
            </a:r>
            <a:endParaRPr lang="en-US" sz="1100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22" name="Text Placeholder 11"/>
          <p:cNvSpPr txBox="1">
            <a:spLocks/>
          </p:cNvSpPr>
          <p:nvPr/>
        </p:nvSpPr>
        <p:spPr>
          <a:xfrm>
            <a:off x="0" y="6245352"/>
            <a:ext cx="6674266" cy="609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Source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: E.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Saltzman and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C. Eibner, </a:t>
            </a:r>
            <a:r>
              <a:rPr lang="en-US" sz="1100" i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Donald Trump’s Health Care Reform Proposals: Anticipated Effects on Insurance Coverage, Out-of-Pocket Costs, and the Federal </a:t>
            </a:r>
            <a:r>
              <a:rPr lang="en-US" sz="1100" i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Deficit,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The Commonwealth Fund, September 2016.</a:t>
            </a:r>
            <a:endParaRPr lang="en-US" sz="1100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24" name="Char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8158940"/>
              </p:ext>
            </p:extLst>
          </p:nvPr>
        </p:nvGraphicFramePr>
        <p:xfrm>
          <a:off x="-1" y="1594023"/>
          <a:ext cx="9057503" cy="3893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Title 3"/>
          <p:cNvSpPr txBox="1">
            <a:spLocks/>
          </p:cNvSpPr>
          <p:nvPr/>
        </p:nvSpPr>
        <p:spPr>
          <a:xfrm>
            <a:off x="76913" y="1241333"/>
            <a:ext cx="3008121" cy="3707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i="1" dirty="0">
                <a:solidFill>
                  <a:srgbClr val="33383A"/>
                </a:solidFill>
              </a:rPr>
              <a:t>Number of </a:t>
            </a:r>
            <a:r>
              <a:rPr lang="en-US" sz="1600" i="1" dirty="0" smtClean="0">
                <a:solidFill>
                  <a:srgbClr val="33383A"/>
                </a:solidFill>
              </a:rPr>
              <a:t>insured</a:t>
            </a:r>
            <a:r>
              <a:rPr lang="en-US" sz="1600" i="1" dirty="0">
                <a:solidFill>
                  <a:srgbClr val="33383A"/>
                </a:solidFill>
              </a:rPr>
              <a:t>, in millions</a:t>
            </a: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854577" y="4916308"/>
            <a:ext cx="1188720" cy="3707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ACA</a:t>
            </a:r>
            <a:endParaRPr lang="en-US" sz="1600" dirty="0">
              <a:solidFill>
                <a:srgbClr val="33383A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2519585" y="4916308"/>
            <a:ext cx="1188720" cy="3707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Repeal</a:t>
            </a:r>
            <a:endParaRPr lang="en-US" sz="1600" dirty="0">
              <a:solidFill>
                <a:srgbClr val="33383A"/>
              </a:solidFill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4186020" y="4916308"/>
            <a:ext cx="1188720" cy="48559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Tax deduction</a:t>
            </a:r>
            <a:endParaRPr lang="en-US" sz="1600" dirty="0">
              <a:solidFill>
                <a:srgbClr val="33383A"/>
              </a:solidFill>
            </a:endParaRPr>
          </a:p>
        </p:txBody>
      </p:sp>
      <p:sp>
        <p:nvSpPr>
          <p:cNvPr id="12" name="Title 3"/>
          <p:cNvSpPr txBox="1">
            <a:spLocks/>
          </p:cNvSpPr>
          <p:nvPr/>
        </p:nvSpPr>
        <p:spPr>
          <a:xfrm>
            <a:off x="5851028" y="4916308"/>
            <a:ext cx="1188720" cy="48559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Medicaid</a:t>
            </a:r>
            <a:br>
              <a:rPr lang="en-US" sz="1600" dirty="0" smtClean="0">
                <a:solidFill>
                  <a:srgbClr val="33383A"/>
                </a:solidFill>
              </a:rPr>
            </a:br>
            <a:r>
              <a:rPr lang="en-US" sz="1600" dirty="0" smtClean="0">
                <a:solidFill>
                  <a:srgbClr val="33383A"/>
                </a:solidFill>
              </a:rPr>
              <a:t>block grants</a:t>
            </a:r>
            <a:endParaRPr lang="en-US" sz="1600" dirty="0">
              <a:solidFill>
                <a:srgbClr val="33383A"/>
              </a:solidFill>
            </a:endParaRPr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7498945" y="4916308"/>
            <a:ext cx="1188720" cy="48559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Sales across state lines</a:t>
            </a:r>
            <a:endParaRPr lang="en-US" sz="1600" dirty="0">
              <a:solidFill>
                <a:srgbClr val="33383A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89660" y="4828372"/>
            <a:ext cx="8321040" cy="0"/>
          </a:xfrm>
          <a:prstGeom prst="line">
            <a:avLst/>
          </a:prstGeom>
          <a:ln>
            <a:solidFill>
              <a:srgbClr val="8989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95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A743226A-9F09-4357-AF6C-06D5DD5D541C}" vid="{A0724ABE-26A1-425F-AC7A-CA4C27E235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15505</TotalTime>
  <Words>95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Theme1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EXHIBITS—Health System Performance for the High-Need Patient: A Look at Access to Care and Patient Care Experiences</dc:title>
  <dc:subject/>
  <dc:creator>Salzberg Hayes McCarthy Radley Abrams Shah Anderson</dc:creator>
  <cp:keywords>EXHIBITS—Health System Performance for the High-Need Patient: A Look at Access to Care and Patient Care Experiences</cp:keywords>
  <dc:description/>
  <cp:lastModifiedBy>Aisha Gomez</cp:lastModifiedBy>
  <cp:revision>649</cp:revision>
  <cp:lastPrinted>2016-09-16T16:33:08Z</cp:lastPrinted>
  <dcterms:created xsi:type="dcterms:W3CDTF">2016-02-02T14:51:22Z</dcterms:created>
  <dcterms:modified xsi:type="dcterms:W3CDTF">2016-09-21T12:42:02Z</dcterms:modified>
  <cp:category/>
</cp:coreProperties>
</file>