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3"/>
  </p:notesMasterIdLst>
  <p:sldIdLst>
    <p:sldId id="314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dley" initials="DR" lastIdx="5" clrIdx="0">
    <p:extLst/>
  </p:cmAuthor>
  <p:cmAuthor id="2" name="Susan L. Hayes" initials="SL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92F"/>
    <a:srgbClr val="838383"/>
    <a:srgbClr val="898989"/>
    <a:srgbClr val="33383A"/>
    <a:srgbClr val="A72834"/>
    <a:srgbClr val="006EA3"/>
    <a:srgbClr val="FF7300"/>
    <a:srgbClr val="0A3C53"/>
    <a:srgbClr val="AA3607"/>
    <a:srgbClr val="C5E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386" autoAdjust="0"/>
    <p:restoredTop sz="94722" autoAdjust="0"/>
  </p:normalViewPr>
  <p:slideViewPr>
    <p:cSldViewPr snapToGrid="0">
      <p:cViewPr varScale="1">
        <p:scale>
          <a:sx n="106" d="100"/>
          <a:sy n="106" d="100"/>
        </p:scale>
        <p:origin x="5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Evan\Google%20Drive\RAND\COMPARE\Commonwealth\Trump\Trump%20Results%20V2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10375665125562E-2"/>
          <c:y val="4.4335057894001599E-2"/>
          <c:w val="0.91957040129878498"/>
          <c:h val="0.77165773802313498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838383"/>
              </a:solidFill>
            </c:spPr>
          </c:dPt>
          <c:dPt>
            <c:idx val="1"/>
            <c:invertIfNegative val="0"/>
            <c:bubble3D val="0"/>
            <c:spPr>
              <a:solidFill>
                <a:srgbClr val="B8292F"/>
              </a:solidFill>
            </c:spPr>
          </c:dPt>
          <c:dPt>
            <c:idx val="2"/>
            <c:invertIfNegative val="0"/>
            <c:bubble3D val="0"/>
            <c:spPr>
              <a:solidFill>
                <a:srgbClr val="B8292F">
                  <a:alpha val="75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B8292F">
                  <a:alpha val="6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B8292F">
                  <a:alpha val="40000"/>
                </a:srgb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Coverage!$T$36:$T$40</c:f>
              <c:strCache>
                <c:ptCount val="5"/>
                <c:pt idx="0">
                  <c:v>ACA</c:v>
                </c:pt>
                <c:pt idx="1">
                  <c:v>Repeal</c:v>
                </c:pt>
                <c:pt idx="2">
                  <c:v>Tax Deduction</c:v>
                </c:pt>
                <c:pt idx="3">
                  <c:v>Medicaid Block Grants</c:v>
                </c:pt>
                <c:pt idx="4">
                  <c:v>Sales Across State Lines</c:v>
                </c:pt>
              </c:strCache>
            </c:strRef>
          </c:cat>
          <c:val>
            <c:numRef>
              <c:f>Coverage!$U$36:$U$40</c:f>
              <c:numCache>
                <c:formatCode>0.0</c:formatCode>
                <c:ptCount val="5"/>
                <c:pt idx="0">
                  <c:v>2.1466742170000002</c:v>
                </c:pt>
                <c:pt idx="1">
                  <c:v>5.8444374569999766</c:v>
                </c:pt>
                <c:pt idx="2">
                  <c:v>5.6537121829999997</c:v>
                </c:pt>
                <c:pt idx="3">
                  <c:v>7.1441610381013314</c:v>
                </c:pt>
                <c:pt idx="4">
                  <c:v>6.0150150910000004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320682232"/>
        <c:axId val="320679096"/>
      </c:barChart>
      <c:catAx>
        <c:axId val="3206822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20679096"/>
        <c:crosses val="autoZero"/>
        <c:auto val="1"/>
        <c:lblAlgn val="ctr"/>
        <c:lblOffset val="100"/>
        <c:noMultiLvlLbl val="0"/>
      </c:catAx>
      <c:valAx>
        <c:axId val="320679096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33383A"/>
                </a:solidFill>
              </a:defRPr>
            </a:pPr>
            <a:endParaRPr lang="en-US"/>
          </a:p>
        </c:txPr>
        <c:crossAx val="320682232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709C-7ACC-4EDF-897E-33C93617B3B2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01F6-EB45-4627-AE10-B91D2063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65127"/>
            <a:ext cx="9144000" cy="685198"/>
          </a:xfrm>
        </p:spPr>
        <p:txBody>
          <a:bodyPr/>
          <a:lstStyle>
            <a:lvl1pPr>
              <a:defRPr sz="4400">
                <a:solidFill>
                  <a:srgbClr val="33383A"/>
                </a:solidFill>
              </a:defRPr>
            </a:lvl1pPr>
          </a:lstStyle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Despite Much Greater Health Care Spending, High-Need Adults Reported More Unmet Needs and Mixed Care Experiences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5677"/>
            <a:ext cx="9144000" cy="4250724"/>
          </a:xfrm>
        </p:spPr>
        <p:txBody>
          <a:bodyPr/>
          <a:lstStyle>
            <a:lvl1pPr>
              <a:defRPr>
                <a:solidFill>
                  <a:srgbClr val="33383A"/>
                </a:solidFill>
              </a:defRPr>
            </a:lvl1pPr>
            <a:lvl2pPr>
              <a:defRPr>
                <a:solidFill>
                  <a:srgbClr val="33383A"/>
                </a:solidFill>
              </a:defRPr>
            </a:lvl2pPr>
            <a:lvl3pPr>
              <a:defRPr>
                <a:solidFill>
                  <a:srgbClr val="33383A"/>
                </a:solidFill>
              </a:defRPr>
            </a:lvl3pPr>
            <a:lvl4pPr>
              <a:defRPr>
                <a:solidFill>
                  <a:srgbClr val="33383A"/>
                </a:solidFill>
              </a:defRPr>
            </a:lvl4pPr>
            <a:lvl5pPr>
              <a:defRPr>
                <a:solidFill>
                  <a:srgbClr val="333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0" name="Text Placeholder 11"/>
          <p:cNvSpPr txBox="1">
            <a:spLocks/>
          </p:cNvSpPr>
          <p:nvPr userDrawn="1"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Health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System Performance for the High-Need Patient: A Look at Access to Care and Patient Care </a:t>
            </a: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Experiences,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Commonwealth Fund, August 2016.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33632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33383A"/>
                </a:solidFill>
              </a:defRPr>
            </a:lvl1pPr>
            <a:lvl2pPr marL="457200" indent="0">
              <a:buNone/>
              <a:defRPr sz="1600" b="0">
                <a:solidFill>
                  <a:srgbClr val="33383A"/>
                </a:solidFill>
              </a:defRPr>
            </a:lvl2pPr>
            <a:lvl3pPr marL="914400" indent="0">
              <a:buNone/>
              <a:defRPr sz="1600" b="0">
                <a:solidFill>
                  <a:srgbClr val="33383A"/>
                </a:solidFill>
              </a:defRPr>
            </a:lvl3pPr>
            <a:lvl4pPr marL="1371600" indent="0">
              <a:buNone/>
              <a:defRPr sz="1600" b="0">
                <a:solidFill>
                  <a:srgbClr val="33383A"/>
                </a:solidFill>
              </a:defRPr>
            </a:lvl4pPr>
            <a:lvl5pPr marL="1828800" indent="0">
              <a:buNone/>
              <a:defRPr sz="1600" b="0">
                <a:solidFill>
                  <a:srgbClr val="33383A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6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6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4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7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3"/>
          <p:cNvSpPr txBox="1">
            <a:spLocks/>
          </p:cNvSpPr>
          <p:nvPr/>
        </p:nvSpPr>
        <p:spPr>
          <a:xfrm>
            <a:off x="-1" y="301752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Impact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of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Trump’s Proposed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Reforms on the Number of Uninsured Individuals in Fair or Poor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Health, 2018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5883077"/>
            <a:ext cx="8229600" cy="2616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RAND COMPARE microsimulation model.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2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E.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Saltzman and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Eibner,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Donald Trump’s Health Care Reform Proposals: Anticipated Effects on Insurance Coverage, Out-of-Pocket Costs, and the Federal Deficit,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Fund, September 2016.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694449296"/>
              </p:ext>
            </p:extLst>
          </p:nvPr>
        </p:nvGraphicFramePr>
        <p:xfrm>
          <a:off x="-1" y="1655806"/>
          <a:ext cx="8958649" cy="4040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le 3"/>
          <p:cNvSpPr txBox="1">
            <a:spLocks/>
          </p:cNvSpPr>
          <p:nvPr/>
        </p:nvSpPr>
        <p:spPr>
          <a:xfrm>
            <a:off x="68367" y="1224245"/>
            <a:ext cx="4802737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i="1" dirty="0" smtClean="0">
                <a:solidFill>
                  <a:srgbClr val="33383A"/>
                </a:solidFill>
              </a:rPr>
              <a:t>Number of uninsured </a:t>
            </a:r>
            <a:r>
              <a:rPr lang="en-US" sz="1600" i="1" dirty="0">
                <a:solidFill>
                  <a:srgbClr val="33383A"/>
                </a:solidFill>
              </a:rPr>
              <a:t>in </a:t>
            </a:r>
            <a:r>
              <a:rPr lang="en-US" sz="1600" i="1" dirty="0" smtClean="0">
                <a:solidFill>
                  <a:srgbClr val="33383A"/>
                </a:solidFill>
              </a:rPr>
              <a:t>fair </a:t>
            </a:r>
            <a:r>
              <a:rPr lang="en-US" sz="1600" i="1" dirty="0">
                <a:solidFill>
                  <a:srgbClr val="33383A"/>
                </a:solidFill>
              </a:rPr>
              <a:t>or p</a:t>
            </a:r>
            <a:r>
              <a:rPr lang="en-US" sz="1600" i="1" dirty="0" smtClean="0">
                <a:solidFill>
                  <a:srgbClr val="33383A"/>
                </a:solidFill>
              </a:rPr>
              <a:t>oor health, in millions</a:t>
            </a:r>
            <a:endParaRPr lang="en-US" sz="1600" i="1" dirty="0">
              <a:solidFill>
                <a:srgbClr val="33383A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794755" y="5035952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ACA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2442671" y="5035952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Repeal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4092014" y="5035952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Tax deduction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5739930" y="5035952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Medicaid</a:t>
            </a:r>
            <a:br>
              <a:rPr lang="en-US" sz="1600" dirty="0" smtClean="0">
                <a:solidFill>
                  <a:srgbClr val="33383A"/>
                </a:solidFill>
              </a:rPr>
            </a:br>
            <a:r>
              <a:rPr lang="en-US" sz="1600" dirty="0" smtClean="0">
                <a:solidFill>
                  <a:srgbClr val="33383A"/>
                </a:solidFill>
              </a:rPr>
              <a:t>block grants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7379301" y="5035952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Sales across state lines</a:t>
            </a:r>
            <a:endParaRPr lang="en-US" sz="1600" dirty="0">
              <a:solidFill>
                <a:srgbClr val="33383A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38384" y="4948016"/>
            <a:ext cx="8321040" cy="0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15510</TotalTime>
  <Words>83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Theme1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EXHIBITS—Health System Performance for the High-Need Patient: A Look at Access to Care and Patient Care Experiences</dc:title>
  <dc:subject/>
  <dc:creator>Salzberg Hayes McCarthy Radley Abrams Shah Anderson</dc:creator>
  <cp:keywords>EXHIBITS—Health System Performance for the High-Need Patient: A Look at Access to Care and Patient Care Experiences</cp:keywords>
  <dc:description/>
  <cp:lastModifiedBy>Aisha Gomez</cp:lastModifiedBy>
  <cp:revision>651</cp:revision>
  <cp:lastPrinted>2016-09-16T16:33:08Z</cp:lastPrinted>
  <dcterms:created xsi:type="dcterms:W3CDTF">2016-02-02T14:51:22Z</dcterms:created>
  <dcterms:modified xsi:type="dcterms:W3CDTF">2016-09-21T12:46:39Z</dcterms:modified>
  <cp:category/>
</cp:coreProperties>
</file>