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7" r:id="rId3"/>
  </p:sldMasterIdLst>
  <p:notesMasterIdLst>
    <p:notesMasterId r:id="rId5"/>
  </p:notesMasterIdLst>
  <p:sldIdLst>
    <p:sldId id="258" r:id="rId4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6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12" autoAdjust="0"/>
    <p:restoredTop sz="94660"/>
  </p:normalViewPr>
  <p:slideViewPr>
    <p:cSldViewPr>
      <p:cViewPr varScale="1">
        <p:scale>
          <a:sx n="95" d="100"/>
          <a:sy n="95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ACC44-8872-482E-B3FA-EE8A80E3F286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322CC-56FF-4626-9A10-D0BC90E37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40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1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8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9E83D-1460-4318-B9C5-942278672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08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320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5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12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010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49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26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8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4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24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467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83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028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32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5038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47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39945B-0CC3-4A4D-B499-95E743CB3E5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77788" y="166688"/>
            <a:ext cx="1728787" cy="1554162"/>
            <a:chOff x="49" y="105"/>
            <a:chExt cx="1089" cy="979"/>
          </a:xfrm>
        </p:grpSpPr>
        <p:sp>
          <p:nvSpPr>
            <p:cNvPr id="55304" name="Oval 8"/>
            <p:cNvSpPr>
              <a:spLocks noChangeArrowheads="1"/>
            </p:cNvSpPr>
            <p:nvPr userDrawn="1"/>
          </p:nvSpPr>
          <p:spPr bwMode="auto">
            <a:xfrm>
              <a:off x="105" y="105"/>
              <a:ext cx="979" cy="97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00"/>
                </a:solidFill>
              </a:endParaRPr>
            </a:p>
          </p:txBody>
        </p:sp>
        <p:sp>
          <p:nvSpPr>
            <p:cNvPr id="55305" name="Text Box 9"/>
            <p:cNvSpPr txBox="1">
              <a:spLocks noChangeArrowheads="1"/>
            </p:cNvSpPr>
            <p:nvPr userDrawn="1"/>
          </p:nvSpPr>
          <p:spPr bwMode="auto">
            <a:xfrm>
              <a:off x="49" y="393"/>
              <a:ext cx="1089" cy="4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THE COMMONWEALTH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>
                  <a:solidFill>
                    <a:srgbClr val="000000"/>
                  </a:solidFill>
                </a:rPr>
                <a:t> FUND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02577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1D6CA-89B1-44AA-A11F-D5AF127F6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5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318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CE17-B909-4FBD-9DD2-39DB342CA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7226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1687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3C920-9F17-45D5-87F4-8371B6C46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83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E0C49-F29F-457F-B391-D7218AE75A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466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EB19E-DBE8-4852-973D-547DD99734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0066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B5D7D-81F2-4053-8E0F-DE73BA3641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10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7B8642-4118-47D3-A5C2-3F83AF616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974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62E01-5369-4317-A993-F149BC0310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960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6036A-2CDF-4003-8AEB-9D0A167831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21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906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906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04428-6752-49C7-84D8-5C23A5E43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14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6E5537-FBA1-48E3-99E9-32E9AB8F8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08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247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956A145-11CE-4478-B225-CDE8F4B514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126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1000" y="1219200"/>
            <a:ext cx="8382000" cy="16875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6EF7344-CA45-496B-A5ED-EDD0E9624D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5409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1687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76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138363"/>
            <a:ext cx="4114800" cy="76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D8E8D-9C31-4112-BBD3-3BD2BD44E5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4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25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85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9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4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B4DEE-CB89-4C07-9AD2-CE9EEB3D8759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1A9FF-1EBA-43EA-9F06-D7665ACD1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2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4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382000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5120CC-3932-41E2-9E14-AEF392C26DA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1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▪"/>
        <a:defRPr b="1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-"/>
        <a:defRPr b="1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Health </a:t>
            </a:r>
            <a:r>
              <a:rPr lang="en-US" sz="2000" b="1" dirty="0" smtClean="0">
                <a:latin typeface="Georgia" panose="02040502050405020303" pitchFamily="18" charset="0"/>
                <a:cs typeface="Arial" panose="020B0604020202020204" pitchFamily="34" charset="0"/>
              </a:rPr>
              <a:t>Care Spending, 2013</a:t>
            </a:r>
            <a:endParaRPr lang="en-US" sz="2000" b="1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081306"/>
              </p:ext>
            </p:extLst>
          </p:nvPr>
        </p:nvGraphicFramePr>
        <p:xfrm>
          <a:off x="228600" y="472440"/>
          <a:ext cx="8729472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6672"/>
                <a:gridCol w="1524000"/>
                <a:gridCol w="1252728"/>
                <a:gridCol w="1109472"/>
                <a:gridCol w="990600"/>
                <a:gridCol w="1447800"/>
                <a:gridCol w="838200"/>
              </a:tblGrid>
              <a:tr h="457614">
                <a:tc rowSpan="3">
                  <a:txBody>
                    <a:bodyPr/>
                    <a:lstStyle/>
                    <a:p>
                      <a:endParaRPr lang="en-US" sz="14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Total health </a:t>
                      </a:r>
                      <a:b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care spending </a:t>
                      </a:r>
                      <a:b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per </a:t>
                      </a:r>
                      <a:r>
                        <a:rPr lang="en-US" sz="1400" b="1" baseline="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capita</a:t>
                      </a:r>
                      <a:r>
                        <a:rPr lang="en-US" sz="1400" b="1" baseline="3000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Real average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annual </a:t>
                      </a:r>
                      <a:b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rowth rate per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capita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Current health care spending per capita,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 by source of </a:t>
                      </a:r>
                      <a:r>
                        <a:rPr lang="en-US" sz="1400" b="1" baseline="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financing</a:t>
                      </a:r>
                      <a:r>
                        <a:rPr lang="en-US" sz="1400" b="1" baseline="30000" dirty="0" err="1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e,f</a:t>
                      </a:r>
                      <a:endParaRPr lang="en-US" sz="1400" b="1" baseline="30000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91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2003–2009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2009–2013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Public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Private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43838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Out-of-pocket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Other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Australia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4,115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2.70%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2.42%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2,614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771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480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Canada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$4,569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3.15%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0.22%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$3,074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$623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Denmark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$4,847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3.32%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-0.17%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$3,841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$4,361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1.72%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1.35%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$3,247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$277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$600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Germany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$4,920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2.01%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1.95%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$3,677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$649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$492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Japan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3.08%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3.83%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2,965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503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124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Netherlands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5,131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4.75%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1.73%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$4,495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$270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$366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New Zealand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$3,855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6.11%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b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0.82%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$2,656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$420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$251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Norway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$6,170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1.59%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1.40%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$4,981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$855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Sweden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$5,153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1.82%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6.95%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$4,126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$726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$53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Switzerland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6,325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1.42%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2.54%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1400" b="0" i="0" u="none" strike="noStrike" baseline="30000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$4,178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$1,630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en-US" sz="1400" b="1" dirty="0"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$3,364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4.00%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-0.88%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$2,802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$321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United </a:t>
                      </a:r>
                      <a:r>
                        <a:rPr lang="en-US" sz="1400" b="1" dirty="0" err="1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States</a:t>
                      </a:r>
                      <a:r>
                        <a:rPr lang="en-US" sz="1400" b="1" baseline="30000" dirty="0" err="1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en-US" sz="1400" b="1" baseline="30000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$9,086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2.47%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1.50%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$4,197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$1,074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$3,442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69185">
                <a:tc>
                  <a:txBody>
                    <a:bodyPr/>
                    <a:lstStyle/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OECD median</a:t>
                      </a:r>
                      <a:endParaRPr lang="en-US" sz="1400" b="1" baseline="0" dirty="0">
                        <a:solidFill>
                          <a:schemeClr val="tx1"/>
                        </a:solidFill>
                        <a:latin typeface="Cabin" panose="020B08030502020200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$3,661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3.10%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1.24%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$2,598</a:t>
                      </a:r>
                    </a:p>
                  </a:txBody>
                  <a:tcPr marL="9525" marR="9525" marT="9525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$625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bin" panose="020B0803050202020004" pitchFamily="34" charset="0"/>
                          <a:cs typeface="Arial" panose="020B0604020202020204" pitchFamily="34" charset="0"/>
                        </a:rPr>
                        <a:t>$181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" y="5867400"/>
            <a:ext cx="65947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a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2012.    </a:t>
            </a:r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b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2002–2009.    </a:t>
            </a:r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c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2009–2012.</a:t>
            </a:r>
          </a:p>
          <a:p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d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Current spending only; excludes spending on capital formation of health care providers.</a:t>
            </a:r>
            <a:endParaRPr lang="en-US" sz="1000" dirty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000" baseline="30000" dirty="0" smtClean="0">
                <a:latin typeface="Cabin" panose="020B0803050202020004" pitchFamily="34" charset="0"/>
                <a:cs typeface="Arial" panose="020B0604020202020204" pitchFamily="34" charset="0"/>
              </a:rPr>
              <a:t>e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000" dirty="0">
                <a:latin typeface="Cabin" panose="020B0803050202020004" pitchFamily="34" charset="0"/>
                <a:cs typeface="Arial" panose="020B0604020202020204" pitchFamily="34" charset="0"/>
              </a:rPr>
              <a:t>Adjusted for differences in the cost of living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1000" baseline="30000" dirty="0">
                <a:latin typeface="Cabin" panose="020B0803050202020004" pitchFamily="34" charset="0"/>
                <a:cs typeface="Arial" panose="020B0604020202020204" pitchFamily="34" charset="0"/>
              </a:rPr>
              <a:t>f</a:t>
            </a:r>
            <a:r>
              <a:rPr lang="en-US" sz="1000" dirty="0">
                <a:latin typeface="Cabin" panose="020B08030502020200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Numbers may not sum to total health care spending per capita due to excluding capital formation of health care providers, and some uncategorized spending.</a:t>
            </a:r>
            <a:endParaRPr lang="en-US" sz="1000" dirty="0">
              <a:latin typeface="Cabin" panose="020B0803050202020004" pitchFamily="34" charset="0"/>
              <a:cs typeface="Arial" panose="020B0604020202020204" pitchFamily="34" charset="0"/>
            </a:endParaRPr>
          </a:p>
          <a:p>
            <a:r>
              <a:rPr lang="en-US" sz="1000" dirty="0" smtClean="0">
                <a:latin typeface="Cabin" panose="020B0803050202020004" pitchFamily="34" charset="0"/>
                <a:cs typeface="Arial" panose="020B0604020202020204" pitchFamily="34" charset="0"/>
              </a:rPr>
              <a:t>Source: OECD Health Data 2015. </a:t>
            </a:r>
          </a:p>
        </p:txBody>
      </p:sp>
      <p:pic>
        <p:nvPicPr>
          <p:cNvPr id="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92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quires 2012 OECD chartpack">
  <a:themeElements>
    <a:clrScheme name="2010 September Harkness Orientation DRAFT 9-16-10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10 September Harkness Orientation DRAFT 9-16-10 (2)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10 September Harkness Orientation DRAFT 9-16-10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10 September Harkness Orientation DRAFT 9-16-10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3">
        <a:dk1>
          <a:srgbClr val="808080"/>
        </a:dk1>
        <a:lt1>
          <a:srgbClr val="FFFFFF"/>
        </a:lt1>
        <a:dk2>
          <a:srgbClr val="0000FF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4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333399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5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BBE0E3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DAEDEF"/>
        </a:accent5>
        <a:accent6>
          <a:srgbClr val="E10000"/>
        </a:accent6>
        <a:hlink>
          <a:srgbClr val="00FFFF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10 September Harkness Orientation DRAFT 9-16-10 (2) 16">
        <a:dk1>
          <a:srgbClr val="808080"/>
        </a:dk1>
        <a:lt1>
          <a:srgbClr val="FFFFFF"/>
        </a:lt1>
        <a:dk2>
          <a:srgbClr val="0000FF"/>
        </a:dk2>
        <a:lt2>
          <a:srgbClr val="FFF901"/>
        </a:lt2>
        <a:accent1>
          <a:srgbClr val="FFFFFF"/>
        </a:accent1>
        <a:accent2>
          <a:srgbClr val="F80000"/>
        </a:accent2>
        <a:accent3>
          <a:srgbClr val="AAAAFF"/>
        </a:accent3>
        <a:accent4>
          <a:srgbClr val="DADADA"/>
        </a:accent4>
        <a:accent5>
          <a:srgbClr val="FFFFFF"/>
        </a:accent5>
        <a:accent6>
          <a:srgbClr val="E10000"/>
        </a:accent6>
        <a:hlink>
          <a:srgbClr val="33CCCC"/>
        </a:hlink>
        <a:folHlink>
          <a:srgbClr val="66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6286</TotalTime>
  <Words>275</Words>
  <Application>Microsoft Office PowerPoint</Application>
  <PresentationFormat>On-screen Show (4:3)</PresentationFormat>
  <Paragraphs>113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Squires 2012 OECD chartpack</vt:lpstr>
      <vt:lpstr>1_Squires 2012 OECD chartpack</vt:lpstr>
      <vt:lpstr>Health Care Spending, 2013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Anderson</dc:creator>
  <cp:lastModifiedBy>Samantha Mackie</cp:lastModifiedBy>
  <cp:revision>387</cp:revision>
  <cp:lastPrinted>2015-09-22T20:24:58Z</cp:lastPrinted>
  <dcterms:created xsi:type="dcterms:W3CDTF">2015-01-21T19:08:01Z</dcterms:created>
  <dcterms:modified xsi:type="dcterms:W3CDTF">2015-10-07T18:09:53Z</dcterms:modified>
</cp:coreProperties>
</file>