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98" autoAdjust="0"/>
    <p:restoredTop sz="95491" autoAdjust="0"/>
  </p:normalViewPr>
  <p:slideViewPr>
    <p:cSldViewPr snapToGrid="0" snapToObjects="1">
      <p:cViewPr varScale="1">
        <p:scale>
          <a:sx n="99" d="100"/>
          <a:sy n="99" d="100"/>
        </p:scale>
        <p:origin x="840" y="78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12" d="100"/>
          <a:sy n="112" d="100"/>
        </p:scale>
        <p:origin x="4984" y="20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1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 of adults ages 19–64 who were uninsured</a:t>
            </a:r>
          </a:p>
        </c:rich>
      </c:tx>
      <c:layout>
        <c:manualLayout>
          <c:xMode val="edge"/>
          <c:yMode val="edge"/>
          <c:x val="7.4426946631670999E-3"/>
          <c:y val="1.639964479532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1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3435586176727901E-2"/>
          <c:y val="0.13854580030597"/>
          <c:w val="0.84450010936133002"/>
          <c:h val="0.7279220499610159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State Did Not Expand Medicaid</c:v>
                </c:pt>
              </c:strCache>
            </c:strRef>
          </c:tx>
          <c:spPr>
            <a:ln w="28575" cap="rnd">
              <a:solidFill>
                <a:srgbClr val="F4792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July–Sept. 2013</c:v>
                </c:pt>
                <c:pt idx="1">
                  <c:v>April–June 2014</c:v>
                </c:pt>
                <c:pt idx="2">
                  <c:v>March–May 2015</c:v>
                </c:pt>
                <c:pt idx="3">
                  <c:v>Feb.–April 2016</c:v>
                </c:pt>
                <c:pt idx="4">
                  <c:v>March–June 2017</c:v>
                </c:pt>
              </c:strCache>
            </c:strRef>
          </c:cat>
          <c:val>
            <c:numRef>
              <c:f>Sheet1!$B$2:$F$2</c:f>
              <c:numCache>
                <c:formatCode>0</c:formatCode>
                <c:ptCount val="5"/>
                <c:pt idx="0">
                  <c:v>22.6</c:v>
                </c:pt>
                <c:pt idx="1">
                  <c:v>19.27</c:v>
                </c:pt>
                <c:pt idx="2">
                  <c:v>18.3</c:v>
                </c:pt>
                <c:pt idx="3">
                  <c:v>16.100000000000001</c:v>
                </c:pt>
                <c:pt idx="4">
                  <c:v>19.34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2AE-455D-B976-4B1D84704B6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State Expanded Medicaid</c:v>
                </c:pt>
              </c:strCache>
            </c:strRef>
          </c:tx>
          <c:spPr>
            <a:ln w="28575" cap="rnd">
              <a:solidFill>
                <a:srgbClr val="4ABDBC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July–Sept. 2013</c:v>
                </c:pt>
                <c:pt idx="1">
                  <c:v>April–June 2014</c:v>
                </c:pt>
                <c:pt idx="2">
                  <c:v>March–May 2015</c:v>
                </c:pt>
                <c:pt idx="3">
                  <c:v>Feb.–April 2016</c:v>
                </c:pt>
                <c:pt idx="4">
                  <c:v>March–June 2017</c:v>
                </c:pt>
              </c:strCache>
            </c:strRef>
          </c:cat>
          <c:val>
            <c:numRef>
              <c:f>Sheet1!$B$3:$F$3</c:f>
              <c:numCache>
                <c:formatCode>0</c:formatCode>
                <c:ptCount val="5"/>
                <c:pt idx="0">
                  <c:v>17.88</c:v>
                </c:pt>
                <c:pt idx="1">
                  <c:v>11.75</c:v>
                </c:pt>
                <c:pt idx="2">
                  <c:v>9.84</c:v>
                </c:pt>
                <c:pt idx="3">
                  <c:v>10.37</c:v>
                </c:pt>
                <c:pt idx="4">
                  <c:v>10.72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2AE-455D-B976-4B1D84704B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8076328"/>
        <c:axId val="378074760"/>
      </c:lineChart>
      <c:catAx>
        <c:axId val="378076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8074760"/>
        <c:crosses val="autoZero"/>
        <c:auto val="1"/>
        <c:lblAlgn val="ctr"/>
        <c:lblOffset val="100"/>
        <c:noMultiLvlLbl val="0"/>
      </c:catAx>
      <c:valAx>
        <c:axId val="378074760"/>
        <c:scaling>
          <c:orientation val="minMax"/>
          <c:max val="50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807632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0.82631</cdr:x>
      <cdr:y>0.4962</cdr:y>
    </cdr:from>
    <cdr:to>
      <cdr:x>0.99218</cdr:x>
      <cdr:y>0.61794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7555779" y="2132509"/>
          <a:ext cx="1516715" cy="523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609585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219170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828754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438339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3047924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657509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4267093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876678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smtClean="0">
              <a:solidFill>
                <a:schemeClr val="accent2"/>
              </a:solidFill>
            </a:rPr>
            <a:t>State did not </a:t>
          </a:r>
          <a:r>
            <a:rPr lang="en-US" sz="1400" dirty="0">
              <a:solidFill>
                <a:schemeClr val="accent2"/>
              </a:solidFill>
            </a:rPr>
            <a:t>e</a:t>
          </a:r>
          <a:r>
            <a:rPr lang="en-US" sz="1400" dirty="0" smtClean="0">
              <a:solidFill>
                <a:schemeClr val="accent2"/>
              </a:solidFill>
            </a:rPr>
            <a:t>xpand Medicaid</a:t>
          </a:r>
          <a:endParaRPr lang="en-US" sz="1400" dirty="0">
            <a:solidFill>
              <a:schemeClr val="accent2"/>
            </a:solidFill>
          </a:endParaRPr>
        </a:p>
      </cdr:txBody>
    </cdr:sp>
  </cdr:relSizeAnchor>
  <cdr:relSizeAnchor xmlns:cdr="http://schemas.openxmlformats.org/drawingml/2006/chartDrawing">
    <cdr:from>
      <cdr:x>0.83038</cdr:x>
      <cdr:y>0.68</cdr:y>
    </cdr:from>
    <cdr:to>
      <cdr:x>0.99218</cdr:x>
      <cdr:y>0.80174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7592995" y="2922422"/>
          <a:ext cx="1479499" cy="523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609585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219170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828754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438339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3047924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657509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4267093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876678" algn="l" defTabSz="1219170" rtl="0" eaLnBrk="1" latinLnBrk="0" hangingPunct="1">
            <a:defRPr sz="24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smtClean="0">
              <a:solidFill>
                <a:schemeClr val="bg2"/>
              </a:solidFill>
            </a:rPr>
            <a:t>State expanded Medicaid</a:t>
          </a:r>
          <a:endParaRPr lang="en-US" sz="1400" dirty="0">
            <a:solidFill>
              <a:schemeClr val="bg2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655675" y="6368920"/>
            <a:ext cx="6821898" cy="40845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/>
              <a:t>Source: S. R. Collins, M. Z. </a:t>
            </a:r>
            <a:r>
              <a:rPr lang="en-US" sz="900" dirty="0" err="1" smtClean="0"/>
              <a:t>Gunja</a:t>
            </a:r>
            <a:r>
              <a:rPr lang="en-US" sz="900" dirty="0" smtClean="0"/>
              <a:t>, and M. M. Doty, </a:t>
            </a:r>
            <a:r>
              <a:rPr lang="en-US" sz="900" i="1" dirty="0" smtClean="0"/>
              <a:t>Following the ACA Repeal-and-Replace Effort, Where Does the U.S. Stand on Insurance Coverage? Findings from the Commonwealth Fund Affordable Care Act Tracking Survey, March–June 2017, </a:t>
            </a:r>
            <a:r>
              <a:rPr lang="en-US" sz="900" dirty="0" smtClean="0"/>
              <a:t>The Commonwealth Fund, Sept. 2017.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10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Uninsured Rate in States That Did Not Expand Medicaid Increased in 2017 </a:t>
            </a:r>
            <a:endParaRPr lang="en-US" dirty="0"/>
          </a:p>
        </p:txBody>
      </p:sp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593687624"/>
              </p:ext>
            </p:extLst>
          </p:nvPr>
        </p:nvGraphicFramePr>
        <p:xfrm>
          <a:off x="0" y="1055990"/>
          <a:ext cx="9144000" cy="4297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ubtitle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Notes: We categorize states as expansion states if their state expanded their Medicaid program as of January of the survey year. </a:t>
            </a:r>
          </a:p>
          <a:p>
            <a:r>
              <a:rPr lang="en-US" dirty="0"/>
              <a:t>Data: The Commonwealth Fund Affordable Care Act Tracking Surveys, July–Sept. 2013, April–June 2014, March–May 2015, Feb.–April 2016, March-June 2017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00435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2">
    <a:dk1>
      <a:srgbClr val="4C515A"/>
    </a:dk1>
    <a:lt1>
      <a:srgbClr val="FFFFFF"/>
    </a:lt1>
    <a:dk2>
      <a:srgbClr val="044C7F"/>
    </a:dk2>
    <a:lt2>
      <a:srgbClr val="4ABDBC"/>
    </a:lt2>
    <a:accent1>
      <a:srgbClr val="044C7F"/>
    </a:accent1>
    <a:accent2>
      <a:srgbClr val="F47920"/>
    </a:accent2>
    <a:accent3>
      <a:srgbClr val="4ABDBC"/>
    </a:accent3>
    <a:accent4>
      <a:srgbClr val="71B254"/>
    </a:accent4>
    <a:accent5>
      <a:srgbClr val="5F5A9D"/>
    </a:accent5>
    <a:accent6>
      <a:srgbClr val="E6C278"/>
    </a:accent6>
    <a:hlink>
      <a:srgbClr val="49BDBC"/>
    </a:hlink>
    <a:folHlink>
      <a:srgbClr val="4ABDBC"/>
    </a:folHlink>
  </a:clrScheme>
  <a:fontScheme name="CMW (Brand Fonts) V1.0">
    <a:majorFont>
      <a:latin typeface="Berlingske Serif Text"/>
      <a:ea typeface=""/>
      <a:cs typeface=""/>
    </a:majorFont>
    <a:minorFont>
      <a:latin typeface="InterFace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160135</TotalTime>
  <Words>80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Calibri</vt:lpstr>
      <vt:lpstr>InterFace</vt:lpstr>
      <vt:lpstr>1_Office Theme</vt:lpstr>
      <vt:lpstr>Uninsured Rate in States That Did Not Expand Medicaid Increased in 2017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1959</cp:revision>
  <cp:lastPrinted>2017-09-05T18:04:06Z</cp:lastPrinted>
  <dcterms:created xsi:type="dcterms:W3CDTF">2014-10-08T23:03:32Z</dcterms:created>
  <dcterms:modified xsi:type="dcterms:W3CDTF">2017-09-06T18:47:15Z</dcterms:modified>
</cp:coreProperties>
</file>