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68"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5491" autoAdjust="0"/>
  </p:normalViewPr>
  <p:slideViewPr>
    <p:cSldViewPr snapToGrid="0" snapToObjects="1">
      <p:cViewPr varScale="1">
        <p:scale>
          <a:sx n="99" d="100"/>
          <a:sy n="99" d="100"/>
        </p:scale>
        <p:origin x="840"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2" d="100"/>
          <a:sy n="112" d="100"/>
        </p:scale>
        <p:origin x="4984"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smtClean="0"/>
              <a:t>Percent of adults ages 19–64 who visited the marketplace </a:t>
            </a:r>
            <a:br>
              <a:rPr lang="en-US" sz="1400" i="1" dirty="0" smtClean="0"/>
            </a:br>
            <a:r>
              <a:rPr lang="en-US" sz="1400" i="1" dirty="0" smtClean="0"/>
              <a:t>and obtained marketplace or Medicaid coverage</a:t>
            </a:r>
            <a:endParaRPr lang="en-US" sz="1400" i="1" dirty="0"/>
          </a:p>
        </c:rich>
      </c:tx>
      <c:layout>
        <c:manualLayout>
          <c:xMode val="edge"/>
          <c:yMode val="edge"/>
          <c:x val="2.06115956428188E-5"/>
          <c:y val="2.5126168907676601E-2"/>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9467829542765795E-4"/>
          <c:y val="0.19697741384519599"/>
          <c:w val="0.98224018945914204"/>
          <c:h val="0.66872390538487803"/>
        </c:manualLayout>
      </c:layout>
      <c:barChart>
        <c:barDir val="col"/>
        <c:grouping val="clustered"/>
        <c:varyColors val="0"/>
        <c:ser>
          <c:idx val="0"/>
          <c:order val="0"/>
          <c:tx>
            <c:strRef>
              <c:f>Sheet1!$B$1</c:f>
              <c:strCache>
                <c:ptCount val="1"/>
                <c:pt idx="0">
                  <c:v>Rate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Personal assistance</c:v>
                </c:pt>
                <c:pt idx="1">
                  <c:v>No personal assistance</c:v>
                </c:pt>
              </c:strCache>
            </c:strRef>
          </c:cat>
          <c:val>
            <c:numRef>
              <c:f>Sheet1!$B$2:$B$3</c:f>
              <c:numCache>
                <c:formatCode>0</c:formatCode>
                <c:ptCount val="2"/>
                <c:pt idx="0">
                  <c:v>66.258560000000003</c:v>
                </c:pt>
                <c:pt idx="1">
                  <c:v>47.909590000000001</c:v>
                </c:pt>
              </c:numCache>
            </c:numRef>
          </c:val>
          <c:extLst xmlns:c16r2="http://schemas.microsoft.com/office/drawing/2015/06/chart">
            <c:ext xmlns:c16="http://schemas.microsoft.com/office/drawing/2014/chart" uri="{C3380CC4-5D6E-409C-BE32-E72D297353CC}">
              <c16:uniqueId val="{00000000-1AC1-4D45-82A2-631879ACE973}"/>
            </c:ext>
          </c:extLst>
        </c:ser>
        <c:dLbls>
          <c:showLegendKey val="0"/>
          <c:showVal val="0"/>
          <c:showCatName val="0"/>
          <c:showSerName val="0"/>
          <c:showPercent val="0"/>
          <c:showBubbleSize val="0"/>
        </c:dLbls>
        <c:gapWidth val="400"/>
        <c:overlap val="-27"/>
        <c:axId val="418814320"/>
        <c:axId val="418815496"/>
      </c:barChart>
      <c:catAx>
        <c:axId val="41881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18815496"/>
        <c:crosses val="autoZero"/>
        <c:auto val="1"/>
        <c:lblAlgn val="ctr"/>
        <c:lblOffset val="100"/>
        <c:noMultiLvlLbl val="0"/>
      </c:catAx>
      <c:valAx>
        <c:axId val="418815496"/>
        <c:scaling>
          <c:orientation val="minMax"/>
        </c:scaling>
        <c:delete val="1"/>
        <c:axPos val="l"/>
        <c:numFmt formatCode="0" sourceLinked="1"/>
        <c:majorTickMark val="none"/>
        <c:minorTickMark val="none"/>
        <c:tickLblPos val="nextTo"/>
        <c:crossAx val="41881432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6821898"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t>Source: S. R. Collins, M. Z. </a:t>
            </a:r>
            <a:r>
              <a:rPr lang="en-US" sz="900" dirty="0" err="1" smtClean="0"/>
              <a:t>Gunja</a:t>
            </a:r>
            <a:r>
              <a:rPr lang="en-US" sz="900" dirty="0" smtClean="0"/>
              <a:t>, and M. M. Doty, </a:t>
            </a:r>
            <a:r>
              <a:rPr lang="en-US" sz="900" i="1" dirty="0" smtClean="0"/>
              <a:t>Following the ACA Repeal-and-Replace Effort, Where Does the U.S. Stand on Insurance Coverage? Findings from the Commonwealth Fund Affordable Care Act Tracking Survey, March–June 2017, </a:t>
            </a:r>
            <a:r>
              <a:rPr lang="en-US" sz="900" dirty="0" smtClean="0"/>
              <a:t>The Commonwealth Fund, Sept. 2017.</a:t>
            </a:r>
          </a:p>
        </p:txBody>
      </p:sp>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Adults Who Received Personal Assistance Were More Likely to Enroll</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595227541"/>
              </p:ext>
            </p:extLst>
          </p:nvPr>
        </p:nvGraphicFramePr>
        <p:xfrm>
          <a:off x="98134" y="1645920"/>
          <a:ext cx="8974429" cy="3247557"/>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2"/>
          </p:nvPr>
        </p:nvSpPr>
        <p:spPr/>
        <p:txBody>
          <a:bodyPr/>
          <a:lstStyle/>
          <a:p>
            <a:r>
              <a:rPr lang="en-US" dirty="0" smtClean="0"/>
              <a:t>Notes: * Personal assistance includes a telephone hotline, insurance broker, navigator, or some other form of assistance. Percentages were adjusted for race, education, poverty, age and health status. “Obtained coverage” includes those who visited the marketplace and have had marketplace or Medicaid coverage. We do not include adults who said they did not obtain coverage because they receive coverage through a different source.</a:t>
            </a:r>
          </a:p>
          <a:p>
            <a:r>
              <a:rPr lang="en-US" dirty="0" smtClean="0"/>
              <a:t>Data: The Commonwealth Fund Affordable Care Act Tracking Survey, March–June 2017.</a:t>
            </a:r>
            <a:endParaRPr lang="en-US" dirty="0"/>
          </a:p>
        </p:txBody>
      </p:sp>
      <p:sp>
        <p:nvSpPr>
          <p:cNvPr id="13" name="TextBox 3"/>
          <p:cNvSpPr txBox="1"/>
          <p:nvPr/>
        </p:nvSpPr>
        <p:spPr>
          <a:xfrm>
            <a:off x="1" y="80839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When you shopped for health insurance, </a:t>
            </a:r>
            <a:r>
              <a:rPr lang="en-US" sz="1800" dirty="0" smtClean="0">
                <a:solidFill>
                  <a:schemeClr val="bg1"/>
                </a:solidFill>
                <a:cs typeface="Arial" panose="020B0604020202020204" pitchFamily="34" charset="0"/>
              </a:rPr>
              <a:t>did </a:t>
            </a:r>
            <a:r>
              <a:rPr lang="en-US" sz="1800" dirty="0">
                <a:solidFill>
                  <a:schemeClr val="bg1"/>
                </a:solidFill>
                <a:cs typeface="Arial" panose="020B0604020202020204" pitchFamily="34" charset="0"/>
              </a:rPr>
              <a:t>you ever receive any personal assistance* </a:t>
            </a:r>
            <a:r>
              <a:rPr lang="en-US" sz="1800" dirty="0" smtClean="0">
                <a:solidFill>
                  <a:schemeClr val="bg1"/>
                </a:solidFill>
                <a:cs typeface="Arial" panose="020B0604020202020204" pitchFamily="34" charset="0"/>
              </a:rPr>
              <a:t/>
            </a:r>
            <a:br>
              <a:rPr lang="en-US" sz="1800" dirty="0" smtClean="0">
                <a:solidFill>
                  <a:schemeClr val="bg1"/>
                </a:solidFill>
                <a:cs typeface="Arial" panose="020B0604020202020204" pitchFamily="34" charset="0"/>
              </a:rPr>
            </a:br>
            <a:r>
              <a:rPr lang="en-US" sz="1800" dirty="0" smtClean="0">
                <a:solidFill>
                  <a:schemeClr val="bg1"/>
                </a:solidFill>
                <a:cs typeface="Arial" panose="020B0604020202020204" pitchFamily="34" charset="0"/>
              </a:rPr>
              <a:t>to </a:t>
            </a:r>
            <a:r>
              <a:rPr lang="en-US" sz="1800" dirty="0">
                <a:solidFill>
                  <a:schemeClr val="bg1"/>
                </a:solidFill>
                <a:cs typeface="Arial" panose="020B0604020202020204" pitchFamily="34" charset="0"/>
              </a:rPr>
              <a:t>help you select an insurance plan?</a:t>
            </a:r>
          </a:p>
        </p:txBody>
      </p:sp>
      <p:pic>
        <p:nvPicPr>
          <p:cNvPr id="9" name="Picture 8"/>
          <p:cNvPicPr>
            <a:picLocks noChangeAspect="1"/>
          </p:cNvPicPr>
          <p:nvPr/>
        </p:nvPicPr>
        <p:blipFill>
          <a:blip r:embed="rId3"/>
          <a:stretch>
            <a:fillRect/>
          </a:stretch>
        </p:blipFill>
        <p:spPr>
          <a:xfrm>
            <a:off x="98134" y="898119"/>
            <a:ext cx="381261" cy="478406"/>
          </a:xfrm>
          <a:prstGeom prst="rect">
            <a:avLst/>
          </a:prstGeom>
        </p:spPr>
      </p:pic>
    </p:spTree>
    <p:extLst>
      <p:ext uri="{BB962C8B-B14F-4D97-AF65-F5344CB8AC3E}">
        <p14:creationId xmlns:p14="http://schemas.microsoft.com/office/powerpoint/2010/main" val="1980113752"/>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160144</TotalTime>
  <Words>124</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Adults Who Received Personal Assistance Were More Likely to Enroll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1963</cp:revision>
  <cp:lastPrinted>2017-09-05T18:04:06Z</cp:lastPrinted>
  <dcterms:created xsi:type="dcterms:W3CDTF">2014-10-08T23:03:32Z</dcterms:created>
  <dcterms:modified xsi:type="dcterms:W3CDTF">2017-09-06T18:38:44Z</dcterms:modified>
</cp:coreProperties>
</file>