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9" r:id="rId2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F761BB-5717-3748-83AB-D6F79D4F435A}">
          <p14:sldIdLst>
            <p14:sldId id="31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ira Gunja" initials="MG" lastIdx="8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6057"/>
    <a:srgbClr val="838383"/>
    <a:srgbClr val="E4F6FB"/>
    <a:srgbClr val="93B2C6"/>
    <a:srgbClr val="00673F"/>
    <a:srgbClr val="89B19C"/>
    <a:srgbClr val="104068"/>
    <a:srgbClr val="589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0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6" d="100"/>
          <a:sy n="106" d="100"/>
        </p:scale>
        <p:origin x="261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895554535503697E-2"/>
          <c:y val="6.4993067383269904E-2"/>
          <c:w val="0.86942507326718699"/>
          <c:h val="0.820810301204243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38100">
              <a:solidFill>
                <a:schemeClr val="bg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July–Sept. 2013</c:v>
                </c:pt>
                <c:pt idx="1">
                  <c:v>April–June 2014</c:v>
                </c:pt>
                <c:pt idx="2">
                  <c:v>March–May 2015</c:v>
                </c:pt>
                <c:pt idx="3">
                  <c:v>Feb.–April 2016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34.590000000000003</c:v>
                </c:pt>
                <c:pt idx="1">
                  <c:v>24.3</c:v>
                </c:pt>
                <c:pt idx="2">
                  <c:v>24.58</c:v>
                </c:pt>
                <c:pt idx="3">
                  <c:v>24.09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Expanded Medicaid</c:v>
                </c:pt>
              </c:strCache>
            </c:strRef>
          </c:tx>
          <c:spPr>
            <a:ln w="38100">
              <a:solidFill>
                <a:schemeClr val="accent5"/>
              </a:solidFill>
            </a:ln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July–Sept. 2013</c:v>
                </c:pt>
                <c:pt idx="1">
                  <c:v>April–June 2014</c:v>
                </c:pt>
                <c:pt idx="2">
                  <c:v>March–May 2015</c:v>
                </c:pt>
                <c:pt idx="3">
                  <c:v>Feb.–April 2016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29.82</c:v>
                </c:pt>
                <c:pt idx="1">
                  <c:v>17.32</c:v>
                </c:pt>
                <c:pt idx="2">
                  <c:v>17.57</c:v>
                </c:pt>
                <c:pt idx="3">
                  <c:v>16.55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Did not expand Medicaid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July–Sept. 2013</c:v>
                </c:pt>
                <c:pt idx="1">
                  <c:v>April–June 2014</c:v>
                </c:pt>
                <c:pt idx="2">
                  <c:v>March–May 2015</c:v>
                </c:pt>
                <c:pt idx="3">
                  <c:v>Feb.–April 2016</c:v>
                </c:pt>
              </c:strCache>
            </c:strRef>
          </c:cat>
          <c:val>
            <c:numRef>
              <c:f>Sheet1!$D$2:$D$5</c:f>
              <c:numCache>
                <c:formatCode>0</c:formatCode>
                <c:ptCount val="4"/>
                <c:pt idx="0">
                  <c:v>40.53</c:v>
                </c:pt>
                <c:pt idx="1">
                  <c:v>33.979999999999997</c:v>
                </c:pt>
                <c:pt idx="2">
                  <c:v>34.21</c:v>
                </c:pt>
                <c:pt idx="3">
                  <c:v>34.64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5573912"/>
        <c:axId val="395568816"/>
      </c:lineChart>
      <c:catAx>
        <c:axId val="395573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566057"/>
                </a:solidFill>
              </a:defRPr>
            </a:pPr>
            <a:endParaRPr lang="en-US"/>
          </a:p>
        </c:txPr>
        <c:crossAx val="395568816"/>
        <c:crosses val="autoZero"/>
        <c:auto val="1"/>
        <c:lblAlgn val="ctr"/>
        <c:lblOffset val="100"/>
        <c:noMultiLvlLbl val="0"/>
      </c:catAx>
      <c:valAx>
        <c:axId val="395568816"/>
        <c:scaling>
          <c:orientation val="minMax"/>
          <c:max val="5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95573912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600" b="0">
          <a:solidFill>
            <a:srgbClr val="566057"/>
          </a:solidFill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A32BC-E397-419D-9657-53B9C7981927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EF01C-DE20-4F15-A686-77C1488E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4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1CCDC-D79E-4B41-82ED-98FAF131AA39}" type="datetimeFigureOut">
              <a:rPr lang="en-US" smtClean="0"/>
              <a:t>8/17/2016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9688" y="1177925"/>
            <a:ext cx="4238625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32719"/>
            <a:ext cx="5486400" cy="37085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9D46F-0067-4F5C-95F7-24088124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08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6338"/>
            <a:ext cx="4238625" cy="3179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669D-E2FC-4F32-848D-CBEED4636B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0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22072"/>
            <a:ext cx="9144000" cy="477054"/>
          </a:xfrm>
          <a:noFill/>
        </p:spPr>
        <p:txBody>
          <a:bodyPr anchor="t" anchorCtr="0"/>
          <a:lstStyle>
            <a:lvl1pPr>
              <a:defRPr sz="2600"/>
            </a:lvl1pPr>
          </a:lstStyle>
          <a:p>
            <a:pPr>
              <a:lnSpc>
                <a:spcPts val="3000"/>
              </a:lnSpc>
            </a:pPr>
            <a:endParaRPr lang="en-US" sz="28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7" name="Text Box 5"/>
          <p:cNvSpPr txBox="1">
            <a:spLocks noChangeArrowheads="1"/>
          </p:cNvSpPr>
          <p:nvPr userDrawn="1"/>
        </p:nvSpPr>
        <p:spPr bwMode="auto">
          <a:xfrm>
            <a:off x="-1429" y="6406284"/>
            <a:ext cx="69607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S. R. Collins, M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. Z. </a:t>
            </a:r>
            <a:r>
              <a:rPr lang="en-US" sz="1100" dirty="0" err="1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Gunja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Doty,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Beutel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Who Are the Remaining Uninsured and Why Haven’t They Signed Up for Coverage</a:t>
            </a:r>
            <a:r>
              <a:rPr lang="en-US" sz="1100" i="1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?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August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117600" y="56896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-1429" y="30480"/>
            <a:ext cx="9145429" cy="301752"/>
          </a:xfrm>
        </p:spPr>
        <p:txBody>
          <a:bodyPr wrap="none" lIns="91440" tIns="0" rIns="91440" bIns="0"/>
          <a:lstStyle>
            <a:lvl1pPr marL="0" indent="0">
              <a:buNone/>
              <a:defRPr sz="1800"/>
            </a:lvl1pPr>
            <a:lvl2pPr marL="342900" indent="0">
              <a:buNone/>
              <a:defRPr sz="1800"/>
            </a:lvl2pPr>
            <a:lvl3pPr marL="685800" indent="0">
              <a:buNone/>
              <a:defRPr sz="1800"/>
            </a:lvl3pPr>
            <a:lvl4pPr marL="1028700" indent="0">
              <a:buNone/>
              <a:defRPr sz="1800"/>
            </a:lvl4pPr>
            <a:lvl5pPr marL="1371600" indent="0">
              <a:buNone/>
              <a:defRPr sz="18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18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57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501247"/>
            <a:ext cx="9144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1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35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66057"/>
          </a:solidFill>
          <a:latin typeface="Calibri" charset="0"/>
          <a:ea typeface="Calibri" charset="0"/>
          <a:cs typeface="Calibri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322072"/>
            <a:ext cx="9144000" cy="892552"/>
          </a:xfrm>
        </p:spPr>
        <p:txBody>
          <a:bodyPr/>
          <a:lstStyle/>
          <a:p>
            <a:r>
              <a:rPr lang="en-US" dirty="0" smtClean="0"/>
              <a:t>Low-Income </a:t>
            </a:r>
            <a:r>
              <a:rPr lang="en-US" dirty="0"/>
              <a:t>Adults in States That Have Not Expanded Medicaid Are Uninsured at Twice the Rates of </a:t>
            </a:r>
            <a:r>
              <a:rPr lang="en-US" dirty="0" smtClean="0"/>
              <a:t>Those </a:t>
            </a:r>
            <a:r>
              <a:rPr lang="en-US" dirty="0"/>
              <a:t>in Expansion States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61949632"/>
              </p:ext>
            </p:extLst>
          </p:nvPr>
        </p:nvGraphicFramePr>
        <p:xfrm>
          <a:off x="246888" y="1623714"/>
          <a:ext cx="8854376" cy="4079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-1" y="5962114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Surveys, July–September 2013, April–June 2014, March–May 2015, and 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" y="1268987"/>
            <a:ext cx="71000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</a:rPr>
              <a:t>Percent </a:t>
            </a:r>
            <a:r>
              <a:rPr lang="en-US" sz="1400" i="1" dirty="0" smtClean="0">
                <a:solidFill>
                  <a:srgbClr val="566057"/>
                </a:solidFill>
                <a:latin typeface="Calibri" panose="020F0502020204030204" pitchFamily="34" charset="0"/>
              </a:rPr>
              <a:t>of adults </a:t>
            </a:r>
            <a:r>
              <a:rPr lang="en-US" sz="1400" i="1" dirty="0">
                <a:solidFill>
                  <a:srgbClr val="566057"/>
                </a:solidFill>
                <a:latin typeface="Calibri" panose="020F0502020204030204" pitchFamily="34" charset="0"/>
              </a:rPr>
              <a:t>ages 19–64 with incomes below 138 percent of poverty who were uninsured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77466" y="3644013"/>
            <a:ext cx="11345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All states</a:t>
            </a:r>
            <a:endParaRPr lang="en-US" sz="1600" b="1" dirty="0">
              <a:solidFill>
                <a:schemeClr val="bg1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3587" y="4165803"/>
            <a:ext cx="2178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Expanded Medicaid</a:t>
            </a:r>
            <a:endParaRPr lang="en-US" sz="1600" b="1" dirty="0">
              <a:solidFill>
                <a:schemeClr val="accent5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5671" y="2970887"/>
            <a:ext cx="2326340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720"/>
              </a:lnSpc>
            </a:pPr>
            <a:r>
              <a:rPr lang="en-US" sz="1600" b="1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Did not expand Medicaid</a:t>
            </a:r>
            <a:endParaRPr lang="en-US" sz="1600" b="1" dirty="0">
              <a:solidFill>
                <a:schemeClr val="accent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31159" y="2797267"/>
            <a:ext cx="768694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0"/>
              </a:lnSpc>
            </a:pPr>
            <a:r>
              <a:rPr lang="en-US" sz="2400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35%</a:t>
            </a:r>
            <a:endParaRPr lang="en-US" sz="2400" dirty="0">
              <a:solidFill>
                <a:schemeClr val="accent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31159" y="4012609"/>
            <a:ext cx="768694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0"/>
              </a:lnSpc>
            </a:pPr>
            <a:r>
              <a:rPr lang="en-US" sz="2400" dirty="0" smtClean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17%</a:t>
            </a:r>
            <a:endParaRPr lang="en-US" sz="2400" dirty="0">
              <a:solidFill>
                <a:schemeClr val="accent5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31159" y="3491748"/>
            <a:ext cx="768694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20"/>
              </a:lnSpc>
            </a:pP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24%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3589" y="2392152"/>
            <a:ext cx="768694" cy="32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720"/>
              </a:lnSpc>
            </a:pPr>
            <a:r>
              <a:rPr lang="en-US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41%</a:t>
            </a:r>
            <a:endParaRPr lang="en-US" dirty="0">
              <a:solidFill>
                <a:schemeClr val="accent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3589" y="3098208"/>
            <a:ext cx="768694" cy="32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720"/>
              </a:lnSpc>
            </a:pPr>
            <a:r>
              <a:rPr lang="en-US" dirty="0" smtClean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30%</a:t>
            </a:r>
            <a:endParaRPr lang="en-US" dirty="0">
              <a:solidFill>
                <a:schemeClr val="accent5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3589" y="2762542"/>
            <a:ext cx="768694" cy="32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72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35%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98837" y="2663424"/>
            <a:ext cx="768694" cy="32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20"/>
              </a:lnSpc>
            </a:pPr>
            <a:r>
              <a:rPr lang="en-US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34%</a:t>
            </a:r>
            <a:endParaRPr lang="en-US" dirty="0">
              <a:solidFill>
                <a:schemeClr val="accent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198837" y="3744384"/>
            <a:ext cx="768694" cy="32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20"/>
              </a:lnSpc>
            </a:pPr>
            <a:r>
              <a:rPr lang="en-US" dirty="0" smtClean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17%</a:t>
            </a:r>
            <a:endParaRPr lang="en-US" dirty="0">
              <a:solidFill>
                <a:schemeClr val="accent5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98837" y="3298990"/>
            <a:ext cx="768694" cy="32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2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24%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80621" y="2660376"/>
            <a:ext cx="768694" cy="32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20"/>
              </a:lnSpc>
            </a:pPr>
            <a:r>
              <a:rPr lang="en-US" dirty="0" smtClean="0">
                <a:solidFill>
                  <a:schemeClr val="accent1"/>
                </a:solidFill>
                <a:latin typeface="Calibri" charset="0"/>
                <a:ea typeface="Calibri" charset="0"/>
                <a:cs typeface="Calibri" charset="0"/>
              </a:rPr>
              <a:t>34%</a:t>
            </a:r>
            <a:endParaRPr lang="en-US" dirty="0">
              <a:solidFill>
                <a:schemeClr val="accent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80621" y="3777912"/>
            <a:ext cx="768694" cy="32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20"/>
              </a:lnSpc>
            </a:pPr>
            <a:r>
              <a:rPr lang="en-US" dirty="0" smtClean="0">
                <a:solidFill>
                  <a:schemeClr val="accent5"/>
                </a:solidFill>
                <a:latin typeface="Calibri" charset="0"/>
                <a:ea typeface="Calibri" charset="0"/>
                <a:cs typeface="Calibri" charset="0"/>
              </a:rPr>
              <a:t>18%</a:t>
            </a:r>
            <a:endParaRPr lang="en-US" dirty="0">
              <a:solidFill>
                <a:schemeClr val="accent5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80621" y="3305086"/>
            <a:ext cx="768694" cy="323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20"/>
              </a:lnSpc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25%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88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13832</TotalTime>
  <Words>92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Georgia</vt:lpstr>
      <vt:lpstr>Trebuchet MS</vt:lpstr>
      <vt:lpstr>CMWF_template_5-2014_white_bg</vt:lpstr>
      <vt:lpstr>Low-Income Adults in States That Have Not Expanded Medicaid Are Uninsured at Twice the Rates of Those in Expansion States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Americans' Experiences with ACA Marketplace Coverage: Affordability and Provider Network Satisfaction</dc:title>
  <dc:subject>Findings from the Commonwealth Fund Affordable Care Act Tracking Survey, February–April 2016</dc:subject>
  <dc:creator>Gunja Collins Doty Beutel</dc:creator>
  <cp:keywords/>
  <dc:description/>
  <cp:lastModifiedBy>Aisha Gomez</cp:lastModifiedBy>
  <cp:revision>609</cp:revision>
  <cp:lastPrinted>2016-08-10T16:16:40Z</cp:lastPrinted>
  <dcterms:created xsi:type="dcterms:W3CDTF">2016-04-08T19:22:54Z</dcterms:created>
  <dcterms:modified xsi:type="dcterms:W3CDTF">2016-08-17T12:37:51Z</dcterms:modified>
  <cp:category/>
</cp:coreProperties>
</file>