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41269057248099"/>
          <c:y val="5.6432137351269597E-2"/>
          <c:w val="0.45721021061462402"/>
          <c:h val="0.81849232071820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You could not find a plan you could afford</c:v>
                </c:pt>
                <c:pt idx="1">
                  <c:v>You were not eligible to enroll in Medicaid or for financial assistance </c:v>
                </c:pt>
                <c:pt idx="2">
                  <c:v>You could not find a plan with the type of coverage you need</c:v>
                </c:pt>
                <c:pt idx="3">
                  <c:v>You found the process of enrolling in a plan difficult or confusing</c:v>
                </c:pt>
                <c:pt idx="4">
                  <c:v>You decided you didn’t need health insurance</c:v>
                </c:pt>
                <c:pt idx="5">
                  <c:v>Some other reason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84.74</c:v>
                </c:pt>
                <c:pt idx="1">
                  <c:v>59.24</c:v>
                </c:pt>
                <c:pt idx="2">
                  <c:v>39.700000000000003</c:v>
                </c:pt>
                <c:pt idx="3">
                  <c:v>34.150000000000013</c:v>
                </c:pt>
                <c:pt idx="4">
                  <c:v>18.75</c:v>
                </c:pt>
                <c:pt idx="5">
                  <c:v>27.34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92624128"/>
        <c:axId val="392628440"/>
      </c:barChart>
      <c:catAx>
        <c:axId val="3926241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92628440"/>
        <c:crosses val="autoZero"/>
        <c:auto val="1"/>
        <c:lblAlgn val="ctr"/>
        <c:lblOffset val="100"/>
        <c:noMultiLvlLbl val="0"/>
      </c:catAx>
      <c:valAx>
        <c:axId val="392628440"/>
        <c:scaling>
          <c:orientation val="minMax"/>
          <c:max val="100"/>
          <c:min val="0"/>
        </c:scaling>
        <c:delete val="0"/>
        <c:axPos val="t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92624128"/>
        <c:crossesAt val="1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4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38186032"/>
              </p:ext>
            </p:extLst>
          </p:nvPr>
        </p:nvGraphicFramePr>
        <p:xfrm>
          <a:off x="138895" y="2747885"/>
          <a:ext cx="9252254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spc="-80" dirty="0" smtClean="0"/>
              <a:t>Among </a:t>
            </a:r>
            <a:r>
              <a:rPr lang="en-US" spc="-80" dirty="0"/>
              <a:t>Marketplace Visitors Who Neither Enrolled nor Got Coverage from Another Source, Most Said They Could Not Find an Affordable </a:t>
            </a:r>
            <a:r>
              <a:rPr lang="en-US" spc="-80" dirty="0" smtClean="0"/>
              <a:t>Plan</a:t>
            </a:r>
            <a:endParaRPr lang="en-US" spc="-8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" y="579283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Note: Respondents could report more than one reason for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 selecting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coverage.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296920"/>
            <a:ext cx="9144000" cy="73152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Can you tell me why you did not obtain a private health insurance plan or Medicaid coverage when you visited the marketplace? Was it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because . . . 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428591"/>
            <a:ext cx="378391" cy="46817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557017" y="2188089"/>
            <a:ext cx="549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Percent of uninsured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adults ages 19–64 </a:t>
            </a:r>
            <a:r>
              <a:rPr lang="en-US" sz="1400" i="1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who </a:t>
            </a:r>
            <a:r>
              <a:rPr lang="en-US" sz="1400" i="1" smtClean="0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visited </a:t>
            </a:r>
            <a:r>
              <a:rPr lang="en-US" sz="1400" i="1">
                <a:solidFill>
                  <a:srgbClr val="566057"/>
                </a:solidFill>
                <a:latin typeface="Calibri" panose="020F0502020204030204" pitchFamily="34" charset="0"/>
                <a:cs typeface="Arial" pitchFamily="34" charset="0"/>
              </a:rPr>
              <a:t>the marketplaces, did not select coverage, and did not receive coverage through another source</a:t>
            </a:r>
            <a:endParaRPr lang="en-US" sz="1400" i="1" dirty="0">
              <a:solidFill>
                <a:srgbClr val="566057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acking brief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04068"/>
    </a:accent1>
    <a:accent2>
      <a:srgbClr val="B8D9EC"/>
    </a:accent2>
    <a:accent3>
      <a:srgbClr val="89B19C"/>
    </a:accent3>
    <a:accent4>
      <a:srgbClr val="589478"/>
    </a:accent4>
    <a:accent5>
      <a:srgbClr val="308261"/>
    </a:accent5>
    <a:accent6>
      <a:srgbClr val="00673F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13832</TotalTime>
  <Words>105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CMWF_template_5-2014_white_bg</vt:lpstr>
      <vt:lpstr>Among Marketplace Visitors Who Neither Enrolled nor Got Coverage from Another Source, Most Said They Could Not Find an Affordable Plan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Aisha Gomez</cp:lastModifiedBy>
  <cp:revision>609</cp:revision>
  <cp:lastPrinted>2016-08-10T16:16:40Z</cp:lastPrinted>
  <dcterms:created xsi:type="dcterms:W3CDTF">2016-04-08T19:22:54Z</dcterms:created>
  <dcterms:modified xsi:type="dcterms:W3CDTF">2016-08-17T12:58:14Z</dcterms:modified>
  <cp:category/>
</cp:coreProperties>
</file>