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4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F761BB-5717-3748-83AB-D6F79D4F435A}">
          <p14:sldIdLst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838383"/>
    <a:srgbClr val="E4F6FB"/>
    <a:srgbClr val="93B2C6"/>
    <a:srgbClr val="00673F"/>
    <a:srgbClr val="89B19C"/>
    <a:srgbClr val="104068"/>
    <a:srgbClr val="589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26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0741469816273E-2"/>
          <c:y val="9.9829853342299199E-2"/>
          <c:w val="0.93987029746281703"/>
          <c:h val="0.634410857371938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All marketplace visitors</c:v>
                </c:pt>
                <c:pt idx="1">
                  <c:v>Obtained marketplace coverage</c:v>
                </c:pt>
                <c:pt idx="2">
                  <c:v>Did not obtain coverage</c:v>
                </c:pt>
                <c:pt idx="4">
                  <c:v>All marketplace visitors</c:v>
                </c:pt>
                <c:pt idx="5">
                  <c:v>Obtained marketplace coverage</c:v>
                </c:pt>
                <c:pt idx="6">
                  <c:v>Did not obtain coverage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22.13</c:v>
                </c:pt>
                <c:pt idx="1">
                  <c:v>31.17</c:v>
                </c:pt>
                <c:pt idx="2">
                  <c:v>7.46</c:v>
                </c:pt>
                <c:pt idx="4">
                  <c:v>27.31</c:v>
                </c:pt>
                <c:pt idx="5">
                  <c:v>32.840000000000003</c:v>
                </c:pt>
                <c:pt idx="6">
                  <c:v>18.34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All marketplace visitors</c:v>
                </c:pt>
                <c:pt idx="1">
                  <c:v>Obtained marketplace coverage</c:v>
                </c:pt>
                <c:pt idx="2">
                  <c:v>Did not obtain coverage</c:v>
                </c:pt>
                <c:pt idx="4">
                  <c:v>All marketplace visitors</c:v>
                </c:pt>
                <c:pt idx="5">
                  <c:v>Obtained marketplace coverage</c:v>
                </c:pt>
                <c:pt idx="6">
                  <c:v>Did not obtain coverage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18.940000000000001</c:v>
                </c:pt>
                <c:pt idx="1">
                  <c:v>26.85</c:v>
                </c:pt>
                <c:pt idx="2">
                  <c:v>6.1199999999999974</c:v>
                </c:pt>
                <c:pt idx="4">
                  <c:v>22.04</c:v>
                </c:pt>
                <c:pt idx="5">
                  <c:v>29.38</c:v>
                </c:pt>
                <c:pt idx="6">
                  <c:v>10.15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96051824"/>
        <c:axId val="396052608"/>
      </c:barChart>
      <c:catAx>
        <c:axId val="396051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396052608"/>
        <c:crosses val="autoZero"/>
        <c:auto val="1"/>
        <c:lblAlgn val="ctr"/>
        <c:lblOffset val="100"/>
        <c:noMultiLvlLbl val="0"/>
      </c:catAx>
      <c:valAx>
        <c:axId val="396052608"/>
        <c:scaling>
          <c:orientation val="minMax"/>
          <c:max val="75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96051824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600">
          <a:solidFill>
            <a:srgbClr val="566057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22072"/>
            <a:ext cx="9144000" cy="477054"/>
          </a:xfrm>
          <a:noFill/>
        </p:spPr>
        <p:txBody>
          <a:bodyPr anchor="t" anchorCtr="0"/>
          <a:lstStyle>
            <a:lvl1pPr>
              <a:defRPr sz="2600"/>
            </a:lvl1pPr>
          </a:lstStyle>
          <a:p>
            <a:pPr>
              <a:lnSpc>
                <a:spcPts val="3000"/>
              </a:lnSpc>
            </a:pP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S. R. Collins, M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Z.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Who Are the Remaining Uninsured and Why Haven’t They Signed Up for Coverage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?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17600" y="56896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-1429" y="30480"/>
            <a:ext cx="9145429" cy="301752"/>
          </a:xfrm>
        </p:spPr>
        <p:txBody>
          <a:bodyPr wrap="none" lIns="91440" tIns="0" rIns="91440" bIns="0"/>
          <a:lstStyle>
            <a:lvl1pPr marL="0" indent="0">
              <a:buNone/>
              <a:defRPr sz="1800"/>
            </a:lvl1pPr>
            <a:lvl2pPr marL="342900" indent="0">
              <a:buNone/>
              <a:defRPr sz="1800"/>
            </a:lvl2pPr>
            <a:lvl3pPr marL="685800" indent="0">
              <a:buNone/>
              <a:defRPr sz="1800"/>
            </a:lvl3pPr>
            <a:lvl4pPr marL="1028700" indent="0">
              <a:buNone/>
              <a:defRPr sz="1800"/>
            </a:lvl4pPr>
            <a:lvl5pPr marL="1371600" indent="0">
              <a:buNone/>
              <a:defRPr sz="18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01247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05525" y="4361512"/>
            <a:ext cx="3617836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334774" y="4361512"/>
            <a:ext cx="3617836" cy="397566"/>
          </a:xfrm>
          <a:prstGeom prst="rect">
            <a:avLst/>
          </a:prstGeom>
          <a:noFill/>
          <a:ln w="12700">
            <a:gradFill>
              <a:gsLst>
                <a:gs pos="0">
                  <a:schemeClr val="bg1"/>
                </a:gs>
                <a:gs pos="100000">
                  <a:srgbClr val="83838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8263869"/>
              </p:ext>
            </p:extLst>
          </p:nvPr>
        </p:nvGraphicFramePr>
        <p:xfrm>
          <a:off x="0" y="1902778"/>
          <a:ext cx="9144000" cy="279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435601" y="2472849"/>
            <a:ext cx="93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57680" y="2263937"/>
            <a:ext cx="922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7288" y="2668252"/>
            <a:ext cx="955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07360" y="3326705"/>
            <a:ext cx="904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64960" y="2174384"/>
            <a:ext cx="944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894320" y="2972175"/>
            <a:ext cx="944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dirty="0" smtClean="0"/>
              <a:t>Adults </a:t>
            </a:r>
            <a:r>
              <a:rPr lang="en-US" dirty="0"/>
              <a:t>Who Obtained Coverage Found It Easier to Find an Affordable Plan Than Adults Who Did Not Obtain Coverage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-1" y="545428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Segments may not sum to subtotals because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“Obtained marketplace coverage” includes those who visited the marketplace and have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had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marketplace coverage for three years or less. “Did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 obtain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c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overage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” does not include those who obtained coverage through another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source. </a:t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* Marketplace-eligible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includes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adults in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expansion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states who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are above 138% FPL and adults in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nonexpansion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states who are above 100% FPL. 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2016.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1216152"/>
            <a:ext cx="9144000" cy="73152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easy or difficult was it to find . . . ?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96" y="1347823"/>
            <a:ext cx="378391" cy="46817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914950" y="2261080"/>
            <a:ext cx="1158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easy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16238" y="2023336"/>
            <a:ext cx="775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easy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12969" y="2349287"/>
            <a:ext cx="118872" cy="118872"/>
          </a:xfrm>
          <a:prstGeom prst="rect">
            <a:avLst/>
          </a:prstGeom>
          <a:solidFill>
            <a:srgbClr val="89B19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4257" y="2111543"/>
            <a:ext cx="118872" cy="118872"/>
          </a:xfrm>
          <a:prstGeom prst="rect">
            <a:avLst/>
          </a:prstGeom>
          <a:solidFill>
            <a:srgbClr val="0067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87476" y="4737757"/>
            <a:ext cx="265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A plan you could afford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34774" y="4737757"/>
            <a:ext cx="3617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66057"/>
                </a:solidFill>
                <a:ea typeface="ＭＳ Ｐゴシック" charset="0"/>
              </a:rPr>
              <a:t>A plan with the type of coverage you need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32295" y="5074128"/>
            <a:ext cx="771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Percent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of adults 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ages 19–64 who went to the marketplace and are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marketplace-eligible*</a:t>
            </a:r>
            <a:endParaRPr lang="en-US" sz="1200" i="1" dirty="0">
              <a:solidFill>
                <a:srgbClr val="566057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13832</TotalTime>
  <Words>94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CMWF_template_5-2014_white_bg</vt:lpstr>
      <vt:lpstr>Adults Who Obtained Coverage Found It Easier to Find an Affordable Plan Than Adults Who Did Not Obtain Coverage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Americans' Experiences with ACA Marketplace Coverage: Affordability and Provider Network Satisfaction</dc:title>
  <dc:subject>Findings from the Commonwealth Fund Affordable Care Act Tracking Survey, February–April 2016</dc:subject>
  <dc:creator>Gunja Collins Doty Beutel</dc:creator>
  <cp:keywords/>
  <dc:description/>
  <cp:lastModifiedBy>Aisha Gomez</cp:lastModifiedBy>
  <cp:revision>609</cp:revision>
  <cp:lastPrinted>2016-08-10T16:16:40Z</cp:lastPrinted>
  <dcterms:created xsi:type="dcterms:W3CDTF">2016-04-08T19:22:54Z</dcterms:created>
  <dcterms:modified xsi:type="dcterms:W3CDTF">2016-08-17T13:02:08Z</dcterms:modified>
  <cp:category/>
</cp:coreProperties>
</file>