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761BB-5717-3748-83AB-D6F79D4F435A}">
          <p14:sldIdLst>
            <p14:sldId id="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838383"/>
    <a:srgbClr val="E4F6FB"/>
    <a:srgbClr val="93B2C6"/>
    <a:srgbClr val="00673F"/>
    <a:srgbClr val="89B19C"/>
    <a:srgbClr val="104068"/>
    <a:srgbClr val="589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26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819253749060205E-2"/>
          <c:y val="0.13798326551350301"/>
          <c:w val="0.90411451857991398"/>
          <c:h val="0.6899313624017929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Personal assistance</c:v>
                </c:pt>
                <c:pt idx="1">
                  <c:v>No personal assistance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77.243539999999996</c:v>
                </c:pt>
                <c:pt idx="1">
                  <c:v>59.624969999999998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389198552"/>
        <c:axId val="389203256"/>
      </c:barChart>
      <c:catAx>
        <c:axId val="389198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solidFill>
                  <a:srgbClr val="566057"/>
                </a:solidFill>
              </a:defRPr>
            </a:pPr>
            <a:endParaRPr lang="en-US"/>
          </a:p>
        </c:txPr>
        <c:crossAx val="389203256"/>
        <c:crosses val="autoZero"/>
        <c:auto val="1"/>
        <c:lblAlgn val="ctr"/>
        <c:lblOffset val="100"/>
        <c:noMultiLvlLbl val="0"/>
      </c:catAx>
      <c:valAx>
        <c:axId val="389203256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solidFill>
                  <a:srgbClr val="566057"/>
                </a:solidFill>
              </a:defRPr>
            </a:pPr>
            <a:endParaRPr lang="en-US"/>
          </a:p>
        </c:txPr>
        <c:crossAx val="389198552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22072"/>
            <a:ext cx="9144000" cy="477054"/>
          </a:xfrm>
          <a:noFill/>
        </p:spPr>
        <p:txBody>
          <a:bodyPr anchor="t" anchorCtr="0"/>
          <a:lstStyle>
            <a:lvl1pPr>
              <a:defRPr sz="2600"/>
            </a:lvl1pPr>
          </a:lstStyle>
          <a:p>
            <a:pPr>
              <a:lnSpc>
                <a:spcPts val="3000"/>
              </a:lnSpc>
            </a:pP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S. R. Collins, M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Z.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Who Are the Remaining Uninsured and Why Haven’t They Signed Up for Coverage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?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17600" y="56896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-1429" y="30480"/>
            <a:ext cx="9145429" cy="301752"/>
          </a:xfrm>
        </p:spPr>
        <p:txBody>
          <a:bodyPr wrap="none" lIns="91440" tIns="0" rIns="91440" bIns="0"/>
          <a:lstStyle>
            <a:lvl1pPr marL="0" indent="0">
              <a:buNone/>
              <a:defRPr sz="1800"/>
            </a:lvl1pPr>
            <a:lvl2pPr marL="342900" indent="0">
              <a:buNone/>
              <a:defRPr sz="1800"/>
            </a:lvl2pPr>
            <a:lvl3pPr marL="685800" indent="0">
              <a:buNone/>
              <a:defRPr sz="1800"/>
            </a:lvl3pPr>
            <a:lvl4pPr marL="1028700" indent="0">
              <a:buNone/>
              <a:defRPr sz="1800"/>
            </a:lvl4pPr>
            <a:lvl5pPr marL="1371600" indent="0">
              <a:buNone/>
              <a:defRPr sz="18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01247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961874"/>
              </p:ext>
            </p:extLst>
          </p:nvPr>
        </p:nvGraphicFramePr>
        <p:xfrm>
          <a:off x="1534160" y="2487441"/>
          <a:ext cx="5750560" cy="2770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Four Adults Who Received Personal Assistance Obtained Coverage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" y="5623560"/>
            <a:ext cx="868680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Percentages were adjusted for race, education, poverty, age and health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status.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“Obtained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coverage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” includes those who visited the marketplace and have had marketplace or Medicaid coverage for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three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years or less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284371"/>
            <a:ext cx="9144000" cy="96260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When you shopped for health insurance, did you ever receive any personal assistance to help you select an insurance plan? This could have included calling a telephone hotline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getting help from an insurance broker, navigator, or in some other way.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6" y="1532779"/>
            <a:ext cx="378391" cy="46817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2304411"/>
            <a:ext cx="4612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who obtained marketplace or Medicaid coverage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2295" y="5227437"/>
            <a:ext cx="771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dults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ages 19–64 </a:t>
            </a:r>
            <a:r>
              <a:rPr lang="en-US" sz="12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who visited </a:t>
            </a:r>
            <a:r>
              <a:rPr lang="en-US" sz="1200" i="1" dirty="0">
                <a:solidFill>
                  <a:srgbClr val="566057"/>
                </a:solidFill>
                <a:latin typeface="Calibri" panose="020F0502020204030204" pitchFamily="34" charset="0"/>
              </a:rPr>
              <a:t>the marketplace</a:t>
            </a:r>
          </a:p>
        </p:txBody>
      </p:sp>
    </p:spTree>
    <p:extLst>
      <p:ext uri="{BB962C8B-B14F-4D97-AF65-F5344CB8AC3E}">
        <p14:creationId xmlns:p14="http://schemas.microsoft.com/office/powerpoint/2010/main" val="18459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13832</TotalTime>
  <Words>109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CMWF_template_5-2014_white_bg</vt:lpstr>
      <vt:lpstr>Three of Four Adults Who Received Personal Assistance Obtained Coverage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Americans' Experiences with ACA Marketplace Coverage: Affordability and Provider Network Satisfaction</dc:title>
  <dc:subject>Findings from the Commonwealth Fund Affordable Care Act Tracking Survey, February–April 2016</dc:subject>
  <dc:creator>Gunja Collins Doty Beutel</dc:creator>
  <cp:keywords/>
  <dc:description/>
  <cp:lastModifiedBy>Aisha Gomez</cp:lastModifiedBy>
  <cp:revision>609</cp:revision>
  <cp:lastPrinted>2016-08-10T16:16:40Z</cp:lastPrinted>
  <dcterms:created xsi:type="dcterms:W3CDTF">2016-04-08T19:22:54Z</dcterms:created>
  <dcterms:modified xsi:type="dcterms:W3CDTF">2016-08-17T13:03:54Z</dcterms:modified>
  <cp:category/>
</cp:coreProperties>
</file>