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pos="290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CD7"/>
    <a:srgbClr val="339CDA"/>
    <a:srgbClr val="BFBFBF"/>
    <a:srgbClr val="C5049C"/>
    <a:srgbClr val="860B6E"/>
    <a:srgbClr val="22478C"/>
    <a:srgbClr val="D7FAF4"/>
    <a:srgbClr val="72025A"/>
    <a:srgbClr val="3484BC"/>
    <a:srgbClr val="20262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553" autoAdjust="0"/>
    <p:restoredTop sz="94660"/>
  </p:normalViewPr>
  <p:slideViewPr>
    <p:cSldViewPr snapToGrid="0" showGuides="1">
      <p:cViewPr varScale="1">
        <p:scale>
          <a:sx n="100" d="100"/>
          <a:sy n="100" d="100"/>
        </p:scale>
        <p:origin x="102" y="228"/>
      </p:cViewPr>
      <p:guideLst>
        <p:guide orient="horz" pos="1008"/>
        <p:guide pos="290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5" d="100"/>
          <a:sy n="75" d="100"/>
        </p:scale>
        <p:origin x="-3030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1567F-8FA0-4B99-AC09-C7B333FC19EB}" type="datetimeFigureOut">
              <a:rPr lang="en-US" smtClean="0"/>
              <a:t>7/13/2016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7FF6A-1E57-4590-87C6-A26DF54DA5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3106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Regular" charset="0"/>
              </a:defRPr>
            </a:lvl1pPr>
          </a:lstStyle>
          <a:p>
            <a:fld id="{52DA6588-4C09-482D-BBD7-EA95766D65E9}" type="datetimeFigureOut">
              <a:rPr lang="en-US" smtClean="0"/>
              <a:pPr/>
              <a:t>7/13/2016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Regular" charset="0"/>
              </a:defRPr>
            </a:lvl1pPr>
          </a:lstStyle>
          <a:p>
            <a:fld id="{176361AA-BCEC-46C2-86D1-CDBB01FE516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370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Open Sans Regular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Open Sans Regular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Open Sans Regular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Open Sans Regular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Open Sans Regular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813" y="198179"/>
            <a:ext cx="7886700" cy="75709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Open Sans Regular" charset="0"/>
              </a:defRPr>
            </a:lvl1pPr>
            <a:lvl2pPr>
              <a:defRPr b="0" i="0">
                <a:latin typeface="Open Sans Regular" charset="0"/>
              </a:defRPr>
            </a:lvl2pPr>
            <a:lvl3pPr>
              <a:defRPr b="0" i="0">
                <a:latin typeface="Open Sans Regular" charset="0"/>
              </a:defRPr>
            </a:lvl3pPr>
            <a:lvl4pPr>
              <a:defRPr b="0" i="0">
                <a:latin typeface="Open Sans Regular" charset="0"/>
              </a:defRPr>
            </a:lvl4pPr>
            <a:lvl5pPr>
              <a:defRPr b="0" i="0">
                <a:latin typeface="Open Sans Regular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Open Sans Regular" charset="0"/>
              </a:defRPr>
            </a:lvl1pPr>
            <a:lvl2pPr>
              <a:defRPr b="0" i="0">
                <a:latin typeface="Open Sans Regular" charset="0"/>
              </a:defRPr>
            </a:lvl2pPr>
            <a:lvl3pPr>
              <a:defRPr b="0" i="0">
                <a:latin typeface="Open Sans Regular" charset="0"/>
              </a:defRPr>
            </a:lvl3pPr>
            <a:lvl4pPr>
              <a:defRPr b="0" i="0">
                <a:latin typeface="Open Sans Regular" charset="0"/>
              </a:defRPr>
            </a:lvl4pPr>
            <a:lvl5pPr>
              <a:defRPr b="0" i="0">
                <a:latin typeface="Open Sans Regular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0065" y="-3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latin typeface="Open Sans Regular" charset="0"/>
              </a:rPr>
              <a:t>Exhibit </a:t>
            </a:r>
            <a:fld id="{8A236FC8-4C0C-4395-B3E0-68E31BD1FADC}" type="slidenum">
              <a:rPr lang="en-US" smtClean="0">
                <a:latin typeface="Open Sans Regular" charset="0"/>
              </a:rPr>
              <a:pPr/>
              <a:t>‹#›</a:t>
            </a:fld>
            <a:endParaRPr lang="en-US" dirty="0">
              <a:latin typeface="Open Sans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43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813" y="201437"/>
            <a:ext cx="7886700" cy="75895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356966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0">
                <a:latin typeface="Open Sans Regular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180878"/>
            <a:ext cx="3868340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Open Sans Regular" charset="0"/>
              </a:defRPr>
            </a:lvl1pPr>
            <a:lvl2pPr>
              <a:defRPr b="0" i="0">
                <a:latin typeface="Open Sans Regular" charset="0"/>
              </a:defRPr>
            </a:lvl2pPr>
            <a:lvl3pPr>
              <a:defRPr b="0" i="0">
                <a:latin typeface="Open Sans Regular" charset="0"/>
              </a:defRPr>
            </a:lvl3pPr>
            <a:lvl4pPr>
              <a:defRPr b="0" i="0">
                <a:latin typeface="Open Sans Regular" charset="0"/>
              </a:defRPr>
            </a:lvl4pPr>
            <a:lvl5pPr>
              <a:defRPr b="0" i="0">
                <a:latin typeface="Open Sans Regular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356966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0" i="0">
                <a:latin typeface="Open Sans Regular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180878"/>
            <a:ext cx="3887391" cy="3684588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Open Sans Regular" charset="0"/>
              </a:defRPr>
            </a:lvl1pPr>
            <a:lvl2pPr>
              <a:defRPr b="0" i="0">
                <a:latin typeface="Open Sans Regular" charset="0"/>
              </a:defRPr>
            </a:lvl2pPr>
            <a:lvl3pPr>
              <a:defRPr b="0" i="0">
                <a:latin typeface="Open Sans Regular" charset="0"/>
              </a:defRPr>
            </a:lvl3pPr>
            <a:lvl4pPr>
              <a:defRPr b="0" i="0">
                <a:latin typeface="Open Sans Regular" charset="0"/>
              </a:defRPr>
            </a:lvl4pPr>
            <a:lvl5pPr>
              <a:defRPr b="0" i="0">
                <a:latin typeface="Open Sans Regular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0065" y="-3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latin typeface="Open Sans Regular" charset="0"/>
              </a:rPr>
              <a:t>Exhibit </a:t>
            </a:r>
            <a:fld id="{8A236FC8-4C0C-4395-B3E0-68E31BD1FADC}" type="slidenum">
              <a:rPr lang="en-US" smtClean="0">
                <a:latin typeface="Open Sans Regular" charset="0"/>
              </a:rPr>
              <a:pPr/>
              <a:t>‹#›</a:t>
            </a:fld>
            <a:endParaRPr lang="en-US" dirty="0">
              <a:latin typeface="Open Sans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962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813" y="198179"/>
            <a:ext cx="7886700" cy="75709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0065" y="-3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>
                <a:latin typeface="Open Sans Regular" charset="0"/>
              </a:rPr>
              <a:t>Exhibit </a:t>
            </a:r>
            <a:fld id="{8A236FC8-4C0C-4395-B3E0-68E31BD1FADC}" type="slidenum">
              <a:rPr lang="en-US" smtClean="0">
                <a:latin typeface="Open Sans Regular" charset="0"/>
              </a:rPr>
              <a:pPr/>
              <a:t>‹#›</a:t>
            </a:fld>
            <a:endParaRPr lang="en-US" dirty="0">
              <a:latin typeface="Open Sans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64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848757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813" y="198179"/>
            <a:ext cx="7886700" cy="75709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2889" y="1281653"/>
            <a:ext cx="8615103" cy="5060957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Open Sans Regular" charset="0"/>
              </a:defRPr>
            </a:lvl1pPr>
            <a:lvl2pPr>
              <a:defRPr b="0" i="0">
                <a:latin typeface="Open Sans Regular" charset="0"/>
              </a:defRPr>
            </a:lvl2pPr>
            <a:lvl3pPr>
              <a:defRPr b="0" i="0">
                <a:latin typeface="Open Sans Regular" charset="0"/>
              </a:defRPr>
            </a:lvl3pPr>
            <a:lvl4pPr>
              <a:defRPr b="0" i="0">
                <a:latin typeface="Open Sans Regular" charset="0"/>
              </a:defRPr>
            </a:lvl4pPr>
            <a:lvl5pPr>
              <a:defRPr b="0" i="0">
                <a:latin typeface="Open Sans Regular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90065" y="-376"/>
            <a:ext cx="2057400" cy="3651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Open Sans Regular" charset="0"/>
              </a:rPr>
              <a:t> Exhibit </a:t>
            </a:r>
            <a:fld id="{3CAED7C2-DE17-423D-97B0-AF5D0217C3D7}" type="slidenum">
              <a:rPr lang="en-US" smtClean="0">
                <a:solidFill>
                  <a:prstClr val="black">
                    <a:lumMod val="65000"/>
                    <a:lumOff val="35000"/>
                  </a:prstClr>
                </a:solidFill>
                <a:latin typeface="Open Sans Regular" charset="0"/>
              </a:rPr>
              <a:pPr/>
              <a:t>‹#›</a:t>
            </a:fld>
            <a:endParaRPr lang="en-US" dirty="0">
              <a:solidFill>
                <a:prstClr val="black">
                  <a:lumMod val="65000"/>
                  <a:lumOff val="35000"/>
                </a:prstClr>
              </a:solidFill>
              <a:latin typeface="Open Sans Regula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500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 txBox="1">
            <a:spLocks/>
          </p:cNvSpPr>
          <p:nvPr/>
        </p:nvSpPr>
        <p:spPr>
          <a:xfrm>
            <a:off x="0" y="-2"/>
            <a:ext cx="9144000" cy="1280159"/>
          </a:xfrm>
          <a:prstGeom prst="rect">
            <a:avLst/>
          </a:prstGeom>
        </p:spPr>
        <p:txBody>
          <a:bodyPr lIns="274320" tIns="91440" rIns="274320" bIns="9144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n-lt"/>
                <a:ea typeface="+mj-ea"/>
                <a:cs typeface="+mj-cs"/>
              </a:defRPr>
            </a:lvl1pPr>
          </a:lstStyle>
          <a:p>
            <a:pPr>
              <a:lnSpc>
                <a:spcPct val="100000"/>
              </a:lnSpc>
              <a:tabLst>
                <a:tab pos="4394200" algn="l"/>
              </a:tabLst>
            </a:pPr>
            <a:endParaRPr lang="en-US" sz="2600" dirty="0">
              <a:solidFill>
                <a:srgbClr val="860B6E"/>
              </a:solidFill>
              <a:latin typeface="Rufina" charset="0"/>
              <a:ea typeface="Rufina" charset="0"/>
              <a:cs typeface="Rufina" charset="0"/>
            </a:endParaRPr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0" y="-1"/>
            <a:ext cx="9144000" cy="1690690"/>
          </a:xfrm>
          <a:prstGeom prst="rect">
            <a:avLst/>
          </a:prstGeom>
        </p:spPr>
        <p:txBody>
          <a:bodyPr vert="horz" lIns="182880" tIns="182880" rIns="182880" bIns="91440" rtlCol="0" anchor="t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11676" y="6228947"/>
            <a:ext cx="2079924" cy="61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7812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600" kern="1200">
          <a:solidFill>
            <a:srgbClr val="860B6E"/>
          </a:solidFill>
          <a:latin typeface="Rufina" charset="0"/>
          <a:ea typeface="Rufina" charset="0"/>
          <a:cs typeface="Rufina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20">
          <p15:clr>
            <a:srgbClr val="F26B43"/>
          </p15:clr>
        </p15:guide>
        <p15:guide id="2" pos="12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92" y="946638"/>
            <a:ext cx="7254320" cy="5120293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6554849" y="4342889"/>
            <a:ext cx="2494318" cy="1573446"/>
            <a:chOff x="6595489" y="5056049"/>
            <a:chExt cx="2494318" cy="1573446"/>
          </a:xfrm>
        </p:grpSpPr>
        <p:sp>
          <p:nvSpPr>
            <p:cNvPr id="11" name="Oval 10"/>
            <p:cNvSpPr/>
            <p:nvPr/>
          </p:nvSpPr>
          <p:spPr>
            <a:xfrm>
              <a:off x="6676842" y="5406020"/>
              <a:ext cx="182880" cy="182880"/>
            </a:xfrm>
            <a:prstGeom prst="ellipse">
              <a:avLst/>
            </a:prstGeom>
            <a:solidFill>
              <a:srgbClr val="D7FAF4"/>
            </a:solidFill>
            <a:ln w="9525">
              <a:solidFill>
                <a:srgbClr val="B0F7E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Open Sans" charset="0"/>
                <a:ea typeface="Open Sans" charset="0"/>
                <a:cs typeface="Open Sans" charset="0"/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6676842" y="5654387"/>
              <a:ext cx="182880" cy="182880"/>
            </a:xfrm>
            <a:prstGeom prst="ellipse">
              <a:avLst/>
            </a:prstGeom>
            <a:solidFill>
              <a:srgbClr val="58BDCD"/>
            </a:solidFill>
            <a:ln w="9525">
              <a:solidFill>
                <a:srgbClr val="58BDC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Open Sans" charset="0"/>
                <a:ea typeface="Open Sans" charset="0"/>
                <a:cs typeface="Open Sans" charset="0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6676842" y="5902754"/>
              <a:ext cx="182880" cy="182880"/>
            </a:xfrm>
            <a:prstGeom prst="ellipse">
              <a:avLst/>
            </a:prstGeom>
            <a:solidFill>
              <a:srgbClr val="3484BC"/>
            </a:solidFill>
            <a:ln w="9525">
              <a:solidFill>
                <a:srgbClr val="3484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Open Sans" charset="0"/>
                <a:ea typeface="Open Sans" charset="0"/>
                <a:cs typeface="Open Sans" charset="0"/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6676842" y="6151121"/>
              <a:ext cx="182880" cy="182880"/>
            </a:xfrm>
            <a:prstGeom prst="ellipse">
              <a:avLst/>
            </a:prstGeom>
            <a:solidFill>
              <a:srgbClr val="22478C"/>
            </a:solidFill>
            <a:ln w="9525">
              <a:solidFill>
                <a:srgbClr val="22478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Open Sans" charset="0"/>
                <a:ea typeface="Open Sans" charset="0"/>
                <a:cs typeface="Open Sans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840817" y="5341250"/>
              <a:ext cx="224899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Open Sans" charset="0"/>
                  <a:ea typeface="Open Sans" charset="0"/>
                  <a:cs typeface="Open Sans" charset="0"/>
                </a:rPr>
                <a:t>Top quintile (</a:t>
              </a:r>
              <a:r>
                <a:rPr lang="en-US" sz="120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Open Sans" charset="0"/>
                  <a:ea typeface="Open Sans" charset="0"/>
                  <a:cs typeface="Open Sans" charset="0"/>
                </a:rPr>
                <a:t>61 local areas</a:t>
              </a:r>
              <a:r>
                <a:rPr lang="en-US" sz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Open Sans" charset="0"/>
                  <a:ea typeface="Open Sans" charset="0"/>
                  <a:cs typeface="Open Sans" charset="0"/>
                </a:rPr>
                <a:t>)</a:t>
              </a:r>
              <a:endPara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 charset="0"/>
                <a:ea typeface="Open Sans" charset="0"/>
                <a:cs typeface="Open Sans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840815" y="5594062"/>
              <a:ext cx="224899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Open Sans" charset="0"/>
                  <a:ea typeface="Open Sans" charset="0"/>
                  <a:cs typeface="Open Sans" charset="0"/>
                </a:rPr>
                <a:t>Second quintile (61)</a:t>
              </a:r>
              <a:endPara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 charset="0"/>
                <a:ea typeface="Open Sans" charset="0"/>
                <a:cs typeface="Open Sans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840817" y="5846874"/>
              <a:ext cx="174016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Open Sans" charset="0"/>
                  <a:ea typeface="Open Sans" charset="0"/>
                  <a:cs typeface="Open Sans" charset="0"/>
                </a:rPr>
                <a:t>Third quintile (63)</a:t>
              </a:r>
              <a:endPara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 charset="0"/>
                <a:ea typeface="Open Sans" charset="0"/>
                <a:cs typeface="Open Sans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840817" y="6099686"/>
              <a:ext cx="18950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Open Sans" charset="0"/>
                  <a:ea typeface="Open Sans" charset="0"/>
                  <a:cs typeface="Open Sans" charset="0"/>
                </a:rPr>
                <a:t>Fourth quintile (61)</a:t>
              </a:r>
              <a:endPara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 charset="0"/>
                <a:ea typeface="Open Sans" charset="0"/>
                <a:cs typeface="Open Sans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595489" y="5056049"/>
              <a:ext cx="242678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Open Sans" charset="0"/>
                  <a:ea typeface="Open Sans" charset="0"/>
                  <a:cs typeface="Open Sans" charset="0"/>
                </a:rPr>
                <a:t>Overall performance, 2016</a:t>
              </a:r>
              <a:endParaRPr 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 charset="0"/>
                <a:ea typeface="Open Sans" charset="0"/>
                <a:cs typeface="Open Sans" charset="0"/>
              </a:endParaRPr>
            </a:p>
          </p:txBody>
        </p:sp>
        <p:sp>
          <p:nvSpPr>
            <p:cNvPr id="21" name="Oval 20"/>
            <p:cNvSpPr/>
            <p:nvPr/>
          </p:nvSpPr>
          <p:spPr>
            <a:xfrm>
              <a:off x="6676840" y="6399486"/>
              <a:ext cx="182880" cy="182880"/>
            </a:xfrm>
            <a:prstGeom prst="ellipse">
              <a:avLst/>
            </a:prstGeom>
            <a:solidFill>
              <a:srgbClr val="060640"/>
            </a:solidFill>
            <a:ln w="9525">
              <a:solidFill>
                <a:srgbClr val="06064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Open Sans" charset="0"/>
                <a:ea typeface="Open Sans" charset="0"/>
                <a:cs typeface="Open Sans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6840815" y="6352496"/>
              <a:ext cx="189502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Open Sans" charset="0"/>
                  <a:ea typeface="Open Sans" charset="0"/>
                  <a:cs typeface="Open Sans" charset="0"/>
                </a:rPr>
                <a:t>Bottom quintile (60)</a:t>
              </a:r>
              <a:endParaRPr lang="en-US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 charset="0"/>
                <a:ea typeface="Open Sans" charset="0"/>
                <a:cs typeface="Open Sans" charset="0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0" y="6350169"/>
            <a:ext cx="9143999" cy="507831"/>
          </a:xfrm>
          <a:prstGeom prst="rect">
            <a:avLst/>
          </a:prstGeom>
          <a:noFill/>
        </p:spPr>
        <p:txBody>
          <a:bodyPr wrap="square" lIns="274320" tIns="182880" rIns="274320" bIns="182880" rtlCol="0" anchor="b">
            <a:spAutoFit/>
          </a:bodyPr>
          <a:lstStyle/>
          <a:p>
            <a:pPr defTabSz="914400">
              <a:spcAft>
                <a:spcPts val="600"/>
              </a:spcAft>
              <a:defRPr/>
            </a:pP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charset="0"/>
                <a:ea typeface="Open Sans" charset="0"/>
                <a:cs typeface="Open Sans" charset="0"/>
              </a:rPr>
              <a:t>Source</a:t>
            </a:r>
            <a:r>
              <a:rPr lang="en-US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Open Sans" charset="0"/>
                <a:ea typeface="Open Sans" charset="0"/>
                <a:cs typeface="Open Sans" charset="0"/>
              </a:rPr>
              <a:t>: Commonwealth Fund Scorecard on Local Health System Performance, </a:t>
            </a:r>
            <a:r>
              <a:rPr lang="en-US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Open Sans" charset="0"/>
                <a:ea typeface="Open Sans" charset="0"/>
                <a:cs typeface="Open Sans" charset="0"/>
              </a:rPr>
              <a:t>2016 Edition.</a:t>
            </a:r>
            <a:endParaRPr lang="en-US" sz="800" dirty="0">
              <a:solidFill>
                <a:schemeClr val="tx1">
                  <a:lumMod val="65000"/>
                  <a:lumOff val="35000"/>
                </a:schemeClr>
              </a:solidFill>
              <a:latin typeface="Open Sans" charset="0"/>
              <a:ea typeface="Open Sans" charset="0"/>
              <a:cs typeface="Open Sans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274320" y="6170116"/>
            <a:ext cx="8595360" cy="0"/>
          </a:xfrm>
          <a:prstGeom prst="line">
            <a:avLst/>
          </a:prstGeom>
          <a:ln>
            <a:solidFill>
              <a:srgbClr val="BFBF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itle 1"/>
          <p:cNvSpPr txBox="1">
            <a:spLocks/>
          </p:cNvSpPr>
          <p:nvPr/>
        </p:nvSpPr>
        <p:spPr>
          <a:xfrm>
            <a:off x="-1" y="19417"/>
            <a:ext cx="9144000" cy="1280159"/>
          </a:xfrm>
          <a:prstGeom prst="rect">
            <a:avLst/>
          </a:prstGeom>
        </p:spPr>
        <p:txBody>
          <a:bodyPr vert="horz" lIns="182880" tIns="182880" rIns="182880" bIns="91440" rtlCol="0" anchor="t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600" kern="1200">
                <a:solidFill>
                  <a:srgbClr val="860B6E"/>
                </a:solidFill>
                <a:latin typeface="Rufina" charset="0"/>
                <a:ea typeface="Rufina" charset="0"/>
                <a:cs typeface="Rufina" charset="0"/>
              </a:defRPr>
            </a:lvl1pPr>
          </a:lstStyle>
          <a:p>
            <a:pPr>
              <a:lnSpc>
                <a:spcPts val="2800"/>
              </a:lnSpc>
              <a:tabLst>
                <a:tab pos="4394200" algn="l"/>
              </a:tabLst>
            </a:pPr>
            <a:r>
              <a:rPr lang="en-US" dirty="0">
                <a:solidFill>
                  <a:srgbClr val="339CD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Overall </a:t>
            </a:r>
            <a:r>
              <a:rPr lang="en-US" dirty="0" smtClean="0">
                <a:solidFill>
                  <a:srgbClr val="339CD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Local </a:t>
            </a:r>
            <a:r>
              <a:rPr lang="en-US" dirty="0">
                <a:solidFill>
                  <a:srgbClr val="339CD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Health System </a:t>
            </a:r>
            <a:r>
              <a:rPr lang="en-US" dirty="0" smtClean="0">
                <a:solidFill>
                  <a:srgbClr val="339CD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Performance: </a:t>
            </a:r>
            <a:br>
              <a:rPr lang="en-US" dirty="0" smtClean="0">
                <a:solidFill>
                  <a:srgbClr val="339CD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dirty="0" smtClean="0">
                <a:solidFill>
                  <a:srgbClr val="339CD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Scorecard </a:t>
            </a:r>
            <a:r>
              <a:rPr lang="en-US" dirty="0">
                <a:solidFill>
                  <a:srgbClr val="339CD7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Ranking, 2016</a:t>
            </a:r>
          </a:p>
        </p:txBody>
      </p:sp>
    </p:spTree>
    <p:extLst>
      <p:ext uri="{BB962C8B-B14F-4D97-AF65-F5344CB8AC3E}">
        <p14:creationId xmlns:p14="http://schemas.microsoft.com/office/powerpoint/2010/main" val="2071558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f934f5d9942d37a72525b66c736b6b3bad7f88"/>
</p:tagLst>
</file>

<file path=ppt/theme/theme1.xml><?xml version="1.0" encoding="utf-8"?>
<a:theme xmlns:a="http://schemas.openxmlformats.org/drawingml/2006/main" name="Theme1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A743226A-9F09-4357-AF6C-06D5DD5D541C}" vid="{A0724ABE-26A1-425F-AC7A-CA4C27E235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1843</TotalTime>
  <Words>51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Open Sans</vt:lpstr>
      <vt:lpstr>Open Sans Regular</vt:lpstr>
      <vt:lpstr>Rufina</vt:lpstr>
      <vt:lpstr>Theme1</vt:lpstr>
      <vt:lpstr>PowerPoint Presentation</vt:lpstr>
    </vt:vector>
  </TitlesOfParts>
  <Company>Westat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Larger Reductions among Uninsured Adults in Low-Income Communities in States that Expanded Medicaid</dc:title>
  <dc:creator>Westat</dc:creator>
  <cp:lastModifiedBy>Aisha Gomez</cp:lastModifiedBy>
  <cp:revision>137</cp:revision>
  <dcterms:created xsi:type="dcterms:W3CDTF">2016-05-25T18:05:14Z</dcterms:created>
  <dcterms:modified xsi:type="dcterms:W3CDTF">2016-07-13T12:58:37Z</dcterms:modified>
</cp:coreProperties>
</file>