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CD7"/>
    <a:srgbClr val="339CDA"/>
    <a:srgbClr val="BFBFBF"/>
    <a:srgbClr val="C5049C"/>
    <a:srgbClr val="860B6E"/>
    <a:srgbClr val="22478C"/>
    <a:srgbClr val="D7FAF4"/>
    <a:srgbClr val="72025A"/>
    <a:srgbClr val="3484BC"/>
    <a:srgbClr val="202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553" autoAdjust="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102" y="228"/>
      </p:cViewPr>
      <p:guideLst>
        <p:guide orient="horz" pos="1008"/>
        <p:guide pos="290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5" d="100"/>
          <a:sy n="75" d="100"/>
        </p:scale>
        <p:origin x="-303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1567F-8FA0-4B99-AC09-C7B333FC19EB}" type="datetimeFigureOut">
              <a:rPr lang="en-US" smtClean="0"/>
              <a:t>7/13/2016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7FF6A-1E57-4590-87C6-A26DF54DA5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10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52DA6588-4C09-482D-BBD7-EA95766D65E9}" type="datetimeFigureOut">
              <a:rPr lang="en-US" smtClean="0"/>
              <a:pPr/>
              <a:t>7/13/2016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 Regular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 Regular" charset="0"/>
              </a:defRPr>
            </a:lvl1pPr>
          </a:lstStyle>
          <a:p>
            <a:fld id="{176361AA-BCEC-46C2-86D1-CDBB01FE516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370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Open Sans Regular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43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201437"/>
            <a:ext cx="7886700" cy="75895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356966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180878"/>
            <a:ext cx="3868340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356966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0" i="0">
                <a:latin typeface="Open Sans Regular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0878"/>
            <a:ext cx="3887391" cy="3684588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962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latin typeface="Open Sans Regular" charset="0"/>
              </a:rPr>
              <a:t>Exhibit </a:t>
            </a:r>
            <a:fld id="{8A236FC8-4C0C-4395-B3E0-68E31BD1FADC}" type="slidenum">
              <a:rPr lang="en-US" smtClean="0">
                <a:latin typeface="Open Sans Regular" charset="0"/>
              </a:rPr>
              <a:pPr/>
              <a:t>‹#›</a:t>
            </a:fld>
            <a:endParaRPr lang="en-US" dirty="0"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64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4875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13" y="198179"/>
            <a:ext cx="7886700" cy="75709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889" y="1281653"/>
            <a:ext cx="8615103" cy="5060957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Open Sans Regular" charset="0"/>
              </a:defRPr>
            </a:lvl1pPr>
            <a:lvl2pPr>
              <a:defRPr b="0" i="0">
                <a:latin typeface="Open Sans Regular" charset="0"/>
              </a:defRPr>
            </a:lvl2pPr>
            <a:lvl3pPr>
              <a:defRPr b="0" i="0">
                <a:latin typeface="Open Sans Regular" charset="0"/>
              </a:defRPr>
            </a:lvl3pPr>
            <a:lvl4pPr>
              <a:defRPr b="0" i="0">
                <a:latin typeface="Open Sans Regular" charset="0"/>
              </a:defRPr>
            </a:lvl4pPr>
            <a:lvl5pPr>
              <a:defRPr b="0" i="0">
                <a:latin typeface="Open Sans Regular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90065" y="-376"/>
            <a:ext cx="20574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t> Exhibit </a:t>
            </a:r>
            <a:fld id="{3CAED7C2-DE17-423D-97B0-AF5D0217C3D7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  <a:latin typeface="Open Sans Regular" charset="0"/>
              </a:rPr>
              <a:pPr/>
              <a:t>‹#›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  <a:latin typeface="Open Sans Regular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5500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 txBox="1">
            <a:spLocks/>
          </p:cNvSpPr>
          <p:nvPr/>
        </p:nvSpPr>
        <p:spPr>
          <a:xfrm>
            <a:off x="0" y="-2"/>
            <a:ext cx="9144000" cy="1280159"/>
          </a:xfrm>
          <a:prstGeom prst="rect">
            <a:avLst/>
          </a:prstGeom>
        </p:spPr>
        <p:txBody>
          <a:bodyPr lIns="274320" tIns="91440" rIns="274320" bIns="9144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tabLst>
                <a:tab pos="4394200" algn="l"/>
              </a:tabLst>
            </a:pPr>
            <a:endParaRPr lang="en-US" sz="2600" dirty="0">
              <a:solidFill>
                <a:srgbClr val="860B6E"/>
              </a:solidFill>
              <a:latin typeface="Rufina" charset="0"/>
              <a:ea typeface="Rufina" charset="0"/>
              <a:cs typeface="Rufina" charset="0"/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1690690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76" y="6228947"/>
            <a:ext cx="2079924" cy="619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812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600" kern="1200">
          <a:solidFill>
            <a:srgbClr val="860B6E"/>
          </a:solidFill>
          <a:latin typeface="Rufina" charset="0"/>
          <a:ea typeface="Rufina" charset="0"/>
          <a:cs typeface="Rufin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0">
          <p15:clr>
            <a:srgbClr val="F26B43"/>
          </p15:clr>
        </p15:guide>
        <p15:guide id="2" pos="12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2" y="946638"/>
            <a:ext cx="7254320" cy="512029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554849" y="4342889"/>
            <a:ext cx="2494318" cy="1573446"/>
            <a:chOff x="6595489" y="5056049"/>
            <a:chExt cx="2494318" cy="1573446"/>
          </a:xfrm>
        </p:grpSpPr>
        <p:sp>
          <p:nvSpPr>
            <p:cNvPr id="11" name="Oval 10"/>
            <p:cNvSpPr/>
            <p:nvPr/>
          </p:nvSpPr>
          <p:spPr>
            <a:xfrm>
              <a:off x="6676842" y="5406020"/>
              <a:ext cx="182880" cy="182880"/>
            </a:xfrm>
            <a:prstGeom prst="ellipse">
              <a:avLst/>
            </a:prstGeom>
            <a:solidFill>
              <a:srgbClr val="D7FAF4"/>
            </a:solidFill>
            <a:ln w="9525">
              <a:solidFill>
                <a:srgbClr val="B0F7E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6676842" y="5654387"/>
              <a:ext cx="182880" cy="182880"/>
            </a:xfrm>
            <a:prstGeom prst="ellipse">
              <a:avLst/>
            </a:prstGeom>
            <a:solidFill>
              <a:srgbClr val="58BDCD"/>
            </a:solidFill>
            <a:ln w="9525">
              <a:solidFill>
                <a:srgbClr val="58BD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76842" y="5902754"/>
              <a:ext cx="182880" cy="182880"/>
            </a:xfrm>
            <a:prstGeom prst="ellipse">
              <a:avLst/>
            </a:prstGeom>
            <a:solidFill>
              <a:srgbClr val="3484BC"/>
            </a:solidFill>
            <a:ln w="9525">
              <a:solidFill>
                <a:srgbClr val="3484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6676842" y="6151121"/>
              <a:ext cx="182880" cy="182880"/>
            </a:xfrm>
            <a:prstGeom prst="ellipse">
              <a:avLst/>
            </a:prstGeom>
            <a:solidFill>
              <a:srgbClr val="22478C"/>
            </a:solidFill>
            <a:ln w="9525">
              <a:solidFill>
                <a:srgbClr val="22478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840817" y="5341250"/>
              <a:ext cx="22489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Top quintile (</a:t>
              </a:r>
              <a:r>
                <a:rPr lang="en-US" sz="120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61 local areas</a:t>
              </a:r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840815" y="5594062"/>
              <a:ext cx="224899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Second quintile (61)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40817" y="5846874"/>
              <a:ext cx="174016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Third quintile (63)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840817" y="6099686"/>
              <a:ext cx="1895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Fourth quintile (61)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595489" y="5056049"/>
              <a:ext cx="24267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Overall performance, 2016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6676840" y="6399486"/>
              <a:ext cx="182880" cy="182880"/>
            </a:xfrm>
            <a:prstGeom prst="ellipse">
              <a:avLst/>
            </a:prstGeom>
            <a:solidFill>
              <a:srgbClr val="060640"/>
            </a:solidFill>
            <a:ln w="9525">
              <a:solidFill>
                <a:srgbClr val="06064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40815" y="6352496"/>
              <a:ext cx="189502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Open Sans" charset="0"/>
                  <a:ea typeface="Open Sans" charset="0"/>
                  <a:cs typeface="Open Sans" charset="0"/>
                </a:rPr>
                <a:t>Bottom quintile (60)</a:t>
              </a:r>
              <a:endPara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0" y="6350169"/>
            <a:ext cx="9143999" cy="507831"/>
          </a:xfrm>
          <a:prstGeom prst="rect">
            <a:avLst/>
          </a:prstGeom>
          <a:noFill/>
        </p:spPr>
        <p:txBody>
          <a:bodyPr wrap="square" lIns="274320" tIns="182880" rIns="274320" bIns="182880" rtlCol="0" anchor="b">
            <a:spAutoFit/>
          </a:bodyPr>
          <a:lstStyle/>
          <a:p>
            <a:pPr defTabSz="914400">
              <a:spcAft>
                <a:spcPts val="600"/>
              </a:spcAft>
              <a:defRPr/>
            </a:pP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Source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: Commonwealth Fund Scorecard on Local Health System Performance,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2016 Edition.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274320" y="6170116"/>
            <a:ext cx="8595360" cy="0"/>
          </a:xfrm>
          <a:prstGeom prst="line">
            <a:avLst/>
          </a:prstGeom>
          <a:ln>
            <a:solidFill>
              <a:srgbClr val="BFBFB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itle 1"/>
          <p:cNvSpPr txBox="1">
            <a:spLocks/>
          </p:cNvSpPr>
          <p:nvPr/>
        </p:nvSpPr>
        <p:spPr>
          <a:xfrm>
            <a:off x="-1" y="19417"/>
            <a:ext cx="9144000" cy="1280159"/>
          </a:xfrm>
          <a:prstGeom prst="rect">
            <a:avLst/>
          </a:prstGeom>
        </p:spPr>
        <p:txBody>
          <a:bodyPr vert="horz" lIns="182880" tIns="182880" rIns="182880" bIns="9144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>
                <a:solidFill>
                  <a:srgbClr val="860B6E"/>
                </a:solidFill>
                <a:latin typeface="Rufina" charset="0"/>
                <a:ea typeface="Rufina" charset="0"/>
                <a:cs typeface="Rufina" charset="0"/>
              </a:defRPr>
            </a:lvl1pPr>
          </a:lstStyle>
          <a:p>
            <a:pPr>
              <a:lnSpc>
                <a:spcPts val="2800"/>
              </a:lnSpc>
              <a:tabLst>
                <a:tab pos="4394200" algn="l"/>
              </a:tabLst>
            </a:pP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Overall </a:t>
            </a: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 </a:t>
            </a: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Health System </a:t>
            </a: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Performance: </a:t>
            </a:r>
            <a:b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 smtClean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Scorecard </a:t>
            </a:r>
            <a:r>
              <a:rPr lang="en-US" dirty="0">
                <a:solidFill>
                  <a:srgbClr val="339CD7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Ranking, 2016</a:t>
            </a:r>
          </a:p>
        </p:txBody>
      </p:sp>
    </p:spTree>
    <p:extLst>
      <p:ext uri="{BB962C8B-B14F-4D97-AF65-F5344CB8AC3E}">
        <p14:creationId xmlns:p14="http://schemas.microsoft.com/office/powerpoint/2010/main" val="207155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934f5d9942d37a72525b66c736b6b3bad7f88"/>
</p:tagLst>
</file>

<file path=ppt/theme/theme1.xml><?xml version="1.0" encoding="utf-8"?>
<a:theme xmlns:a="http://schemas.openxmlformats.org/drawingml/2006/main" name="Theme1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A743226A-9F09-4357-AF6C-06D5DD5D541C}" vid="{A0724ABE-26A1-425F-AC7A-CA4C27E2351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1843</TotalTime>
  <Words>51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Open Sans</vt:lpstr>
      <vt:lpstr>Open Sans Regular</vt:lpstr>
      <vt:lpstr>Rufina</vt:lpstr>
      <vt:lpstr>Theme1</vt:lpstr>
      <vt:lpstr>PowerPoint Presentation</vt:lpstr>
    </vt:vector>
  </TitlesOfParts>
  <Company>Westat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Larger Reductions among Uninsured Adults in Low-Income Communities in States that Expanded Medicaid</dc:title>
  <dc:creator>Westat</dc:creator>
  <cp:lastModifiedBy>Aisha Gomez</cp:lastModifiedBy>
  <cp:revision>137</cp:revision>
  <dcterms:created xsi:type="dcterms:W3CDTF">2016-05-25T18:05:14Z</dcterms:created>
  <dcterms:modified xsi:type="dcterms:W3CDTF">2016-07-13T12:58:37Z</dcterms:modified>
</cp:coreProperties>
</file>