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470" r:id="rId2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200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15A"/>
    <a:srgbClr val="5F5A9D"/>
    <a:srgbClr val="E0E0E0"/>
    <a:srgbClr val="4ABDBC"/>
    <a:srgbClr val="8ADAD2"/>
    <a:srgbClr val="9FE1DB"/>
    <a:srgbClr val="B6E8E3"/>
    <a:srgbClr val="CDEFEC"/>
    <a:srgbClr val="DFF5F3"/>
    <a:srgbClr val="ED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61" autoAdjust="0"/>
    <p:restoredTop sz="95491" autoAdjust="0"/>
  </p:normalViewPr>
  <p:slideViewPr>
    <p:cSldViewPr snapToGrid="0" snapToObjects="1">
      <p:cViewPr varScale="1">
        <p:scale>
          <a:sx n="99" d="100"/>
          <a:sy n="99" d="100"/>
        </p:scale>
        <p:origin x="1116" y="78"/>
      </p:cViewPr>
      <p:guideLst>
        <p:guide orient="horz" pos="1570"/>
        <p:guide pos="2988"/>
        <p:guide orient="horz" pos="1200"/>
        <p:guide pos="2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5CA9-D3DC-4CC4-B26F-4572B05774CA}" type="datetimeFigureOut">
              <a:rPr lang="en-US" smtClean="0">
                <a:latin typeface="Trebuchet MS Regular" charset="0"/>
              </a:rPr>
              <a:t>3/15/2017</a:t>
            </a:fld>
            <a:endParaRPr lang="en-US" dirty="0">
              <a:latin typeface="Trebuchet MS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>
                <a:latin typeface="Trebuchet MS Regular" charset="0"/>
              </a:rPr>
              <a:t>‹#›</a:t>
            </a:fld>
            <a:endParaRPr lang="en-US" dirty="0">
              <a:latin typeface="Trebuchet M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 Regular" charset="0"/>
              </a:defRPr>
            </a:lvl1pPr>
          </a:lstStyle>
          <a:p>
            <a:fld id="{03A1D146-B4E0-1741-B9EE-9789392EFCC4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 Regular" charset="0"/>
              </a:defRPr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b="0" i="0" kern="1200">
        <a:solidFill>
          <a:schemeClr val="tx1"/>
        </a:solidFill>
        <a:latin typeface="Trebuchet MS Regular" charset="0"/>
        <a:ea typeface="+mn-ea"/>
        <a:cs typeface="+mn-cs"/>
      </a:defRPr>
    </a:lvl1pPr>
    <a:lvl2pPr marL="609585" algn="l" defTabSz="609585" rtl="0" eaLnBrk="1" latinLnBrk="0" hangingPunct="1">
      <a:defRPr sz="1600" b="0" i="0" kern="1200">
        <a:solidFill>
          <a:schemeClr val="tx1"/>
        </a:solidFill>
        <a:latin typeface="Trebuchet MS Regular" charset="0"/>
        <a:ea typeface="+mn-ea"/>
        <a:cs typeface="+mn-cs"/>
      </a:defRPr>
    </a:lvl2pPr>
    <a:lvl3pPr marL="1219170" algn="l" defTabSz="609585" rtl="0" eaLnBrk="1" latinLnBrk="0" hangingPunct="1">
      <a:defRPr sz="1600" b="0" i="0" kern="1200">
        <a:solidFill>
          <a:schemeClr val="tx1"/>
        </a:solidFill>
        <a:latin typeface="Trebuchet MS Regular" charset="0"/>
        <a:ea typeface="+mn-ea"/>
        <a:cs typeface="+mn-cs"/>
      </a:defRPr>
    </a:lvl3pPr>
    <a:lvl4pPr marL="1828754" algn="l" defTabSz="609585" rtl="0" eaLnBrk="1" latinLnBrk="0" hangingPunct="1">
      <a:defRPr sz="1600" b="0" i="0" kern="1200">
        <a:solidFill>
          <a:schemeClr val="tx1"/>
        </a:solidFill>
        <a:latin typeface="Trebuchet MS Regular" charset="0"/>
        <a:ea typeface="+mn-ea"/>
        <a:cs typeface="+mn-cs"/>
      </a:defRPr>
    </a:lvl4pPr>
    <a:lvl5pPr marL="2438339" algn="l" defTabSz="609585" rtl="0" eaLnBrk="1" latinLnBrk="0" hangingPunct="1">
      <a:defRPr sz="1600" b="0" i="0" kern="1200">
        <a:solidFill>
          <a:schemeClr val="tx1"/>
        </a:solidFill>
        <a:latin typeface="Trebuchet MS Regular" charset="0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16080385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3" name="Arrow: Pentagon 12"/>
          <p:cNvSpPr/>
          <p:nvPr/>
        </p:nvSpPr>
        <p:spPr>
          <a:xfrm>
            <a:off x="705855" y="1710332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14" name="Chevron 6"/>
          <p:cNvSpPr/>
          <p:nvPr/>
        </p:nvSpPr>
        <p:spPr>
          <a:xfrm>
            <a:off x="2034022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2032000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705855" y="3032954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372744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370722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98653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96631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6024216" y="1700808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6022194" y="3032954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367239" y="1700808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365218" y="3032954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 Regular" charset="0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580" y="1710332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1581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715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120727" y="3104964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721750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470927" y="3104964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2576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774944" y="3104964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338517" y="1710332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087694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704398" y="1710332"/>
            <a:ext cx="98557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425000" y="3104964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4" name="Oval 73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103086"/>
            <a:ext cx="8480231" cy="463005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503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21"/>
          </p:nvPr>
        </p:nvSpPr>
        <p:spPr>
          <a:xfrm>
            <a:off x="431540" y="1644212"/>
            <a:ext cx="8480231" cy="4088931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Oval 58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33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62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75972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527148" y="565926"/>
            <a:ext cx="6595082" cy="2674624"/>
            <a:chOff x="527148" y="1658361"/>
            <a:chExt cx="6595082" cy="2674624"/>
          </a:xfrm>
        </p:grpSpPr>
        <p:sp>
          <p:nvSpPr>
            <p:cNvPr id="43" name="Rectangle 42"/>
            <p:cNvSpPr/>
            <p:nvPr userDrawn="1"/>
          </p:nvSpPr>
          <p:spPr>
            <a:xfrm>
              <a:off x="527148" y="1932926"/>
              <a:ext cx="65887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0" i="0" dirty="0">
                  <a:solidFill>
                    <a:srgbClr val="FF0000"/>
                  </a:solidFill>
                  <a:latin typeface="Georgia Regular" charset="0"/>
                </a:rPr>
                <a:t>Engaging Federal &amp;</a:t>
              </a:r>
            </a:p>
            <a:p>
              <a:r>
                <a:rPr lang="en-US" sz="4000" b="0" i="0" dirty="0">
                  <a:solidFill>
                    <a:srgbClr val="FF0000"/>
                  </a:solidFill>
                  <a:latin typeface="Georgia Regular" charset="0"/>
                </a:rPr>
                <a:t>State Health Policymakers</a:t>
              </a: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533498" y="1658361"/>
              <a:ext cx="658873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0"/>
              <a:r>
                <a:rPr lang="en-US" sz="1350" b="0" i="0" dirty="0">
                  <a:solidFill>
                    <a:srgbClr val="FF0000"/>
                  </a:solidFill>
                  <a:latin typeface="Trebuchet MS Regular" charset="0"/>
                </a:rPr>
                <a:t>SECTION ONE</a:t>
              </a: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533498" y="3255767"/>
              <a:ext cx="658873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Summary description lorem ipsum.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Rcil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ipsument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ugiae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mint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ut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res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esed</a:t>
              </a:r>
              <a:endParaRPr lang="en-US" sz="1600" b="0" i="0" dirty="0">
                <a:solidFill>
                  <a:srgbClr val="FF0000"/>
                </a:solidFill>
                <a:latin typeface="Trebuchet MS Regular" charset="0"/>
              </a:endParaRPr>
            </a:p>
            <a:p>
              <a:pPr marL="285750" indent="-285750" rtl="0">
                <a:buFont typeface="Arial" panose="020B0604020202020204" pitchFamily="34" charset="0"/>
                <a:buChar char="•"/>
              </a:pP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essitatatiis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dus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,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sandam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,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offici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quasperum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qui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blabo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remque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</a:t>
              </a:r>
              <a:r>
                <a:rPr lang="en-US" sz="1600" b="0" i="0" dirty="0" err="1">
                  <a:solidFill>
                    <a:srgbClr val="FF0000"/>
                  </a:solidFill>
                  <a:latin typeface="Trebuchet MS Regular" charset="0"/>
                </a:rPr>
                <a:t>plaut</a:t>
              </a:r>
              <a:r>
                <a:rPr lang="en-US" sz="1600" b="0" i="0" dirty="0">
                  <a:solidFill>
                    <a:srgbClr val="FF0000"/>
                  </a:solidFill>
                  <a:latin typeface="Trebuchet MS Regular" charset="0"/>
                </a:rPr>
                <a:t> do.</a:t>
              </a:r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486594" y="6509279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486594" y="6182254"/>
            <a:ext cx="19713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 userDrawn="1"/>
        </p:nvCxnSpPr>
        <p:spPr>
          <a:xfrm>
            <a:off x="0" y="6201308"/>
            <a:ext cx="9986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 userDrawn="1"/>
        </p:nvSpPr>
        <p:spPr>
          <a:xfrm>
            <a:off x="5399268" y="6217187"/>
            <a:ext cx="1944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900" b="0" i="0" dirty="0">
                <a:solidFill>
                  <a:srgbClr val="4C515A"/>
                </a:solidFill>
                <a:latin typeface="Trebuchet MS Regular" charset="0"/>
              </a:rPr>
              <a:t>Board of Directors Update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7268205" y="6217187"/>
            <a:ext cx="10300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b="0" i="0" dirty="0">
                <a:solidFill>
                  <a:srgbClr val="4C515A"/>
                </a:solidFill>
                <a:latin typeface="Trebuchet MS Regular" charset="0"/>
              </a:rPr>
              <a:t>November 2016</a:t>
            </a:r>
          </a:p>
        </p:txBody>
      </p:sp>
      <p:cxnSp>
        <p:nvCxnSpPr>
          <p:cNvPr id="70" name="Straight Connector 69"/>
          <p:cNvCxnSpPr>
            <a:cxnSpLocks/>
          </p:cNvCxnSpPr>
          <p:nvPr userDrawn="1"/>
        </p:nvCxnSpPr>
        <p:spPr>
          <a:xfrm>
            <a:off x="7305923" y="6296610"/>
            <a:ext cx="0" cy="970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 userDrawn="1"/>
        </p:nvSpPr>
        <p:spPr>
          <a:xfrm>
            <a:off x="8576808" y="6224954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900" b="0" i="0" dirty="0">
                <a:solidFill>
                  <a:srgbClr val="4C515A"/>
                </a:solidFill>
                <a:latin typeface="Trebuchet MS Regular" charset="0"/>
                <a:cs typeface="Trebuchet MS Regular" charset="0"/>
              </a:rPr>
              <a:t>2</a:t>
            </a:r>
            <a:endParaRPr lang="en-US" sz="900" b="0" i="0" dirty="0">
              <a:solidFill>
                <a:srgbClr val="4C515A"/>
              </a:solidFill>
              <a:latin typeface="Trebuchet MS Regular" charset="0"/>
            </a:endParaRP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-1686595" y="-39648"/>
            <a:ext cx="1545400" cy="6863569"/>
            <a:chOff x="-1684265" y="-187412"/>
            <a:chExt cx="1545400" cy="6863569"/>
          </a:xfrm>
        </p:grpSpPr>
        <p:grpSp>
          <p:nvGrpSpPr>
            <p:cNvPr id="48" name="Group 47"/>
            <p:cNvGrpSpPr/>
            <p:nvPr/>
          </p:nvGrpSpPr>
          <p:grpSpPr>
            <a:xfrm>
              <a:off x="-1684265" y="200118"/>
              <a:ext cx="1545400" cy="6476039"/>
              <a:chOff x="5233838" y="1329860"/>
              <a:chExt cx="1545400" cy="647603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068918" y="1342086"/>
                <a:ext cx="710320" cy="6463813"/>
                <a:chOff x="4457518" y="1337197"/>
                <a:chExt cx="710320" cy="6463813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4457518" y="4568713"/>
                  <a:ext cx="709684" cy="589111"/>
                </a:xfrm>
                <a:prstGeom prst="rect">
                  <a:avLst/>
                </a:prstGeom>
                <a:solidFill>
                  <a:srgbClr val="4ABDB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03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457518" y="3927048"/>
                  <a:ext cx="709684" cy="589111"/>
                </a:xfrm>
                <a:prstGeom prst="rect">
                  <a:avLst/>
                </a:prstGeom>
                <a:solidFill>
                  <a:srgbClr val="71B25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04</a:t>
                  </a: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457518" y="5238051"/>
                  <a:ext cx="709684" cy="589111"/>
                </a:xfrm>
                <a:prstGeom prst="rect">
                  <a:avLst/>
                </a:prstGeom>
                <a:solidFill>
                  <a:srgbClr val="F4792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02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58154" y="3266831"/>
                  <a:ext cx="709684" cy="589111"/>
                </a:xfrm>
                <a:prstGeom prst="rect">
                  <a:avLst/>
                </a:prstGeom>
                <a:solidFill>
                  <a:srgbClr val="5F5A9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05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458154" y="2621301"/>
                  <a:ext cx="709684" cy="589111"/>
                </a:xfrm>
                <a:prstGeom prst="rect">
                  <a:avLst/>
                </a:prstGeom>
                <a:solidFill>
                  <a:srgbClr val="E6C27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06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457518" y="5894753"/>
                  <a:ext cx="709684" cy="589111"/>
                </a:xfrm>
                <a:prstGeom prst="rect">
                  <a:avLst/>
                </a:prstGeom>
                <a:solidFill>
                  <a:srgbClr val="044C7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01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58154" y="1982726"/>
                  <a:ext cx="709684" cy="589111"/>
                </a:xfrm>
                <a:prstGeom prst="rect">
                  <a:avLst/>
                </a:prstGeom>
                <a:solidFill>
                  <a:srgbClr val="B6AD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07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4458154" y="1337197"/>
                  <a:ext cx="709684" cy="589111"/>
                </a:xfrm>
                <a:prstGeom prst="rect">
                  <a:avLst/>
                </a:prstGeom>
                <a:solidFill>
                  <a:srgbClr val="575B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08</a:t>
                  </a: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457518" y="7211899"/>
                  <a:ext cx="709684" cy="589111"/>
                </a:xfrm>
                <a:prstGeom prst="rect">
                  <a:avLst/>
                </a:prstGeom>
                <a:solidFill>
                  <a:srgbClr val="D0BD8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b="0" i="0" kern="0" dirty="0">
                    <a:solidFill>
                      <a:prstClr val="white"/>
                    </a:solidFill>
                    <a:latin typeface="Trebuchet MS Regular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457518" y="6566368"/>
                  <a:ext cx="709684" cy="589111"/>
                </a:xfrm>
                <a:prstGeom prst="rect">
                  <a:avLst/>
                </a:prstGeom>
                <a:solidFill>
                  <a:srgbClr val="C6AE6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100" b="0" i="0" kern="0" dirty="0">
                    <a:solidFill>
                      <a:prstClr val="white"/>
                    </a:solidFill>
                    <a:latin typeface="Trebuchet MS Regular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233838" y="1329860"/>
                <a:ext cx="731866" cy="6476039"/>
                <a:chOff x="5233838" y="1329860"/>
                <a:chExt cx="731866" cy="647603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5243402" y="4997325"/>
                  <a:ext cx="709684" cy="589111"/>
                </a:xfrm>
                <a:prstGeom prst="rect">
                  <a:avLst/>
                </a:prstGeom>
                <a:solidFill>
                  <a:srgbClr val="BCB8D6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b="0" i="0" kern="0" dirty="0">
                      <a:solidFill>
                        <a:schemeClr val="tx1"/>
                      </a:solidFill>
                      <a:latin typeface="Trebuchet MS Regular" charset="0"/>
                    </a:rPr>
                    <a:t>Purple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243402" y="5654027"/>
                  <a:ext cx="709684" cy="589111"/>
                </a:xfrm>
                <a:prstGeom prst="rect">
                  <a:avLst/>
                </a:prstGeom>
                <a:solidFill>
                  <a:srgbClr val="FCD4B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200" b="0" i="0" kern="0" dirty="0">
                      <a:solidFill>
                        <a:schemeClr val="tx1"/>
                      </a:solidFill>
                      <a:latin typeface="Trebuchet MS Regular" charset="0"/>
                    </a:rPr>
                    <a:t>Orange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256020" y="3983092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Text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256020" y="3337563"/>
                  <a:ext cx="709684" cy="589111"/>
                </a:xfrm>
                <a:prstGeom prst="rect">
                  <a:avLst/>
                </a:prstGeom>
                <a:solidFill>
                  <a:srgbClr val="4C515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CMW</a:t>
                  </a:r>
                </a:p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Heading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256020" y="3017353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Whi-08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56020" y="2333700"/>
                  <a:ext cx="709684" cy="589112"/>
                </a:xfrm>
                <a:prstGeom prst="rect">
                  <a:avLst/>
                </a:prstGeom>
                <a:solidFill>
                  <a:srgbClr val="84838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Footer Text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256020" y="1688170"/>
                  <a:ext cx="709684" cy="589112"/>
                </a:xfrm>
                <a:prstGeom prst="rect">
                  <a:avLst/>
                </a:prstGeom>
                <a:solidFill>
                  <a:srgbClr val="CBCBC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Heading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256020" y="1329860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BLA-08</a:t>
                  </a: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5243402" y="6310729"/>
                  <a:ext cx="709684" cy="589111"/>
                </a:xfrm>
                <a:prstGeom prst="rect">
                  <a:avLst/>
                </a:prstGeom>
                <a:solidFill>
                  <a:srgbClr val="D3E3B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schemeClr val="tx1"/>
                      </a:solidFill>
                      <a:latin typeface="Trebuchet MS Regular" charset="0"/>
                    </a:rPr>
                    <a:t>Green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233838" y="6945971"/>
                  <a:ext cx="709684" cy="478134"/>
                </a:xfrm>
                <a:prstGeom prst="rect">
                  <a:avLst/>
                </a:prstGeom>
                <a:solidFill>
                  <a:srgbClr val="C9DEE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schemeClr val="tx1"/>
                      </a:solidFill>
                      <a:latin typeface="Trebuchet MS Regular" charset="0"/>
                    </a:rPr>
                    <a:t>Light Blue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256020" y="4653089"/>
                  <a:ext cx="709684" cy="276685"/>
                </a:xfrm>
                <a:prstGeom prst="rect">
                  <a:avLst/>
                </a:prstGeom>
                <a:solidFill>
                  <a:sysClr val="windowText" lastClr="000000">
                    <a:lumMod val="85000"/>
                    <a:lumOff val="1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prstClr val="white"/>
                      </a:solidFill>
                      <a:latin typeface="Trebuchet MS Regular" charset="0"/>
                    </a:rPr>
                    <a:t>3rd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33838" y="7460708"/>
                  <a:ext cx="709684" cy="345191"/>
                </a:xfrm>
                <a:prstGeom prst="rect">
                  <a:avLst/>
                </a:prstGeom>
                <a:solidFill>
                  <a:srgbClr val="B9D6D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r>
                    <a:rPr lang="en-US" sz="1100" b="0" i="0" kern="0" dirty="0">
                      <a:solidFill>
                        <a:schemeClr val="tx1"/>
                      </a:solidFill>
                      <a:latin typeface="Trebuchet MS Regular" charset="0"/>
                    </a:rPr>
                    <a:t>Blue</a:t>
                  </a:r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-1684265" y="-187412"/>
              <a:ext cx="1544765" cy="343336"/>
              <a:chOff x="6563900" y="1161195"/>
              <a:chExt cx="1544765" cy="3433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563900" y="1196521"/>
                <a:ext cx="1544764" cy="30801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400">
                  <a:defRPr/>
                </a:pPr>
                <a:endParaRPr lang="en-US" sz="1800" b="0" i="0" kern="0" dirty="0">
                  <a:solidFill>
                    <a:prstClr val="white"/>
                  </a:solidFill>
                  <a:latin typeface="Trebuchet MS Regular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63901" y="1161195"/>
                <a:ext cx="1544764" cy="338554"/>
              </a:xfrm>
              <a:prstGeom prst="rect">
                <a:avLst/>
              </a:prstGeom>
              <a:solidFill>
                <a:srgbClr val="044C7F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0" i="0" kern="0" dirty="0">
                    <a:solidFill>
                      <a:prstClr val="white"/>
                    </a:solidFill>
                    <a:latin typeface="Trebuchet MS Regular" charset="0"/>
                  </a:rPr>
                  <a:t>CMW</a:t>
                </a:r>
              </a:p>
            </p:txBody>
          </p:sp>
        </p:grpSp>
      </p:grpSp>
      <p:sp>
        <p:nvSpPr>
          <p:cNvPr id="10" name="TextBox 9"/>
          <p:cNvSpPr txBox="1"/>
          <p:nvPr userDrawn="1"/>
        </p:nvSpPr>
        <p:spPr>
          <a:xfrm>
            <a:off x="387352" y="757623"/>
            <a:ext cx="6880410" cy="2936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“ Any institution in existence for close</a:t>
            </a:r>
          </a:p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to a hundred years has likely borne</a:t>
            </a:r>
          </a:p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witness to a lot of transition. That is</a:t>
            </a:r>
          </a:p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particularly true for a philanthropy, like</a:t>
            </a:r>
          </a:p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The Commonwealth Fund, whose purpose</a:t>
            </a:r>
          </a:p>
          <a:p>
            <a:pPr>
              <a:lnSpc>
                <a:spcPct val="110000"/>
              </a:lnSpc>
            </a:pPr>
            <a:r>
              <a:rPr lang="en-US" sz="2800" b="0" i="0" dirty="0">
                <a:solidFill>
                  <a:srgbClr val="FF0000"/>
                </a:solidFill>
                <a:latin typeface="Trebuchet MS Regular" charset="0"/>
              </a:rPr>
              <a:t>is to bring about positive social change.”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521878" y="3800209"/>
            <a:ext cx="772617" cy="77261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1357971" y="3888560"/>
            <a:ext cx="2117887" cy="326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0" i="0" spc="0" baseline="0" dirty="0">
                <a:solidFill>
                  <a:srgbClr val="FF0000"/>
                </a:solidFill>
                <a:latin typeface="Trebuchet MS Regular" charset="0"/>
              </a:rPr>
              <a:t>David </a:t>
            </a:r>
            <a:r>
              <a:rPr lang="en-US" sz="1500" b="0" i="0" spc="0" baseline="0" dirty="0" err="1">
                <a:solidFill>
                  <a:srgbClr val="FF0000"/>
                </a:solidFill>
                <a:latin typeface="Trebuchet MS Regular" charset="0"/>
              </a:rPr>
              <a:t>Blumethal</a:t>
            </a:r>
            <a:r>
              <a:rPr lang="en-US" sz="1500" b="0" i="0" spc="0" baseline="0" dirty="0">
                <a:solidFill>
                  <a:srgbClr val="FF0000"/>
                </a:solidFill>
                <a:latin typeface="Trebuchet MS Regular" charset="0"/>
              </a:rPr>
              <a:t>, M.D.</a:t>
            </a:r>
          </a:p>
        </p:txBody>
      </p:sp>
      <p:sp>
        <p:nvSpPr>
          <p:cNvPr id="84" name="TextBox 83"/>
          <p:cNvSpPr txBox="1"/>
          <p:nvPr userDrawn="1"/>
        </p:nvSpPr>
        <p:spPr>
          <a:xfrm>
            <a:off x="1357971" y="4131230"/>
            <a:ext cx="2859244" cy="326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500" b="0" i="0" spc="0" baseline="0" dirty="0">
                <a:solidFill>
                  <a:srgbClr val="FF0000"/>
                </a:solidFill>
                <a:latin typeface="Trebuchet MS Regular" charset="0"/>
              </a:rPr>
              <a:t>Commonwealth Fund President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11149" y="437578"/>
            <a:ext cx="0" cy="61402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 userDrawn="1"/>
        </p:nvSpPr>
        <p:spPr>
          <a:xfrm>
            <a:off x="443010" y="5231482"/>
            <a:ext cx="2989921" cy="233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b="0" i="0" spc="0" baseline="0" dirty="0">
                <a:solidFill>
                  <a:schemeClr val="bg1"/>
                </a:solidFill>
                <a:latin typeface="Trebuchet MS Regular" charset="0"/>
              </a:rPr>
              <a:t>Source: National Center for Education Statistics, 2016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87524" y="355853"/>
            <a:ext cx="8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latin typeface="Georgia Regular" charset="0"/>
              </a:rPr>
              <a:t>Exhibit 1. There Is Room for Improvement in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latin typeface="Georgia Regular" charset="0"/>
              </a:rPr>
              <a:t>Patient-Centered Communication for High-Need Patients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48694" y="5928127"/>
            <a:ext cx="65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FF0000"/>
                </a:solidFill>
                <a:latin typeface="Trebuchet MS Regular" charset="0"/>
              </a:rPr>
              <a:t>Note: Significantly different from not high-need adults at the p&lt;0.05 level. Data: The 2016 Commonwealth Fund Survey of High-Need Patients, June–September 2016.*</a:t>
            </a:r>
          </a:p>
          <a:p>
            <a:r>
              <a:rPr lang="en-US" sz="900" b="0" i="0" dirty="0">
                <a:solidFill>
                  <a:srgbClr val="FF0000"/>
                </a:solidFill>
                <a:latin typeface="Trebuchet MS Regular" charset="0"/>
              </a:rPr>
              <a:t>Source: J. Ryan, M. K. Abrams, M. M. Doty, T. Shah, and E. C. Schneider, How High-Need Patients Experience Health Care in the United States, The Commonwealth Fund, December 2016.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0" y="314096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Trebuchet MS Regular" charset="0"/>
              </a:rPr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8" y="0"/>
            <a:ext cx="914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5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 Section 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850963"/>
            <a:ext cx="7772400" cy="1470025"/>
          </a:xfrm>
          <a:effectLst/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 spc="0" baseline="0">
                <a:solidFill>
                  <a:schemeClr val="bg1"/>
                </a:solidFill>
                <a:effectLst>
                  <a:outerShdw blurRad="25400" dist="6350" dir="27000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94904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i="0" spc="100" baseline="0">
                <a:solidFill>
                  <a:srgbClr val="D3E3BF"/>
                </a:solidFill>
                <a:latin typeface="Trebuchet MS Bold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270684"/>
            <a:ext cx="7256932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0" i="0" smtClean="0">
                <a:solidFill>
                  <a:schemeClr val="bg1"/>
                </a:solidFill>
                <a:latin typeface="Trebuchet MS Regular" charset="0"/>
              </a:rPr>
              <a:pPr algn="ctr"/>
              <a:t>‹#›</a:t>
            </a:fld>
            <a:endParaRPr lang="en-US" sz="900" b="0" i="0" dirty="0">
              <a:solidFill>
                <a:schemeClr val="bg1"/>
              </a:solidFill>
              <a:latin typeface="Trebuchet MS Regular" charset="0"/>
            </a:endParaRP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112060" y="6263653"/>
            <a:ext cx="2132714" cy="178474"/>
          </a:xfrm>
        </p:spPr>
        <p:txBody>
          <a:bodyPr>
            <a:normAutofit/>
          </a:bodyPr>
          <a:lstStyle>
            <a:lvl1pPr marL="0" indent="0" algn="r">
              <a:buNone/>
              <a:defRPr sz="9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12"/>
          </p:nvPr>
        </p:nvSpPr>
        <p:spPr>
          <a:xfrm>
            <a:off x="7369969" y="6263653"/>
            <a:ext cx="1198475" cy="178474"/>
          </a:xfrm>
        </p:spPr>
        <p:txBody>
          <a:bodyPr>
            <a:normAutofit/>
          </a:bodyPr>
          <a:lstStyle>
            <a:lvl1pPr marL="0" indent="0" algn="l">
              <a:buNone/>
              <a:defRPr sz="9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70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9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: 02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B9D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253" y="6188178"/>
            <a:ext cx="1163972" cy="334915"/>
          </a:xfrm>
          <a:prstGeom prst="rect">
            <a:avLst/>
          </a:prstGeom>
        </p:spPr>
      </p:pic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536609" y="6175612"/>
            <a:ext cx="32918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b="0" i="0" smtClean="0">
                <a:solidFill>
                  <a:schemeClr val="bg1"/>
                </a:solidFill>
                <a:latin typeface="Trebuchet MS Regular" charset="0"/>
              </a:rPr>
              <a:pPr algn="ctr"/>
              <a:t>‹#›</a:t>
            </a:fld>
            <a:endParaRPr lang="en-US" sz="900" b="0" i="0" dirty="0">
              <a:solidFill>
                <a:schemeClr val="bg1"/>
              </a:solidFill>
              <a:latin typeface="Trebuchet MS Regular" charset="0"/>
            </a:endParaRP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7305923" y="6289467"/>
            <a:ext cx="0" cy="91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434" y="3002506"/>
            <a:ext cx="4005072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5107299" y="6216043"/>
            <a:ext cx="22258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rPr>
              <a:t>Board of Directors Update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79123" y="6214532"/>
            <a:ext cx="13386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4C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8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 Regular" charset="0"/>
                <a:ea typeface="+mn-ea"/>
                <a:cs typeface="+mn-cs"/>
              </a:rPr>
              <a:t>November 2016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75953" y="3002506"/>
            <a:ext cx="4008515" cy="2714165"/>
          </a:xfrm>
        </p:spPr>
        <p:txBody>
          <a:bodyPr/>
          <a:lstStyle>
            <a:lvl1pPr marL="171446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344480" indent="-173034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515925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3pPr>
            <a:lvl4pPr marL="687371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858817" indent="-171446" rtl="0">
              <a:lnSpc>
                <a:spcPct val="120000"/>
              </a:lnSpc>
              <a:spcBef>
                <a:spcPts val="800"/>
              </a:spcBef>
              <a:buClr>
                <a:srgbClr val="8CBCC2"/>
              </a:buClr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914860"/>
            <a:ext cx="7868336" cy="1255330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332656"/>
            <a:ext cx="7133854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0" i="0" spc="100" baseline="0">
                <a:solidFill>
                  <a:srgbClr val="B9D6DA"/>
                </a:solidFill>
                <a:latin typeface="Trebuchet MS Regular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/>
          </p:nvPr>
        </p:nvSpPr>
        <p:spPr>
          <a:xfrm>
            <a:off x="627434" y="2246675"/>
            <a:ext cx="7556446" cy="246221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600" b="0" i="0" spc="0">
                <a:solidFill>
                  <a:schemeClr val="bg1"/>
                </a:solidFill>
                <a:latin typeface="Trebuchet MS Regular" charset="0"/>
                <a:ea typeface="Trebuchet MS Regular" charset="0"/>
                <a:cs typeface="Trebuchet MS Regular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93404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91202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56169542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/>
          </p:nvPr>
        </p:nvSpPr>
        <p:spPr>
          <a:xfrm>
            <a:off x="157150" y="148083"/>
            <a:ext cx="8838200" cy="947956"/>
          </a:xfrm>
          <a:effectLst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149948" y="1306135"/>
            <a:ext cx="8846134" cy="4103087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158101" y="6093296"/>
            <a:ext cx="8837248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948" y="6237312"/>
            <a:ext cx="1390167" cy="399999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57150" y="5553236"/>
            <a:ext cx="8838199" cy="399999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71137" y="6237256"/>
            <a:ext cx="712421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/>
            <a:r>
              <a:rPr lang="en-US" sz="1000" b="0" i="0" dirty="0" smtClean="0">
                <a:solidFill>
                  <a:schemeClr val="tx1"/>
                </a:solidFill>
                <a:latin typeface="Trebuchet MS Regular" charset="0"/>
              </a:rPr>
              <a:t>Source: D. C. Radley, D. McCarthy, and S. L. Hayes, Aiming Higher: Results from the Commonwealth</a:t>
            </a:r>
            <a:r>
              <a:rPr lang="en-US" sz="1000" b="0" i="0" baseline="0" dirty="0" smtClean="0">
                <a:solidFill>
                  <a:schemeClr val="tx1"/>
                </a:solidFill>
                <a:latin typeface="Trebuchet MS Regular" charset="0"/>
              </a:rPr>
              <a:t> Fund</a:t>
            </a:r>
            <a:r>
              <a:rPr lang="en-US" sz="1000" b="0" i="0" dirty="0" smtClean="0">
                <a:solidFill>
                  <a:schemeClr val="tx1"/>
                </a:solidFill>
                <a:latin typeface="Trebuchet MS Regular" charset="0"/>
              </a:rPr>
              <a:t> Scorecard on State Health System Performance 2017 Edition, The Commonwealth Fund, March 2017.</a:t>
            </a:r>
            <a:endParaRPr lang="en-US" sz="1000" b="0" i="0" dirty="0">
              <a:solidFill>
                <a:schemeClr val="tx1"/>
              </a:solidFill>
              <a:latin typeface="Trebuchet MS Regular" charset="0"/>
            </a:endParaRPr>
          </a:p>
        </p:txBody>
      </p:sp>
    </p:spTree>
    <p:extLst/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1522715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2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8159546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10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575556" y="1700808"/>
            <a:ext cx="3925591" cy="3448401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5171905"/>
            <a:ext cx="8240898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Chart Placeholder 5"/>
          <p:cNvSpPr>
            <a:spLocks noGrp="1"/>
          </p:cNvSpPr>
          <p:nvPr>
            <p:ph type="chart" sz="quarter" idx="22"/>
          </p:nvPr>
        </p:nvSpPr>
        <p:spPr>
          <a:xfrm>
            <a:off x="4860032" y="1700808"/>
            <a:ext cx="3932090" cy="3448402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341784" y="5999997"/>
            <a:ext cx="6578590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</p:spTree>
    <p:extLst>
      <p:ext uri="{BB962C8B-B14F-4D97-AF65-F5344CB8AC3E}">
        <p14:creationId xmlns:p14="http://schemas.microsoft.com/office/powerpoint/2010/main" val="335557561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7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223200314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46" name="Oval 45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39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713217"/>
            <a:ext cx="8030173" cy="3697835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087078" y="5569780"/>
            <a:ext cx="7563690" cy="343496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3915288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287524" y="418119"/>
            <a:ext cx="8632850" cy="922649"/>
          </a:xfrm>
          <a:effectLst/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295304"/>
            <a:ext cx="8030173" cy="4581968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503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0595" y="1644212"/>
            <a:ext cx="8030173" cy="4233060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341784" y="5999997"/>
            <a:ext cx="6376765" cy="777375"/>
          </a:xfrm>
        </p:spPr>
        <p:txBody>
          <a:bodyPr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628748" y="5877272"/>
            <a:ext cx="808980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595" y="6042128"/>
            <a:ext cx="1390167" cy="399999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627797" y="418119"/>
            <a:ext cx="6068439" cy="122609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7720595" y="409450"/>
            <a:ext cx="997955" cy="997955"/>
          </a:xfrm>
          <a:prstGeom prst="ellips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926324" y="581510"/>
            <a:ext cx="591093" cy="63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6003137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6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694" r:id="rId14"/>
    <p:sldLayoutId id="2147483711" r:id="rId15"/>
    <p:sldLayoutId id="2147483724" r:id="rId16"/>
    <p:sldLayoutId id="2147483737" r:id="rId17"/>
    <p:sldLayoutId id="2147483738" r:id="rId18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b="0" i="0" kern="800" spc="-40">
          <a:solidFill>
            <a:schemeClr val="tx1"/>
          </a:solidFill>
          <a:latin typeface="Georgia Regular" charset="0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b="0" i="0" kern="800" spc="-10">
          <a:solidFill>
            <a:schemeClr val="tx1"/>
          </a:solidFill>
          <a:latin typeface="Trebuchet MS Regular" charset="0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Trebuchet MS Regular" charset="0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b="0" i="0" kern="800">
          <a:solidFill>
            <a:schemeClr val="tx1"/>
          </a:solidFill>
          <a:latin typeface="Trebuchet MS Regular" charset="0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b="0" i="0" kern="800">
          <a:solidFill>
            <a:schemeClr val="tx1"/>
          </a:solidFill>
          <a:latin typeface="Trebuchet MS Regular" charset="0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b="0" i="0" kern="800">
          <a:solidFill>
            <a:schemeClr val="tx1"/>
          </a:solidFill>
          <a:latin typeface="Trebuchet MS Regular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996" y="587142"/>
            <a:ext cx="8840961" cy="4661996"/>
            <a:chOff x="101996" y="587142"/>
            <a:chExt cx="8840961" cy="4661996"/>
          </a:xfrm>
        </p:grpSpPr>
        <p:grpSp>
          <p:nvGrpSpPr>
            <p:cNvPr id="5" name="Group 4"/>
            <p:cNvGrpSpPr/>
            <p:nvPr/>
          </p:nvGrpSpPr>
          <p:grpSpPr>
            <a:xfrm>
              <a:off x="1742174" y="587142"/>
              <a:ext cx="7200783" cy="4661996"/>
              <a:chOff x="2131721" y="668811"/>
              <a:chExt cx="5969906" cy="3865089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414" t="2299" r="2886" b="43423"/>
              <a:stretch/>
            </p:blipFill>
            <p:spPr>
              <a:xfrm>
                <a:off x="2131721" y="792480"/>
                <a:ext cx="2613000" cy="372237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42" t="56560" r="2646" b="477"/>
              <a:stretch/>
            </p:blipFill>
            <p:spPr>
              <a:xfrm>
                <a:off x="4925569" y="1587500"/>
                <a:ext cx="3096260" cy="29464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85" t="2299" r="1203" b="84442"/>
              <a:stretch/>
            </p:blipFill>
            <p:spPr>
              <a:xfrm>
                <a:off x="5005367" y="668811"/>
                <a:ext cx="3096260" cy="909320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290" b="90056"/>
            <a:stretch/>
          </p:blipFill>
          <p:spPr>
            <a:xfrm>
              <a:off x="101996" y="1133771"/>
              <a:ext cx="1456700" cy="76548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" t="13892" r="95938" b="43423"/>
            <a:stretch/>
          </p:blipFill>
          <p:spPr>
            <a:xfrm>
              <a:off x="1241658" y="1695247"/>
              <a:ext cx="282381" cy="353091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1" t="56560" r="95912" b="477"/>
            <a:stretch/>
          </p:blipFill>
          <p:spPr>
            <a:xfrm>
              <a:off x="5169811" y="1695247"/>
              <a:ext cx="316590" cy="3553891"/>
            </a:xfrm>
            <a:prstGeom prst="rect">
              <a:avLst/>
            </a:prstGeom>
          </p:spPr>
        </p:pic>
      </p:grp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57150" y="5562861"/>
            <a:ext cx="8838199" cy="399999"/>
          </a:xfrm>
        </p:spPr>
        <p:txBody>
          <a:bodyPr/>
          <a:lstStyle/>
          <a:p>
            <a:r>
              <a:rPr lang="en-US" dirty="0"/>
              <a:t>Note: States highlighted in green expanded their Medicaid programs under the Affordable Care Act as of Jan. 1 2015. The 2017 rankings are based on the most current year of data available, generally reflecting 2014 or 2015; the revised baseline rankings generally reflect the 2012 or 2013 data year. Note several measures have changed since our December 2015 </a:t>
            </a:r>
            <a:r>
              <a:rPr lang="en-US" i="1" dirty="0"/>
              <a:t>Scorecard </a:t>
            </a:r>
            <a:r>
              <a:rPr lang="en-US" dirty="0"/>
              <a:t>was published, and the ranks reported here are not strictly comparable to that report. See Scorecard Methods and Appendix and for more detail on </a:t>
            </a:r>
            <a:r>
              <a:rPr lang="en-US" i="1" dirty="0"/>
              <a:t>Scorecard </a:t>
            </a:r>
            <a:r>
              <a:rPr lang="en-US" dirty="0"/>
              <a:t>metrics and ranking methods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Health System Performance Across Dimensions, </a:t>
            </a:r>
            <a:r>
              <a:rPr lang="en-US" dirty="0" smtClean="0"/>
              <a:t>Revised Baseline Ranking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668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165781</TotalTime>
  <Words>108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Georgia Regular</vt:lpstr>
      <vt:lpstr>Trebuchet MS Bold</vt:lpstr>
      <vt:lpstr>Trebuchet MS Regular</vt:lpstr>
      <vt:lpstr>1_Office Theme</vt:lpstr>
      <vt:lpstr>Summary of Health System Performance Across Dimensions, Revised Baseline Ranking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Aisha Gomez</cp:lastModifiedBy>
  <cp:revision>1921</cp:revision>
  <cp:lastPrinted>2017-03-13T15:06:43Z</cp:lastPrinted>
  <dcterms:created xsi:type="dcterms:W3CDTF">2014-10-08T23:03:32Z</dcterms:created>
  <dcterms:modified xsi:type="dcterms:W3CDTF">2017-03-15T18:45:09Z</dcterms:modified>
</cp:coreProperties>
</file>