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0" r:id="rId1"/>
  </p:sldMasterIdLst>
  <p:notesMasterIdLst>
    <p:notesMasterId r:id="rId3"/>
  </p:notesMasterIdLst>
  <p:handoutMasterIdLst>
    <p:handoutMasterId r:id="rId4"/>
  </p:handoutMasterIdLst>
  <p:sldIdLst>
    <p:sldId id="1461" r:id="rId2"/>
  </p:sldIdLst>
  <p:sldSz cx="9144000" cy="6858000" type="screen4x3"/>
  <p:notesSz cx="6858000" cy="9144000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70" userDrawn="1">
          <p15:clr>
            <a:srgbClr val="A4A3A4"/>
          </p15:clr>
        </p15:guide>
        <p15:guide id="2" pos="2988" userDrawn="1">
          <p15:clr>
            <a:srgbClr val="A4A3A4"/>
          </p15:clr>
        </p15:guide>
        <p15:guide id="3" orient="horz" pos="1200" userDrawn="1">
          <p15:clr>
            <a:srgbClr val="A4A3A4"/>
          </p15:clr>
        </p15:guide>
        <p15:guide id="4" pos="24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urnendu Biswas" initials="PB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515A"/>
    <a:srgbClr val="5F5A9D"/>
    <a:srgbClr val="E0E0E0"/>
    <a:srgbClr val="4ABDBC"/>
    <a:srgbClr val="8ADAD2"/>
    <a:srgbClr val="9FE1DB"/>
    <a:srgbClr val="B6E8E3"/>
    <a:srgbClr val="CDEFEC"/>
    <a:srgbClr val="DFF5F3"/>
    <a:srgbClr val="EDF9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261" autoAdjust="0"/>
    <p:restoredTop sz="95491" autoAdjust="0"/>
  </p:normalViewPr>
  <p:slideViewPr>
    <p:cSldViewPr snapToGrid="0" snapToObjects="1">
      <p:cViewPr varScale="1">
        <p:scale>
          <a:sx n="99" d="100"/>
          <a:sy n="99" d="100"/>
        </p:scale>
        <p:origin x="1116" y="78"/>
      </p:cViewPr>
      <p:guideLst>
        <p:guide orient="horz" pos="1570"/>
        <p:guide pos="2988"/>
        <p:guide orient="horz" pos="1200"/>
        <p:guide pos="24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52" d="100"/>
          <a:sy n="52" d="100"/>
        </p:scale>
        <p:origin x="2862" y="96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2046074922104798E-2"/>
          <c:y val="2.7028945222776001E-2"/>
          <c:w val="0.94239883148622605"/>
          <c:h val="0.68839219309109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2013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10"/>
            <c:spPr>
              <a:solidFill>
                <a:schemeClr val="bg2"/>
              </a:solidFill>
              <a:ln w="9525">
                <a:noFill/>
              </a:ln>
              <a:effectLst/>
            </c:spPr>
          </c:marker>
          <c:dPt>
            <c:idx val="13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B203-4AFA-8250-3AD8B777467C}"/>
              </c:ext>
            </c:extLst>
          </c:dPt>
          <c:cat>
            <c:strRef>
              <c:f>Sheet1!$A$2:$A$54</c:f>
              <c:strCache>
                <c:ptCount val="53"/>
                <c:pt idx="0">
                  <c:v>New Mexico</c:v>
                </c:pt>
                <c:pt idx="1">
                  <c:v>Nevada</c:v>
                </c:pt>
                <c:pt idx="2">
                  <c:v>Arizona</c:v>
                </c:pt>
                <c:pt idx="3">
                  <c:v>Arkansas</c:v>
                </c:pt>
                <c:pt idx="4">
                  <c:v>California</c:v>
                </c:pt>
                <c:pt idx="5">
                  <c:v>Kentucky</c:v>
                </c:pt>
                <c:pt idx="6">
                  <c:v>Oregon</c:v>
                </c:pt>
                <c:pt idx="7">
                  <c:v>Washington</c:v>
                </c:pt>
                <c:pt idx="8">
                  <c:v>West Virginia</c:v>
                </c:pt>
                <c:pt idx="9">
                  <c:v>Colorado</c:v>
                </c:pt>
                <c:pt idx="10">
                  <c:v>New Jersey</c:v>
                </c:pt>
                <c:pt idx="11">
                  <c:v>Illinois</c:v>
                </c:pt>
                <c:pt idx="12">
                  <c:v>Rhode Island</c:v>
                </c:pt>
                <c:pt idx="13">
                  <c:v>Michigan</c:v>
                </c:pt>
                <c:pt idx="14">
                  <c:v>New Hampshire</c:v>
                </c:pt>
                <c:pt idx="15">
                  <c:v>Ohio</c:v>
                </c:pt>
                <c:pt idx="16">
                  <c:v>New York</c:v>
                </c:pt>
                <c:pt idx="17">
                  <c:v>Delaware</c:v>
                </c:pt>
                <c:pt idx="18">
                  <c:v>Maryland</c:v>
                </c:pt>
                <c:pt idx="19">
                  <c:v>North Dakota</c:v>
                </c:pt>
                <c:pt idx="20">
                  <c:v>Pennsylvania</c:v>
                </c:pt>
                <c:pt idx="21">
                  <c:v>Connecticut</c:v>
                </c:pt>
                <c:pt idx="22">
                  <c:v>Iowa</c:v>
                </c:pt>
                <c:pt idx="23">
                  <c:v>Minnesota</c:v>
                </c:pt>
                <c:pt idx="24">
                  <c:v>Hawaii</c:v>
                </c:pt>
                <c:pt idx="25">
                  <c:v>Vermont</c:v>
                </c:pt>
                <c:pt idx="26">
                  <c:v>District of Columbia</c:v>
                </c:pt>
                <c:pt idx="27">
                  <c:v>Massachusetts</c:v>
                </c:pt>
                <c:pt idx="30">
                  <c:v>Texas</c:v>
                </c:pt>
                <c:pt idx="31">
                  <c:v>Florida</c:v>
                </c:pt>
                <c:pt idx="32">
                  <c:v>Georgia</c:v>
                </c:pt>
                <c:pt idx="33">
                  <c:v>Louisiana</c:v>
                </c:pt>
                <c:pt idx="34">
                  <c:v>Mississippi</c:v>
                </c:pt>
                <c:pt idx="35">
                  <c:v>Oklahoma</c:v>
                </c:pt>
                <c:pt idx="36">
                  <c:v>Alaska</c:v>
                </c:pt>
                <c:pt idx="37">
                  <c:v>Idaho</c:v>
                </c:pt>
                <c:pt idx="38">
                  <c:v>Montana</c:v>
                </c:pt>
                <c:pt idx="39">
                  <c:v>North Carolina</c:v>
                </c:pt>
                <c:pt idx="40">
                  <c:v>South Carolina</c:v>
                </c:pt>
                <c:pt idx="41">
                  <c:v>Alabama</c:v>
                </c:pt>
                <c:pt idx="42">
                  <c:v>Tennessee</c:v>
                </c:pt>
                <c:pt idx="43">
                  <c:v>Indiana</c:v>
                </c:pt>
                <c:pt idx="44">
                  <c:v>Kansas</c:v>
                </c:pt>
                <c:pt idx="45">
                  <c:v>Missouri</c:v>
                </c:pt>
                <c:pt idx="46">
                  <c:v>Utah</c:v>
                </c:pt>
                <c:pt idx="47">
                  <c:v>Wyoming</c:v>
                </c:pt>
                <c:pt idx="48">
                  <c:v>South Dakota</c:v>
                </c:pt>
                <c:pt idx="49">
                  <c:v>Virginia</c:v>
                </c:pt>
                <c:pt idx="50">
                  <c:v>Maine</c:v>
                </c:pt>
                <c:pt idx="51">
                  <c:v>Nebraska</c:v>
                </c:pt>
                <c:pt idx="52">
                  <c:v>Wisconsin</c:v>
                </c:pt>
              </c:strCache>
            </c:strRef>
          </c:cat>
          <c:val>
            <c:numRef>
              <c:f>Sheet1!$B$2:$B$54</c:f>
              <c:numCache>
                <c:formatCode>General</c:formatCode>
                <c:ptCount val="53"/>
                <c:pt idx="0">
                  <c:v>28</c:v>
                </c:pt>
                <c:pt idx="1">
                  <c:v>27</c:v>
                </c:pt>
                <c:pt idx="2">
                  <c:v>24</c:v>
                </c:pt>
                <c:pt idx="3">
                  <c:v>24</c:v>
                </c:pt>
                <c:pt idx="4">
                  <c:v>24</c:v>
                </c:pt>
                <c:pt idx="5">
                  <c:v>21</c:v>
                </c:pt>
                <c:pt idx="6">
                  <c:v>21</c:v>
                </c:pt>
                <c:pt idx="7">
                  <c:v>20</c:v>
                </c:pt>
                <c:pt idx="8">
                  <c:v>20</c:v>
                </c:pt>
                <c:pt idx="9">
                  <c:v>19</c:v>
                </c:pt>
                <c:pt idx="10">
                  <c:v>19</c:v>
                </c:pt>
                <c:pt idx="11">
                  <c:v>18</c:v>
                </c:pt>
                <c:pt idx="12">
                  <c:v>17</c:v>
                </c:pt>
                <c:pt idx="13">
                  <c:v>16</c:v>
                </c:pt>
                <c:pt idx="14">
                  <c:v>16</c:v>
                </c:pt>
                <c:pt idx="15">
                  <c:v>16</c:v>
                </c:pt>
                <c:pt idx="16">
                  <c:v>15</c:v>
                </c:pt>
                <c:pt idx="17">
                  <c:v>14</c:v>
                </c:pt>
                <c:pt idx="18">
                  <c:v>14</c:v>
                </c:pt>
                <c:pt idx="19">
                  <c:v>14</c:v>
                </c:pt>
                <c:pt idx="20">
                  <c:v>14</c:v>
                </c:pt>
                <c:pt idx="21">
                  <c:v>13</c:v>
                </c:pt>
                <c:pt idx="22">
                  <c:v>12</c:v>
                </c:pt>
                <c:pt idx="23">
                  <c:v>11</c:v>
                </c:pt>
                <c:pt idx="24">
                  <c:v>10</c:v>
                </c:pt>
                <c:pt idx="25">
                  <c:v>10</c:v>
                </c:pt>
                <c:pt idx="26">
                  <c:v>8</c:v>
                </c:pt>
                <c:pt idx="27">
                  <c:v>5</c:v>
                </c:pt>
                <c:pt idx="30">
                  <c:v>30</c:v>
                </c:pt>
                <c:pt idx="31">
                  <c:v>29</c:v>
                </c:pt>
                <c:pt idx="32">
                  <c:v>26</c:v>
                </c:pt>
                <c:pt idx="33">
                  <c:v>25</c:v>
                </c:pt>
                <c:pt idx="34">
                  <c:v>25</c:v>
                </c:pt>
                <c:pt idx="35">
                  <c:v>25</c:v>
                </c:pt>
                <c:pt idx="36">
                  <c:v>24</c:v>
                </c:pt>
                <c:pt idx="37">
                  <c:v>23</c:v>
                </c:pt>
                <c:pt idx="38">
                  <c:v>23</c:v>
                </c:pt>
                <c:pt idx="39">
                  <c:v>23</c:v>
                </c:pt>
                <c:pt idx="40">
                  <c:v>23</c:v>
                </c:pt>
                <c:pt idx="41">
                  <c:v>20</c:v>
                </c:pt>
                <c:pt idx="42">
                  <c:v>20</c:v>
                </c:pt>
                <c:pt idx="43">
                  <c:v>19</c:v>
                </c:pt>
                <c:pt idx="44">
                  <c:v>18</c:v>
                </c:pt>
                <c:pt idx="45">
                  <c:v>18</c:v>
                </c:pt>
                <c:pt idx="46">
                  <c:v>18</c:v>
                </c:pt>
                <c:pt idx="47">
                  <c:v>18</c:v>
                </c:pt>
                <c:pt idx="48">
                  <c:v>17</c:v>
                </c:pt>
                <c:pt idx="49">
                  <c:v>17</c:v>
                </c:pt>
                <c:pt idx="50">
                  <c:v>16</c:v>
                </c:pt>
                <c:pt idx="51">
                  <c:v>15</c:v>
                </c:pt>
                <c:pt idx="52">
                  <c:v>13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B203-4AFA-8250-3AD8B777467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2015</c:v>
                </c:pt>
              </c:strCache>
            </c:strRef>
          </c:tx>
          <c:spPr>
            <a:ln w="19050">
              <a:noFill/>
            </a:ln>
          </c:spPr>
          <c:marker>
            <c:symbol val="circle"/>
            <c:size val="10"/>
            <c:spPr>
              <a:solidFill>
                <a:schemeClr val="bg2">
                  <a:lumMod val="75000"/>
                </a:schemeClr>
              </a:solidFill>
              <a:ln w="9525">
                <a:noFill/>
              </a:ln>
              <a:effectLst/>
            </c:spPr>
          </c:marker>
          <c:cat>
            <c:strRef>
              <c:f>Sheet1!$A$2:$A$54</c:f>
              <c:strCache>
                <c:ptCount val="53"/>
                <c:pt idx="0">
                  <c:v>New Mexico</c:v>
                </c:pt>
                <c:pt idx="1">
                  <c:v>Nevada</c:v>
                </c:pt>
                <c:pt idx="2">
                  <c:v>Arizona</c:v>
                </c:pt>
                <c:pt idx="3">
                  <c:v>Arkansas</c:v>
                </c:pt>
                <c:pt idx="4">
                  <c:v>California</c:v>
                </c:pt>
                <c:pt idx="5">
                  <c:v>Kentucky</c:v>
                </c:pt>
                <c:pt idx="6">
                  <c:v>Oregon</c:v>
                </c:pt>
                <c:pt idx="7">
                  <c:v>Washington</c:v>
                </c:pt>
                <c:pt idx="8">
                  <c:v>West Virginia</c:v>
                </c:pt>
                <c:pt idx="9">
                  <c:v>Colorado</c:v>
                </c:pt>
                <c:pt idx="10">
                  <c:v>New Jersey</c:v>
                </c:pt>
                <c:pt idx="11">
                  <c:v>Illinois</c:v>
                </c:pt>
                <c:pt idx="12">
                  <c:v>Rhode Island</c:v>
                </c:pt>
                <c:pt idx="13">
                  <c:v>Michigan</c:v>
                </c:pt>
                <c:pt idx="14">
                  <c:v>New Hampshire</c:v>
                </c:pt>
                <c:pt idx="15">
                  <c:v>Ohio</c:v>
                </c:pt>
                <c:pt idx="16">
                  <c:v>New York</c:v>
                </c:pt>
                <c:pt idx="17">
                  <c:v>Delaware</c:v>
                </c:pt>
                <c:pt idx="18">
                  <c:v>Maryland</c:v>
                </c:pt>
                <c:pt idx="19">
                  <c:v>North Dakota</c:v>
                </c:pt>
                <c:pt idx="20">
                  <c:v>Pennsylvania</c:v>
                </c:pt>
                <c:pt idx="21">
                  <c:v>Connecticut</c:v>
                </c:pt>
                <c:pt idx="22">
                  <c:v>Iowa</c:v>
                </c:pt>
                <c:pt idx="23">
                  <c:v>Minnesota</c:v>
                </c:pt>
                <c:pt idx="24">
                  <c:v>Hawaii</c:v>
                </c:pt>
                <c:pt idx="25">
                  <c:v>Vermont</c:v>
                </c:pt>
                <c:pt idx="26">
                  <c:v>District of Columbia</c:v>
                </c:pt>
                <c:pt idx="27">
                  <c:v>Massachusetts</c:v>
                </c:pt>
                <c:pt idx="30">
                  <c:v>Texas</c:v>
                </c:pt>
                <c:pt idx="31">
                  <c:v>Florida</c:v>
                </c:pt>
                <c:pt idx="32">
                  <c:v>Georgia</c:v>
                </c:pt>
                <c:pt idx="33">
                  <c:v>Louisiana</c:v>
                </c:pt>
                <c:pt idx="34">
                  <c:v>Mississippi</c:v>
                </c:pt>
                <c:pt idx="35">
                  <c:v>Oklahoma</c:v>
                </c:pt>
                <c:pt idx="36">
                  <c:v>Alaska</c:v>
                </c:pt>
                <c:pt idx="37">
                  <c:v>Idaho</c:v>
                </c:pt>
                <c:pt idx="38">
                  <c:v>Montana</c:v>
                </c:pt>
                <c:pt idx="39">
                  <c:v>North Carolina</c:v>
                </c:pt>
                <c:pt idx="40">
                  <c:v>South Carolina</c:v>
                </c:pt>
                <c:pt idx="41">
                  <c:v>Alabama</c:v>
                </c:pt>
                <c:pt idx="42">
                  <c:v>Tennessee</c:v>
                </c:pt>
                <c:pt idx="43">
                  <c:v>Indiana</c:v>
                </c:pt>
                <c:pt idx="44">
                  <c:v>Kansas</c:v>
                </c:pt>
                <c:pt idx="45">
                  <c:v>Missouri</c:v>
                </c:pt>
                <c:pt idx="46">
                  <c:v>Utah</c:v>
                </c:pt>
                <c:pt idx="47">
                  <c:v>Wyoming</c:v>
                </c:pt>
                <c:pt idx="48">
                  <c:v>South Dakota</c:v>
                </c:pt>
                <c:pt idx="49">
                  <c:v>Virginia</c:v>
                </c:pt>
                <c:pt idx="50">
                  <c:v>Maine</c:v>
                </c:pt>
                <c:pt idx="51">
                  <c:v>Nebraska</c:v>
                </c:pt>
                <c:pt idx="52">
                  <c:v>Wisconsin</c:v>
                </c:pt>
              </c:strCache>
            </c:strRef>
          </c:cat>
          <c:val>
            <c:numRef>
              <c:f>Sheet1!$C$2:$C$54</c:f>
              <c:numCache>
                <c:formatCode>General</c:formatCode>
                <c:ptCount val="53"/>
                <c:pt idx="0">
                  <c:v>16</c:v>
                </c:pt>
                <c:pt idx="1">
                  <c:v>17</c:v>
                </c:pt>
                <c:pt idx="2">
                  <c:v>15</c:v>
                </c:pt>
                <c:pt idx="3">
                  <c:v>14</c:v>
                </c:pt>
                <c:pt idx="4">
                  <c:v>12</c:v>
                </c:pt>
                <c:pt idx="5">
                  <c:v>8</c:v>
                </c:pt>
                <c:pt idx="6">
                  <c:v>10</c:v>
                </c:pt>
                <c:pt idx="7">
                  <c:v>9</c:v>
                </c:pt>
                <c:pt idx="8">
                  <c:v>8</c:v>
                </c:pt>
                <c:pt idx="9">
                  <c:v>11</c:v>
                </c:pt>
                <c:pt idx="10">
                  <c:v>12</c:v>
                </c:pt>
                <c:pt idx="11">
                  <c:v>10</c:v>
                </c:pt>
                <c:pt idx="12">
                  <c:v>7</c:v>
                </c:pt>
                <c:pt idx="13">
                  <c:v>9</c:v>
                </c:pt>
                <c:pt idx="14">
                  <c:v>10</c:v>
                </c:pt>
                <c:pt idx="15">
                  <c:v>9</c:v>
                </c:pt>
                <c:pt idx="16">
                  <c:v>10</c:v>
                </c:pt>
                <c:pt idx="17">
                  <c:v>8</c:v>
                </c:pt>
                <c:pt idx="18">
                  <c:v>9</c:v>
                </c:pt>
                <c:pt idx="19">
                  <c:v>9</c:v>
                </c:pt>
                <c:pt idx="20">
                  <c:v>9</c:v>
                </c:pt>
                <c:pt idx="21">
                  <c:v>8</c:v>
                </c:pt>
                <c:pt idx="22">
                  <c:v>7</c:v>
                </c:pt>
                <c:pt idx="23">
                  <c:v>6</c:v>
                </c:pt>
                <c:pt idx="24">
                  <c:v>6</c:v>
                </c:pt>
                <c:pt idx="25">
                  <c:v>6</c:v>
                </c:pt>
                <c:pt idx="26">
                  <c:v>5</c:v>
                </c:pt>
                <c:pt idx="27">
                  <c:v>4</c:v>
                </c:pt>
                <c:pt idx="30">
                  <c:v>23</c:v>
                </c:pt>
                <c:pt idx="31">
                  <c:v>20</c:v>
                </c:pt>
                <c:pt idx="32">
                  <c:v>19</c:v>
                </c:pt>
                <c:pt idx="33">
                  <c:v>18</c:v>
                </c:pt>
                <c:pt idx="34">
                  <c:v>19</c:v>
                </c:pt>
                <c:pt idx="35">
                  <c:v>20</c:v>
                </c:pt>
                <c:pt idx="36">
                  <c:v>19</c:v>
                </c:pt>
                <c:pt idx="37">
                  <c:v>17</c:v>
                </c:pt>
                <c:pt idx="38">
                  <c:v>16</c:v>
                </c:pt>
                <c:pt idx="39">
                  <c:v>16</c:v>
                </c:pt>
                <c:pt idx="40">
                  <c:v>16</c:v>
                </c:pt>
                <c:pt idx="41">
                  <c:v>16</c:v>
                </c:pt>
                <c:pt idx="42">
                  <c:v>15</c:v>
                </c:pt>
                <c:pt idx="43">
                  <c:v>13</c:v>
                </c:pt>
                <c:pt idx="44">
                  <c:v>13</c:v>
                </c:pt>
                <c:pt idx="45">
                  <c:v>13</c:v>
                </c:pt>
                <c:pt idx="46">
                  <c:v>14</c:v>
                </c:pt>
                <c:pt idx="47">
                  <c:v>14</c:v>
                </c:pt>
                <c:pt idx="48">
                  <c:v>16</c:v>
                </c:pt>
                <c:pt idx="49">
                  <c:v>13</c:v>
                </c:pt>
                <c:pt idx="50">
                  <c:v>12</c:v>
                </c:pt>
                <c:pt idx="51">
                  <c:v>11</c:v>
                </c:pt>
                <c:pt idx="52">
                  <c:v>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26-B203-4AFA-8250-3AD8B77746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12700" cap="flat" cmpd="sng" algn="ctr">
              <a:solidFill>
                <a:schemeClr val="tx1">
                  <a:lumMod val="20000"/>
                  <a:lumOff val="80000"/>
                </a:schemeClr>
              </a:solidFill>
              <a:round/>
            </a:ln>
            <a:effectLst/>
          </c:spPr>
        </c:dropLines>
        <c:marker val="1"/>
        <c:smooth val="0"/>
        <c:axId val="357839216"/>
        <c:axId val="357839608"/>
      </c:lineChart>
      <c:catAx>
        <c:axId val="357839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-50" baseline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en-US"/>
          </a:p>
        </c:txPr>
        <c:crossAx val="357839608"/>
        <c:crosses val="autoZero"/>
        <c:auto val="1"/>
        <c:lblAlgn val="ctr"/>
        <c:lblOffset val="100"/>
        <c:noMultiLvlLbl val="0"/>
      </c:catAx>
      <c:valAx>
        <c:axId val="3578396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en-US"/>
          </a:p>
        </c:txPr>
        <c:crossAx val="3578392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Trebuchet MS Regular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75CA9-D3DC-4CC4-B26F-4572B05774CA}" type="datetimeFigureOut">
              <a:rPr lang="en-US" smtClean="0">
                <a:latin typeface="Trebuchet MS Regular" charset="0"/>
              </a:rPr>
              <a:t>3/15/2017</a:t>
            </a:fld>
            <a:endParaRPr lang="en-US" dirty="0">
              <a:latin typeface="Trebuchet MS Regular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Trebuchet MS Regular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2E6626-612B-455B-9FD1-DD7A1306BEA5}" type="slidenum">
              <a:rPr lang="en-US" smtClean="0">
                <a:latin typeface="Trebuchet MS Regular" charset="0"/>
              </a:rPr>
              <a:t>‹#›</a:t>
            </a:fld>
            <a:endParaRPr lang="en-US" dirty="0">
              <a:latin typeface="Trebuchet MS Regula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551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Trebuchet MS Regular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Trebuchet MS Regular" charset="0"/>
              </a:defRPr>
            </a:lvl1pPr>
          </a:lstStyle>
          <a:p>
            <a:fld id="{03A1D146-B4E0-1741-B9EE-9789392EFCC4}" type="datetimeFigureOut">
              <a:rPr lang="en-US" smtClean="0"/>
              <a:pPr/>
              <a:t>3/15/2017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Trebuchet MS Regular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Trebuchet MS Regular" charset="0"/>
              </a:defRPr>
            </a:lvl1pPr>
          </a:lstStyle>
          <a:p>
            <a:fld id="{97863621-2E60-B848-8968-B0341E26A31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02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85" rtl="0" eaLnBrk="1" latinLnBrk="0" hangingPunct="1">
      <a:defRPr sz="1600" b="0" i="0" kern="1200">
        <a:solidFill>
          <a:schemeClr val="tx1"/>
        </a:solidFill>
        <a:latin typeface="Trebuchet MS Regular" charset="0"/>
        <a:ea typeface="+mn-ea"/>
        <a:cs typeface="+mn-cs"/>
      </a:defRPr>
    </a:lvl1pPr>
    <a:lvl2pPr marL="609585" algn="l" defTabSz="609585" rtl="0" eaLnBrk="1" latinLnBrk="0" hangingPunct="1">
      <a:defRPr sz="1600" b="0" i="0" kern="1200">
        <a:solidFill>
          <a:schemeClr val="tx1"/>
        </a:solidFill>
        <a:latin typeface="Trebuchet MS Regular" charset="0"/>
        <a:ea typeface="+mn-ea"/>
        <a:cs typeface="+mn-cs"/>
      </a:defRPr>
    </a:lvl2pPr>
    <a:lvl3pPr marL="1219170" algn="l" defTabSz="609585" rtl="0" eaLnBrk="1" latinLnBrk="0" hangingPunct="1">
      <a:defRPr sz="1600" b="0" i="0" kern="1200">
        <a:solidFill>
          <a:schemeClr val="tx1"/>
        </a:solidFill>
        <a:latin typeface="Trebuchet MS Regular" charset="0"/>
        <a:ea typeface="+mn-ea"/>
        <a:cs typeface="+mn-cs"/>
      </a:defRPr>
    </a:lvl3pPr>
    <a:lvl4pPr marL="1828754" algn="l" defTabSz="609585" rtl="0" eaLnBrk="1" latinLnBrk="0" hangingPunct="1">
      <a:defRPr sz="1600" b="0" i="0" kern="1200">
        <a:solidFill>
          <a:schemeClr val="tx1"/>
        </a:solidFill>
        <a:latin typeface="Trebuchet MS Regular" charset="0"/>
        <a:ea typeface="+mn-ea"/>
        <a:cs typeface="+mn-cs"/>
      </a:defRPr>
    </a:lvl4pPr>
    <a:lvl5pPr marL="2438339" algn="l" defTabSz="609585" rtl="0" eaLnBrk="1" latinLnBrk="0" hangingPunct="1">
      <a:defRPr sz="1600" b="0" i="0" kern="1200">
        <a:solidFill>
          <a:schemeClr val="tx1"/>
        </a:solidFill>
        <a:latin typeface="Trebuchet MS Regular" charset="0"/>
        <a:ea typeface="+mn-ea"/>
        <a:cs typeface="+mn-cs"/>
      </a:defRPr>
    </a:lvl5pPr>
    <a:lvl6pPr marL="304792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8FE42A-B280-4FC2-B7E7-C1F0AEC48908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922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287524" y="418119"/>
            <a:ext cx="8632850" cy="922649"/>
          </a:xfrm>
          <a:effectLst/>
        </p:spPr>
        <p:txBody>
          <a:bodyPr anchor="t">
            <a:normAutofit/>
          </a:bodyPr>
          <a:lstStyle>
            <a:lvl1pPr algn="ctr">
              <a:lnSpc>
                <a:spcPct val="110000"/>
              </a:lnSpc>
              <a:defRPr sz="24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0595" y="1713217"/>
            <a:ext cx="8030173" cy="3912027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sp>
        <p:nvSpPr>
          <p:cNvPr id="5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6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0595" y="6042128"/>
            <a:ext cx="1390167" cy="399999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rgbClr val="5F5A9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9687676"/>
      </p:ext>
    </p:extLst>
  </p:cSld>
  <p:clrMapOvr>
    <a:masterClrMapping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rt Art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rgbClr val="044C7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287524" y="418119"/>
            <a:ext cx="8632850" cy="922649"/>
          </a:xfrm>
          <a:effectLst/>
        </p:spPr>
        <p:txBody>
          <a:bodyPr anchor="t">
            <a:normAutofit/>
          </a:bodyPr>
          <a:lstStyle>
            <a:lvl1pPr algn="ctr">
              <a:lnSpc>
                <a:spcPct val="110000"/>
              </a:lnSpc>
              <a:defRPr sz="24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6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0595" y="6042128"/>
            <a:ext cx="1390167" cy="399999"/>
          </a:xfrm>
          <a:prstGeom prst="rect">
            <a:avLst/>
          </a:prstGeom>
        </p:spPr>
      </p:pic>
      <p:sp>
        <p:nvSpPr>
          <p:cNvPr id="13" name="Arrow: Pentagon 12"/>
          <p:cNvSpPr/>
          <p:nvPr/>
        </p:nvSpPr>
        <p:spPr>
          <a:xfrm>
            <a:off x="705855" y="1710332"/>
            <a:ext cx="1475370" cy="1322623"/>
          </a:xfrm>
          <a:prstGeom prst="homePlate">
            <a:avLst>
              <a:gd name="adj" fmla="val 19033"/>
            </a:avLst>
          </a:prstGeom>
          <a:solidFill>
            <a:srgbClr val="9CDCD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14" name="Chevron 6"/>
          <p:cNvSpPr/>
          <p:nvPr/>
        </p:nvSpPr>
        <p:spPr>
          <a:xfrm>
            <a:off x="2034022" y="1700808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72CEC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15" name="Chevron 6"/>
          <p:cNvSpPr/>
          <p:nvPr/>
        </p:nvSpPr>
        <p:spPr>
          <a:xfrm>
            <a:off x="2032000" y="3032954"/>
            <a:ext cx="1225550" cy="2009876"/>
          </a:xfrm>
          <a:prstGeom prst="chevron">
            <a:avLst>
              <a:gd name="adj" fmla="val 0"/>
            </a:avLst>
          </a:prstGeom>
          <a:solidFill>
            <a:srgbClr val="DFF5F3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16" name="Chevron 6"/>
          <p:cNvSpPr/>
          <p:nvPr/>
        </p:nvSpPr>
        <p:spPr>
          <a:xfrm>
            <a:off x="705855" y="3032954"/>
            <a:ext cx="1222958" cy="2009876"/>
          </a:xfrm>
          <a:prstGeom prst="chevron">
            <a:avLst>
              <a:gd name="adj" fmla="val 0"/>
            </a:avLst>
          </a:prstGeom>
          <a:solidFill>
            <a:srgbClr val="EDF9F8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25" name="Chevron 6"/>
          <p:cNvSpPr/>
          <p:nvPr/>
        </p:nvSpPr>
        <p:spPr>
          <a:xfrm>
            <a:off x="3372744" y="1700808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4ABDB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26" name="Chevron 6"/>
          <p:cNvSpPr/>
          <p:nvPr/>
        </p:nvSpPr>
        <p:spPr>
          <a:xfrm>
            <a:off x="3370722" y="3032954"/>
            <a:ext cx="1225550" cy="2009876"/>
          </a:xfrm>
          <a:prstGeom prst="chevron">
            <a:avLst>
              <a:gd name="adj" fmla="val 0"/>
            </a:avLst>
          </a:prstGeom>
          <a:solidFill>
            <a:srgbClr val="CDEFE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18" name="Chevron 6"/>
          <p:cNvSpPr/>
          <p:nvPr/>
        </p:nvSpPr>
        <p:spPr>
          <a:xfrm>
            <a:off x="4698653" y="1700808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088FEA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19" name="Chevron 6"/>
          <p:cNvSpPr/>
          <p:nvPr/>
        </p:nvSpPr>
        <p:spPr>
          <a:xfrm>
            <a:off x="4696631" y="3032954"/>
            <a:ext cx="1225550" cy="2009876"/>
          </a:xfrm>
          <a:prstGeom prst="chevron">
            <a:avLst>
              <a:gd name="adj" fmla="val 0"/>
            </a:avLst>
          </a:prstGeom>
          <a:solidFill>
            <a:srgbClr val="B6E8E3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23" name="Chevron 6"/>
          <p:cNvSpPr/>
          <p:nvPr/>
        </p:nvSpPr>
        <p:spPr>
          <a:xfrm>
            <a:off x="6024216" y="1700808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0676C2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24" name="Chevron 6"/>
          <p:cNvSpPr/>
          <p:nvPr/>
        </p:nvSpPr>
        <p:spPr>
          <a:xfrm>
            <a:off x="6022194" y="3032954"/>
            <a:ext cx="1225550" cy="2009876"/>
          </a:xfrm>
          <a:prstGeom prst="chevron">
            <a:avLst>
              <a:gd name="adj" fmla="val 0"/>
            </a:avLst>
          </a:prstGeom>
          <a:solidFill>
            <a:srgbClr val="9FE1DB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21" name="Chevron 6"/>
          <p:cNvSpPr/>
          <p:nvPr/>
        </p:nvSpPr>
        <p:spPr>
          <a:xfrm>
            <a:off x="7367239" y="1700808"/>
            <a:ext cx="1296219" cy="1332942"/>
          </a:xfrm>
          <a:custGeom>
            <a:avLst/>
            <a:gdLst>
              <a:gd name="connsiteX0" fmla="*/ 0 w 1493862"/>
              <a:gd name="connsiteY0" fmla="*/ 0 h 1332148"/>
              <a:gd name="connsiteX1" fmla="*/ 1217335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93535 w 1493862"/>
              <a:gd name="connsiteY3" fmla="*/ 1329767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942"/>
              <a:gd name="connsiteX1" fmla="*/ 1295916 w 1296219"/>
              <a:gd name="connsiteY1" fmla="*/ 0 h 1332942"/>
              <a:gd name="connsiteX2" fmla="*/ 1296219 w 1296219"/>
              <a:gd name="connsiteY2" fmla="*/ 661312 h 1332942"/>
              <a:gd name="connsiteX3" fmla="*/ 1293535 w 1296219"/>
              <a:gd name="connsiteY3" fmla="*/ 1332942 h 1332942"/>
              <a:gd name="connsiteX4" fmla="*/ 0 w 1296219"/>
              <a:gd name="connsiteY4" fmla="*/ 1332148 h 1332942"/>
              <a:gd name="connsiteX5" fmla="*/ 276527 w 1296219"/>
              <a:gd name="connsiteY5" fmla="*/ 666074 h 1332942"/>
              <a:gd name="connsiteX6" fmla="*/ 0 w 1296219"/>
              <a:gd name="connsiteY6" fmla="*/ 0 h 1332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6219" h="1332942">
                <a:moveTo>
                  <a:pt x="0" y="0"/>
                </a:moveTo>
                <a:lnTo>
                  <a:pt x="1295916" y="0"/>
                </a:lnTo>
                <a:lnTo>
                  <a:pt x="1296219" y="661312"/>
                </a:lnTo>
                <a:cubicBezTo>
                  <a:pt x="1295324" y="884130"/>
                  <a:pt x="1294430" y="1110124"/>
                  <a:pt x="1293535" y="1332942"/>
                </a:cubicBezTo>
                <a:lnTo>
                  <a:pt x="0" y="1332148"/>
                </a:lnTo>
                <a:lnTo>
                  <a:pt x="276527" y="666074"/>
                </a:lnTo>
                <a:lnTo>
                  <a:pt x="0" y="0"/>
                </a:lnTo>
                <a:close/>
              </a:path>
            </a:pathLst>
          </a:custGeom>
          <a:solidFill>
            <a:srgbClr val="044C7F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22" name="Chevron 6"/>
          <p:cNvSpPr/>
          <p:nvPr/>
        </p:nvSpPr>
        <p:spPr>
          <a:xfrm>
            <a:off x="7365218" y="3032954"/>
            <a:ext cx="1296182" cy="2009876"/>
          </a:xfrm>
          <a:prstGeom prst="chevron">
            <a:avLst>
              <a:gd name="adj" fmla="val 0"/>
            </a:avLst>
          </a:prstGeom>
          <a:solidFill>
            <a:srgbClr val="8ADAD2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5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791580" y="1710332"/>
            <a:ext cx="1312271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0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791581" y="3104964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2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2371550" y="1710332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4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2120727" y="3104964"/>
            <a:ext cx="1132521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5" name="Text Placeholder 4"/>
          <p:cNvSpPr>
            <a:spLocks noGrp="1"/>
          </p:cNvSpPr>
          <p:nvPr>
            <p:ph type="body" sz="quarter" idx="25" hasCustomPrompt="1"/>
          </p:nvPr>
        </p:nvSpPr>
        <p:spPr>
          <a:xfrm>
            <a:off x="3721750" y="1710332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6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3470927" y="3104964"/>
            <a:ext cx="110823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7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5025767" y="1710332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8" name="Text Placeholder 4"/>
          <p:cNvSpPr>
            <a:spLocks noGrp="1"/>
          </p:cNvSpPr>
          <p:nvPr>
            <p:ph type="body" sz="quarter" idx="28" hasCustomPrompt="1"/>
          </p:nvPr>
        </p:nvSpPr>
        <p:spPr>
          <a:xfrm>
            <a:off x="4774944" y="3104964"/>
            <a:ext cx="1147237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9" name="Text Placeholder 4"/>
          <p:cNvSpPr>
            <a:spLocks noGrp="1"/>
          </p:cNvSpPr>
          <p:nvPr>
            <p:ph type="body" sz="quarter" idx="29" hasCustomPrompt="1"/>
          </p:nvPr>
        </p:nvSpPr>
        <p:spPr>
          <a:xfrm>
            <a:off x="6338517" y="1710332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70" name="Text Placeholder 4"/>
          <p:cNvSpPr>
            <a:spLocks noGrp="1"/>
          </p:cNvSpPr>
          <p:nvPr>
            <p:ph type="body" sz="quarter" idx="30" hasCustomPrompt="1"/>
          </p:nvPr>
        </p:nvSpPr>
        <p:spPr>
          <a:xfrm>
            <a:off x="6087694" y="3104964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71" name="Text Placeholder 4"/>
          <p:cNvSpPr>
            <a:spLocks noGrp="1"/>
          </p:cNvSpPr>
          <p:nvPr>
            <p:ph type="body" sz="quarter" idx="31" hasCustomPrompt="1"/>
          </p:nvPr>
        </p:nvSpPr>
        <p:spPr>
          <a:xfrm>
            <a:off x="7704398" y="1710332"/>
            <a:ext cx="98557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72" name="Text Placeholder 4"/>
          <p:cNvSpPr>
            <a:spLocks noGrp="1"/>
          </p:cNvSpPr>
          <p:nvPr>
            <p:ph type="body" sz="quarter" idx="32" hasCustomPrompt="1"/>
          </p:nvPr>
        </p:nvSpPr>
        <p:spPr>
          <a:xfrm>
            <a:off x="7425000" y="3104964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</p:spTree>
    <p:extLst>
      <p:ext uri="{BB962C8B-B14F-4D97-AF65-F5344CB8AC3E}">
        <p14:creationId xmlns:p14="http://schemas.microsoft.com/office/powerpoint/2010/main" val="160803859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rt Art Layout: 0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rgbClr val="044C7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5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6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0595" y="6042128"/>
            <a:ext cx="1390167" cy="399999"/>
          </a:xfrm>
          <a:prstGeom prst="rect">
            <a:avLst/>
          </a:prstGeom>
        </p:spPr>
      </p:pic>
      <p:sp>
        <p:nvSpPr>
          <p:cNvPr id="13" name="Arrow: Pentagon 12"/>
          <p:cNvSpPr/>
          <p:nvPr/>
        </p:nvSpPr>
        <p:spPr>
          <a:xfrm>
            <a:off x="705855" y="1710332"/>
            <a:ext cx="1475370" cy="1322623"/>
          </a:xfrm>
          <a:prstGeom prst="homePlate">
            <a:avLst>
              <a:gd name="adj" fmla="val 19033"/>
            </a:avLst>
          </a:prstGeom>
          <a:solidFill>
            <a:srgbClr val="9CDCD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14" name="Chevron 6"/>
          <p:cNvSpPr/>
          <p:nvPr/>
        </p:nvSpPr>
        <p:spPr>
          <a:xfrm>
            <a:off x="2034022" y="1700808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72CEC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15" name="Chevron 6"/>
          <p:cNvSpPr/>
          <p:nvPr/>
        </p:nvSpPr>
        <p:spPr>
          <a:xfrm>
            <a:off x="2032000" y="3032954"/>
            <a:ext cx="1225550" cy="2009876"/>
          </a:xfrm>
          <a:prstGeom prst="chevron">
            <a:avLst>
              <a:gd name="adj" fmla="val 0"/>
            </a:avLst>
          </a:prstGeom>
          <a:solidFill>
            <a:srgbClr val="DFF5F3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16" name="Chevron 6"/>
          <p:cNvSpPr/>
          <p:nvPr/>
        </p:nvSpPr>
        <p:spPr>
          <a:xfrm>
            <a:off x="705855" y="3032954"/>
            <a:ext cx="1222958" cy="2009876"/>
          </a:xfrm>
          <a:prstGeom prst="chevron">
            <a:avLst>
              <a:gd name="adj" fmla="val 0"/>
            </a:avLst>
          </a:prstGeom>
          <a:solidFill>
            <a:srgbClr val="EDF9F8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25" name="Chevron 6"/>
          <p:cNvSpPr/>
          <p:nvPr/>
        </p:nvSpPr>
        <p:spPr>
          <a:xfrm>
            <a:off x="3372744" y="1700808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4ABDB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26" name="Chevron 6"/>
          <p:cNvSpPr/>
          <p:nvPr/>
        </p:nvSpPr>
        <p:spPr>
          <a:xfrm>
            <a:off x="3370722" y="3032954"/>
            <a:ext cx="1225550" cy="2009876"/>
          </a:xfrm>
          <a:prstGeom prst="chevron">
            <a:avLst>
              <a:gd name="adj" fmla="val 0"/>
            </a:avLst>
          </a:prstGeom>
          <a:solidFill>
            <a:srgbClr val="CDEFE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18" name="Chevron 6"/>
          <p:cNvSpPr/>
          <p:nvPr/>
        </p:nvSpPr>
        <p:spPr>
          <a:xfrm>
            <a:off x="4698653" y="1700808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088FEA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19" name="Chevron 6"/>
          <p:cNvSpPr/>
          <p:nvPr/>
        </p:nvSpPr>
        <p:spPr>
          <a:xfrm>
            <a:off x="4696631" y="3032954"/>
            <a:ext cx="1225550" cy="2009876"/>
          </a:xfrm>
          <a:prstGeom prst="chevron">
            <a:avLst>
              <a:gd name="adj" fmla="val 0"/>
            </a:avLst>
          </a:prstGeom>
          <a:solidFill>
            <a:srgbClr val="B6E8E3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23" name="Chevron 6"/>
          <p:cNvSpPr/>
          <p:nvPr/>
        </p:nvSpPr>
        <p:spPr>
          <a:xfrm>
            <a:off x="6024216" y="1700808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0676C2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24" name="Chevron 6"/>
          <p:cNvSpPr/>
          <p:nvPr/>
        </p:nvSpPr>
        <p:spPr>
          <a:xfrm>
            <a:off x="6022194" y="3032954"/>
            <a:ext cx="1225550" cy="2009876"/>
          </a:xfrm>
          <a:prstGeom prst="chevron">
            <a:avLst>
              <a:gd name="adj" fmla="val 0"/>
            </a:avLst>
          </a:prstGeom>
          <a:solidFill>
            <a:srgbClr val="9FE1DB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21" name="Chevron 6"/>
          <p:cNvSpPr/>
          <p:nvPr/>
        </p:nvSpPr>
        <p:spPr>
          <a:xfrm>
            <a:off x="7367239" y="1700808"/>
            <a:ext cx="1296219" cy="1332942"/>
          </a:xfrm>
          <a:custGeom>
            <a:avLst/>
            <a:gdLst>
              <a:gd name="connsiteX0" fmla="*/ 0 w 1493862"/>
              <a:gd name="connsiteY0" fmla="*/ 0 h 1332148"/>
              <a:gd name="connsiteX1" fmla="*/ 1217335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93535 w 1493862"/>
              <a:gd name="connsiteY3" fmla="*/ 1329767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942"/>
              <a:gd name="connsiteX1" fmla="*/ 1295916 w 1296219"/>
              <a:gd name="connsiteY1" fmla="*/ 0 h 1332942"/>
              <a:gd name="connsiteX2" fmla="*/ 1296219 w 1296219"/>
              <a:gd name="connsiteY2" fmla="*/ 661312 h 1332942"/>
              <a:gd name="connsiteX3" fmla="*/ 1293535 w 1296219"/>
              <a:gd name="connsiteY3" fmla="*/ 1332942 h 1332942"/>
              <a:gd name="connsiteX4" fmla="*/ 0 w 1296219"/>
              <a:gd name="connsiteY4" fmla="*/ 1332148 h 1332942"/>
              <a:gd name="connsiteX5" fmla="*/ 276527 w 1296219"/>
              <a:gd name="connsiteY5" fmla="*/ 666074 h 1332942"/>
              <a:gd name="connsiteX6" fmla="*/ 0 w 1296219"/>
              <a:gd name="connsiteY6" fmla="*/ 0 h 1332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6219" h="1332942">
                <a:moveTo>
                  <a:pt x="0" y="0"/>
                </a:moveTo>
                <a:lnTo>
                  <a:pt x="1295916" y="0"/>
                </a:lnTo>
                <a:lnTo>
                  <a:pt x="1296219" y="661312"/>
                </a:lnTo>
                <a:cubicBezTo>
                  <a:pt x="1295324" y="884130"/>
                  <a:pt x="1294430" y="1110124"/>
                  <a:pt x="1293535" y="1332942"/>
                </a:cubicBezTo>
                <a:lnTo>
                  <a:pt x="0" y="1332148"/>
                </a:lnTo>
                <a:lnTo>
                  <a:pt x="276527" y="666074"/>
                </a:lnTo>
                <a:lnTo>
                  <a:pt x="0" y="0"/>
                </a:lnTo>
                <a:close/>
              </a:path>
            </a:pathLst>
          </a:custGeom>
          <a:solidFill>
            <a:srgbClr val="044C7F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22" name="Chevron 6"/>
          <p:cNvSpPr/>
          <p:nvPr/>
        </p:nvSpPr>
        <p:spPr>
          <a:xfrm>
            <a:off x="7365218" y="3032954"/>
            <a:ext cx="1296182" cy="2009876"/>
          </a:xfrm>
          <a:prstGeom prst="chevron">
            <a:avLst>
              <a:gd name="adj" fmla="val 0"/>
            </a:avLst>
          </a:prstGeom>
          <a:solidFill>
            <a:srgbClr val="8ADAD2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5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791580" y="1710332"/>
            <a:ext cx="1312271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0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791581" y="3104964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2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2371550" y="1710332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4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2120727" y="3104964"/>
            <a:ext cx="1132521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5" name="Text Placeholder 4"/>
          <p:cNvSpPr>
            <a:spLocks noGrp="1"/>
          </p:cNvSpPr>
          <p:nvPr>
            <p:ph type="body" sz="quarter" idx="25" hasCustomPrompt="1"/>
          </p:nvPr>
        </p:nvSpPr>
        <p:spPr>
          <a:xfrm>
            <a:off x="3721750" y="1710332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6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3470927" y="3104964"/>
            <a:ext cx="110823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7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5025767" y="1710332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8" name="Text Placeholder 4"/>
          <p:cNvSpPr>
            <a:spLocks noGrp="1"/>
          </p:cNvSpPr>
          <p:nvPr>
            <p:ph type="body" sz="quarter" idx="28" hasCustomPrompt="1"/>
          </p:nvPr>
        </p:nvSpPr>
        <p:spPr>
          <a:xfrm>
            <a:off x="4774944" y="3104964"/>
            <a:ext cx="1147237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9" name="Text Placeholder 4"/>
          <p:cNvSpPr>
            <a:spLocks noGrp="1"/>
          </p:cNvSpPr>
          <p:nvPr>
            <p:ph type="body" sz="quarter" idx="29" hasCustomPrompt="1"/>
          </p:nvPr>
        </p:nvSpPr>
        <p:spPr>
          <a:xfrm>
            <a:off x="6338517" y="1710332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70" name="Text Placeholder 4"/>
          <p:cNvSpPr>
            <a:spLocks noGrp="1"/>
          </p:cNvSpPr>
          <p:nvPr>
            <p:ph type="body" sz="quarter" idx="30" hasCustomPrompt="1"/>
          </p:nvPr>
        </p:nvSpPr>
        <p:spPr>
          <a:xfrm>
            <a:off x="6087694" y="3104964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71" name="Text Placeholder 4"/>
          <p:cNvSpPr>
            <a:spLocks noGrp="1"/>
          </p:cNvSpPr>
          <p:nvPr>
            <p:ph type="body" sz="quarter" idx="31" hasCustomPrompt="1"/>
          </p:nvPr>
        </p:nvSpPr>
        <p:spPr>
          <a:xfrm>
            <a:off x="7704398" y="1710332"/>
            <a:ext cx="98557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72" name="Text Placeholder 4"/>
          <p:cNvSpPr>
            <a:spLocks noGrp="1"/>
          </p:cNvSpPr>
          <p:nvPr>
            <p:ph type="body" sz="quarter" idx="32" hasCustomPrompt="1"/>
          </p:nvPr>
        </p:nvSpPr>
        <p:spPr>
          <a:xfrm>
            <a:off x="7425000" y="3104964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73" name="Title 1"/>
          <p:cNvSpPr>
            <a:spLocks noGrp="1"/>
          </p:cNvSpPr>
          <p:nvPr>
            <p:ph type="ctrTitle" hasCustomPrompt="1"/>
          </p:nvPr>
        </p:nvSpPr>
        <p:spPr>
          <a:xfrm>
            <a:off x="627797" y="418119"/>
            <a:ext cx="6068439" cy="1226093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4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4" name="Oval 73"/>
          <p:cNvSpPr/>
          <p:nvPr userDrawn="1"/>
        </p:nvSpPr>
        <p:spPr>
          <a:xfrm>
            <a:off x="7720595" y="409450"/>
            <a:ext cx="997955" cy="997955"/>
          </a:xfrm>
          <a:prstGeom prst="ellipse">
            <a:avLst/>
          </a:prstGeom>
          <a:solidFill>
            <a:srgbClr val="4ABDB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75" name="Picture Placeholder 3"/>
          <p:cNvSpPr>
            <a:spLocks noGrp="1"/>
          </p:cNvSpPr>
          <p:nvPr>
            <p:ph type="pic" sz="quarter" idx="33" hasCustomPrompt="1"/>
          </p:nvPr>
        </p:nvSpPr>
        <p:spPr>
          <a:xfrm>
            <a:off x="7926324" y="581510"/>
            <a:ext cx="591093" cy="630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Icon</a:t>
            </a:r>
          </a:p>
        </p:txBody>
      </p:sp>
    </p:spTree>
    <p:extLst>
      <p:ext uri="{BB962C8B-B14F-4D97-AF65-F5344CB8AC3E}">
        <p14:creationId xmlns:p14="http://schemas.microsoft.com/office/powerpoint/2010/main" val="618709387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rgbClr val="5F5A9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287524" y="418119"/>
            <a:ext cx="8632850" cy="922649"/>
          </a:xfrm>
          <a:effectLst/>
        </p:spPr>
        <p:txBody>
          <a:bodyPr anchor="t">
            <a:normAutofit/>
          </a:bodyPr>
          <a:lstStyle>
            <a:lvl1pPr algn="ctr">
              <a:lnSpc>
                <a:spcPct val="110000"/>
              </a:lnSpc>
              <a:defRPr sz="24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6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0595" y="6042128"/>
            <a:ext cx="1390167" cy="399999"/>
          </a:xfrm>
          <a:prstGeom prst="rect">
            <a:avLst/>
          </a:prstGeom>
        </p:spPr>
      </p:pic>
      <p:sp>
        <p:nvSpPr>
          <p:cNvPr id="4" name="Table Placeholder 3"/>
          <p:cNvSpPr>
            <a:spLocks noGrp="1"/>
          </p:cNvSpPr>
          <p:nvPr>
            <p:ph type="tbl" sz="quarter" idx="21"/>
          </p:nvPr>
        </p:nvSpPr>
        <p:spPr>
          <a:xfrm>
            <a:off x="431540" y="1103086"/>
            <a:ext cx="8480231" cy="463005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715038"/>
      </p:ext>
    </p:extLst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Layout: 0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rgbClr val="5F5A9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5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6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0595" y="6042128"/>
            <a:ext cx="1390167" cy="399999"/>
          </a:xfrm>
          <a:prstGeom prst="rect">
            <a:avLst/>
          </a:prstGeom>
        </p:spPr>
      </p:pic>
      <p:sp>
        <p:nvSpPr>
          <p:cNvPr id="4" name="Table Placeholder 3"/>
          <p:cNvSpPr>
            <a:spLocks noGrp="1"/>
          </p:cNvSpPr>
          <p:nvPr>
            <p:ph type="tbl" sz="quarter" idx="21"/>
          </p:nvPr>
        </p:nvSpPr>
        <p:spPr>
          <a:xfrm>
            <a:off x="431540" y="1644212"/>
            <a:ext cx="8480231" cy="4088931"/>
          </a:xfrm>
        </p:spPr>
        <p:txBody>
          <a:bodyPr/>
          <a:lstStyle/>
          <a:p>
            <a:endParaRPr lang="en-US"/>
          </a:p>
        </p:txBody>
      </p:sp>
      <p:sp>
        <p:nvSpPr>
          <p:cNvPr id="59" name="Oval 58"/>
          <p:cNvSpPr/>
          <p:nvPr userDrawn="1"/>
        </p:nvSpPr>
        <p:spPr>
          <a:xfrm>
            <a:off x="7720595" y="409450"/>
            <a:ext cx="997955" cy="997955"/>
          </a:xfrm>
          <a:prstGeom prst="ellipse">
            <a:avLst/>
          </a:prstGeom>
          <a:solidFill>
            <a:srgbClr val="5F5A9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60" name="Picture Placeholder 3"/>
          <p:cNvSpPr>
            <a:spLocks noGrp="1"/>
          </p:cNvSpPr>
          <p:nvPr>
            <p:ph type="pic" sz="quarter" idx="33" hasCustomPrompt="1"/>
          </p:nvPr>
        </p:nvSpPr>
        <p:spPr>
          <a:xfrm>
            <a:off x="7926324" y="581510"/>
            <a:ext cx="591093" cy="630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Icon</a:t>
            </a:r>
          </a:p>
        </p:txBody>
      </p:sp>
      <p:sp>
        <p:nvSpPr>
          <p:cNvPr id="62" name="Title 1"/>
          <p:cNvSpPr>
            <a:spLocks noGrp="1"/>
          </p:cNvSpPr>
          <p:nvPr>
            <p:ph type="ctrTitle" hasCustomPrompt="1"/>
          </p:nvPr>
        </p:nvSpPr>
        <p:spPr>
          <a:xfrm>
            <a:off x="627797" y="418119"/>
            <a:ext cx="6068439" cy="1226093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4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50759720"/>
      </p:ext>
    </p:extLst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Utter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oup 45"/>
          <p:cNvGrpSpPr/>
          <p:nvPr userDrawn="1"/>
        </p:nvGrpSpPr>
        <p:grpSpPr>
          <a:xfrm>
            <a:off x="527148" y="565926"/>
            <a:ext cx="6595082" cy="2674624"/>
            <a:chOff x="527148" y="1658361"/>
            <a:chExt cx="6595082" cy="2674624"/>
          </a:xfrm>
        </p:grpSpPr>
        <p:sp>
          <p:nvSpPr>
            <p:cNvPr id="43" name="Rectangle 42"/>
            <p:cNvSpPr/>
            <p:nvPr userDrawn="1"/>
          </p:nvSpPr>
          <p:spPr>
            <a:xfrm>
              <a:off x="527148" y="1932926"/>
              <a:ext cx="6588732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4000" b="0" i="0" dirty="0">
                  <a:solidFill>
                    <a:srgbClr val="FF0000"/>
                  </a:solidFill>
                  <a:latin typeface="Georgia Regular" charset="0"/>
                </a:rPr>
                <a:t>Engaging Federal &amp;</a:t>
              </a:r>
            </a:p>
            <a:p>
              <a:r>
                <a:rPr lang="en-US" sz="4000" b="0" i="0" dirty="0">
                  <a:solidFill>
                    <a:srgbClr val="FF0000"/>
                  </a:solidFill>
                  <a:latin typeface="Georgia Regular" charset="0"/>
                </a:rPr>
                <a:t>State Health Policymakers</a:t>
              </a:r>
            </a:p>
          </p:txBody>
        </p:sp>
        <p:sp>
          <p:nvSpPr>
            <p:cNvPr id="44" name="Rectangle 43"/>
            <p:cNvSpPr/>
            <p:nvPr userDrawn="1"/>
          </p:nvSpPr>
          <p:spPr>
            <a:xfrm>
              <a:off x="533498" y="1658361"/>
              <a:ext cx="6588732" cy="30008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rtl="0"/>
              <a:r>
                <a:rPr lang="en-US" sz="1350" b="0" i="0" dirty="0">
                  <a:solidFill>
                    <a:srgbClr val="FF0000"/>
                  </a:solidFill>
                  <a:latin typeface="Trebuchet MS Regular" charset="0"/>
                </a:rPr>
                <a:t>SECTION ONE</a:t>
              </a:r>
            </a:p>
          </p:txBody>
        </p:sp>
        <p:sp>
          <p:nvSpPr>
            <p:cNvPr id="45" name="Rectangle 44"/>
            <p:cNvSpPr/>
            <p:nvPr userDrawn="1"/>
          </p:nvSpPr>
          <p:spPr>
            <a:xfrm>
              <a:off x="533498" y="3255767"/>
              <a:ext cx="6588732" cy="10772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 rtl="0">
                <a:buFont typeface="Arial" panose="020B0604020202020204" pitchFamily="34" charset="0"/>
                <a:buChar char="•"/>
              </a:pPr>
              <a:r>
                <a:rPr lang="en-US" sz="1600" b="0" i="0" dirty="0">
                  <a:solidFill>
                    <a:srgbClr val="FF0000"/>
                  </a:solidFill>
                  <a:latin typeface="Trebuchet MS Regular" charset="0"/>
                </a:rPr>
                <a:t>Summary description lorem ipsum. </a:t>
              </a:r>
              <a:r>
                <a:rPr lang="en-US" sz="1600" b="0" i="0" dirty="0" err="1">
                  <a:solidFill>
                    <a:srgbClr val="FF0000"/>
                  </a:solidFill>
                  <a:latin typeface="Trebuchet MS Regular" charset="0"/>
                </a:rPr>
                <a:t>Rcil</a:t>
              </a:r>
              <a:r>
                <a:rPr lang="en-US" sz="1600" b="0" i="0" dirty="0">
                  <a:solidFill>
                    <a:srgbClr val="FF0000"/>
                  </a:solidFill>
                  <a:latin typeface="Trebuchet MS Regular" charset="0"/>
                </a:rPr>
                <a:t> </a:t>
              </a:r>
              <a:r>
                <a:rPr lang="en-US" sz="1600" b="0" i="0" dirty="0" err="1">
                  <a:solidFill>
                    <a:srgbClr val="FF0000"/>
                  </a:solidFill>
                  <a:latin typeface="Trebuchet MS Regular" charset="0"/>
                </a:rPr>
                <a:t>ipsument</a:t>
              </a:r>
              <a:r>
                <a:rPr lang="en-US" sz="1600" b="0" i="0" dirty="0">
                  <a:solidFill>
                    <a:srgbClr val="FF0000"/>
                  </a:solidFill>
                  <a:latin typeface="Trebuchet MS Regular" charset="0"/>
                </a:rPr>
                <a:t> </a:t>
              </a:r>
              <a:r>
                <a:rPr lang="en-US" sz="1600" b="0" i="0" dirty="0" err="1">
                  <a:solidFill>
                    <a:srgbClr val="FF0000"/>
                  </a:solidFill>
                  <a:latin typeface="Trebuchet MS Regular" charset="0"/>
                </a:rPr>
                <a:t>ugiae</a:t>
              </a:r>
              <a:r>
                <a:rPr lang="en-US" sz="1600" b="0" i="0" dirty="0">
                  <a:solidFill>
                    <a:srgbClr val="FF0000"/>
                  </a:solidFill>
                  <a:latin typeface="Trebuchet MS Regular" charset="0"/>
                </a:rPr>
                <a:t> mint </a:t>
              </a:r>
              <a:r>
                <a:rPr lang="en-US" sz="1600" b="0" i="0" dirty="0" err="1">
                  <a:solidFill>
                    <a:srgbClr val="FF0000"/>
                  </a:solidFill>
                  <a:latin typeface="Trebuchet MS Regular" charset="0"/>
                </a:rPr>
                <a:t>ut</a:t>
              </a:r>
              <a:r>
                <a:rPr lang="en-US" sz="1600" b="0" i="0" dirty="0">
                  <a:solidFill>
                    <a:srgbClr val="FF0000"/>
                  </a:solidFill>
                  <a:latin typeface="Trebuchet MS Regular" charset="0"/>
                </a:rPr>
                <a:t> res </a:t>
              </a:r>
              <a:r>
                <a:rPr lang="en-US" sz="1600" b="0" i="0" dirty="0" err="1">
                  <a:solidFill>
                    <a:srgbClr val="FF0000"/>
                  </a:solidFill>
                  <a:latin typeface="Trebuchet MS Regular" charset="0"/>
                </a:rPr>
                <a:t>esed</a:t>
              </a:r>
              <a:endParaRPr lang="en-US" sz="1600" b="0" i="0" dirty="0">
                <a:solidFill>
                  <a:srgbClr val="FF0000"/>
                </a:solidFill>
                <a:latin typeface="Trebuchet MS Regular" charset="0"/>
              </a:endParaRPr>
            </a:p>
            <a:p>
              <a:pPr marL="285750" indent="-285750" rtl="0">
                <a:buFont typeface="Arial" panose="020B0604020202020204" pitchFamily="34" charset="0"/>
                <a:buChar char="•"/>
              </a:pPr>
              <a:r>
                <a:rPr lang="en-US" sz="1600" b="0" i="0" dirty="0" err="1">
                  <a:solidFill>
                    <a:srgbClr val="FF0000"/>
                  </a:solidFill>
                  <a:latin typeface="Trebuchet MS Regular" charset="0"/>
                </a:rPr>
                <a:t>essitatatiis</a:t>
              </a:r>
              <a:r>
                <a:rPr lang="en-US" sz="1600" b="0" i="0" dirty="0">
                  <a:solidFill>
                    <a:srgbClr val="FF0000"/>
                  </a:solidFill>
                  <a:latin typeface="Trebuchet MS Regular" charset="0"/>
                </a:rPr>
                <a:t> </a:t>
              </a:r>
              <a:r>
                <a:rPr lang="en-US" sz="1600" b="0" i="0" dirty="0" err="1">
                  <a:solidFill>
                    <a:srgbClr val="FF0000"/>
                  </a:solidFill>
                  <a:latin typeface="Trebuchet MS Regular" charset="0"/>
                </a:rPr>
                <a:t>dus</a:t>
              </a:r>
              <a:r>
                <a:rPr lang="en-US" sz="1600" b="0" i="0" dirty="0">
                  <a:solidFill>
                    <a:srgbClr val="FF0000"/>
                  </a:solidFill>
                  <a:latin typeface="Trebuchet MS Regular" charset="0"/>
                </a:rPr>
                <a:t>, </a:t>
              </a:r>
              <a:r>
                <a:rPr lang="en-US" sz="1600" b="0" i="0" dirty="0" err="1">
                  <a:solidFill>
                    <a:srgbClr val="FF0000"/>
                  </a:solidFill>
                  <a:latin typeface="Trebuchet MS Regular" charset="0"/>
                </a:rPr>
                <a:t>sandam</a:t>
              </a:r>
              <a:r>
                <a:rPr lang="en-US" sz="1600" b="0" i="0" dirty="0">
                  <a:solidFill>
                    <a:srgbClr val="FF0000"/>
                  </a:solidFill>
                  <a:latin typeface="Trebuchet MS Regular" charset="0"/>
                </a:rPr>
                <a:t>, </a:t>
              </a:r>
              <a:r>
                <a:rPr lang="en-US" sz="1600" b="0" i="0" dirty="0" err="1">
                  <a:solidFill>
                    <a:srgbClr val="FF0000"/>
                  </a:solidFill>
                  <a:latin typeface="Trebuchet MS Regular" charset="0"/>
                </a:rPr>
                <a:t>offici</a:t>
              </a:r>
              <a:r>
                <a:rPr lang="en-US" sz="1600" b="0" i="0" dirty="0">
                  <a:solidFill>
                    <a:srgbClr val="FF0000"/>
                  </a:solidFill>
                  <a:latin typeface="Trebuchet MS Regular" charset="0"/>
                </a:rPr>
                <a:t> </a:t>
              </a:r>
              <a:r>
                <a:rPr lang="en-US" sz="1600" b="0" i="0" dirty="0" err="1">
                  <a:solidFill>
                    <a:srgbClr val="FF0000"/>
                  </a:solidFill>
                  <a:latin typeface="Trebuchet MS Regular" charset="0"/>
                </a:rPr>
                <a:t>quasperum</a:t>
              </a:r>
              <a:r>
                <a:rPr lang="en-US" sz="1600" b="0" i="0" dirty="0">
                  <a:solidFill>
                    <a:srgbClr val="FF0000"/>
                  </a:solidFill>
                  <a:latin typeface="Trebuchet MS Regular" charset="0"/>
                </a:rPr>
                <a:t> qui </a:t>
              </a:r>
              <a:r>
                <a:rPr lang="en-US" sz="1600" b="0" i="0" dirty="0" err="1">
                  <a:solidFill>
                    <a:srgbClr val="FF0000"/>
                  </a:solidFill>
                  <a:latin typeface="Trebuchet MS Regular" charset="0"/>
                </a:rPr>
                <a:t>blabo</a:t>
              </a:r>
              <a:r>
                <a:rPr lang="en-US" sz="1600" b="0" i="0" dirty="0">
                  <a:solidFill>
                    <a:srgbClr val="FF0000"/>
                  </a:solidFill>
                  <a:latin typeface="Trebuchet MS Regular" charset="0"/>
                </a:rPr>
                <a:t> </a:t>
              </a:r>
              <a:r>
                <a:rPr lang="en-US" sz="1600" b="0" i="0" dirty="0" err="1">
                  <a:solidFill>
                    <a:srgbClr val="FF0000"/>
                  </a:solidFill>
                  <a:latin typeface="Trebuchet MS Regular" charset="0"/>
                </a:rPr>
                <a:t>remque</a:t>
              </a:r>
              <a:r>
                <a:rPr lang="en-US" sz="1600" b="0" i="0" dirty="0">
                  <a:solidFill>
                    <a:srgbClr val="FF0000"/>
                  </a:solidFill>
                  <a:latin typeface="Trebuchet MS Regular" charset="0"/>
                </a:rPr>
                <a:t> </a:t>
              </a:r>
              <a:r>
                <a:rPr lang="en-US" sz="1600" b="0" i="0" dirty="0" err="1">
                  <a:solidFill>
                    <a:srgbClr val="FF0000"/>
                  </a:solidFill>
                  <a:latin typeface="Trebuchet MS Regular" charset="0"/>
                </a:rPr>
                <a:t>plaut</a:t>
              </a:r>
              <a:r>
                <a:rPr lang="en-US" sz="1600" b="0" i="0" dirty="0">
                  <a:solidFill>
                    <a:srgbClr val="FF0000"/>
                  </a:solidFill>
                  <a:latin typeface="Trebuchet MS Regular" charset="0"/>
                </a:rPr>
                <a:t> do.</a:t>
              </a:r>
            </a:p>
          </p:txBody>
        </p:sp>
      </p:grpSp>
      <p:cxnSp>
        <p:nvCxnSpPr>
          <p:cNvPr id="49" name="Straight Connector 48"/>
          <p:cNvCxnSpPr/>
          <p:nvPr userDrawn="1"/>
        </p:nvCxnSpPr>
        <p:spPr>
          <a:xfrm>
            <a:off x="486594" y="6509279"/>
            <a:ext cx="197135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 userDrawn="1"/>
        </p:nvCxnSpPr>
        <p:spPr>
          <a:xfrm>
            <a:off x="486594" y="6182254"/>
            <a:ext cx="197135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cxnSpLocks/>
          </p:cNvCxnSpPr>
          <p:nvPr userDrawn="1"/>
        </p:nvCxnSpPr>
        <p:spPr>
          <a:xfrm>
            <a:off x="0" y="6201308"/>
            <a:ext cx="998657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 userDrawn="1"/>
        </p:nvSpPr>
        <p:spPr>
          <a:xfrm>
            <a:off x="5399268" y="6217187"/>
            <a:ext cx="194421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0"/>
            <a:r>
              <a:rPr lang="en-US" sz="900" b="0" i="0" dirty="0">
                <a:solidFill>
                  <a:srgbClr val="4C515A"/>
                </a:solidFill>
                <a:latin typeface="Trebuchet MS Regular" charset="0"/>
              </a:rPr>
              <a:t>Board of Directors Update</a:t>
            </a:r>
          </a:p>
        </p:txBody>
      </p:sp>
      <p:sp>
        <p:nvSpPr>
          <p:cNvPr id="67" name="Rectangle 66"/>
          <p:cNvSpPr/>
          <p:nvPr userDrawn="1"/>
        </p:nvSpPr>
        <p:spPr>
          <a:xfrm>
            <a:off x="7268205" y="6217187"/>
            <a:ext cx="103000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900" b="0" i="0" dirty="0">
                <a:solidFill>
                  <a:srgbClr val="4C515A"/>
                </a:solidFill>
                <a:latin typeface="Trebuchet MS Regular" charset="0"/>
              </a:rPr>
              <a:t>November 2016</a:t>
            </a:r>
          </a:p>
        </p:txBody>
      </p:sp>
      <p:cxnSp>
        <p:nvCxnSpPr>
          <p:cNvPr id="70" name="Straight Connector 69"/>
          <p:cNvCxnSpPr>
            <a:cxnSpLocks/>
          </p:cNvCxnSpPr>
          <p:nvPr userDrawn="1"/>
        </p:nvCxnSpPr>
        <p:spPr>
          <a:xfrm>
            <a:off x="7305923" y="6296610"/>
            <a:ext cx="0" cy="9704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 userDrawn="1"/>
        </p:nvSpPr>
        <p:spPr>
          <a:xfrm>
            <a:off x="8576808" y="6224954"/>
            <a:ext cx="24878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A" sz="900" b="0" i="0" dirty="0">
                <a:solidFill>
                  <a:srgbClr val="4C515A"/>
                </a:solidFill>
                <a:latin typeface="Trebuchet MS Regular" charset="0"/>
                <a:cs typeface="Trebuchet MS Regular" charset="0"/>
              </a:rPr>
              <a:t>2</a:t>
            </a:r>
            <a:endParaRPr lang="en-US" sz="900" b="0" i="0" dirty="0">
              <a:solidFill>
                <a:srgbClr val="4C515A"/>
              </a:solidFill>
              <a:latin typeface="Trebuchet MS Regular" charset="0"/>
            </a:endParaRPr>
          </a:p>
        </p:txBody>
      </p:sp>
      <p:grpSp>
        <p:nvGrpSpPr>
          <p:cNvPr id="47" name="Group 46"/>
          <p:cNvGrpSpPr/>
          <p:nvPr userDrawn="1"/>
        </p:nvGrpSpPr>
        <p:grpSpPr>
          <a:xfrm>
            <a:off x="-1686595" y="-39648"/>
            <a:ext cx="1545400" cy="6863569"/>
            <a:chOff x="-1684265" y="-187412"/>
            <a:chExt cx="1545400" cy="6863569"/>
          </a:xfrm>
        </p:grpSpPr>
        <p:grpSp>
          <p:nvGrpSpPr>
            <p:cNvPr id="48" name="Group 47"/>
            <p:cNvGrpSpPr/>
            <p:nvPr/>
          </p:nvGrpSpPr>
          <p:grpSpPr>
            <a:xfrm>
              <a:off x="-1684265" y="200118"/>
              <a:ext cx="1545400" cy="6476039"/>
              <a:chOff x="5233838" y="1329860"/>
              <a:chExt cx="1545400" cy="6476039"/>
            </a:xfrm>
          </p:grpSpPr>
          <p:grpSp>
            <p:nvGrpSpPr>
              <p:cNvPr id="55" name="Group 54"/>
              <p:cNvGrpSpPr/>
              <p:nvPr/>
            </p:nvGrpSpPr>
            <p:grpSpPr>
              <a:xfrm>
                <a:off x="6068918" y="1342086"/>
                <a:ext cx="710320" cy="6463813"/>
                <a:chOff x="4457518" y="1337197"/>
                <a:chExt cx="710320" cy="6463813"/>
              </a:xfrm>
            </p:grpSpPr>
            <p:sp>
              <p:nvSpPr>
                <p:cNvPr id="73" name="Rectangle 72"/>
                <p:cNvSpPr/>
                <p:nvPr/>
              </p:nvSpPr>
              <p:spPr>
                <a:xfrm>
                  <a:off x="4457518" y="4568713"/>
                  <a:ext cx="709684" cy="589111"/>
                </a:xfrm>
                <a:prstGeom prst="rect">
                  <a:avLst/>
                </a:prstGeom>
                <a:solidFill>
                  <a:srgbClr val="4ABDBC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b="0" i="0" kern="0" dirty="0">
                      <a:solidFill>
                        <a:prstClr val="white"/>
                      </a:solidFill>
                      <a:latin typeface="Trebuchet MS Regular" charset="0"/>
                    </a:rPr>
                    <a:t>03</a:t>
                  </a:r>
                </a:p>
              </p:txBody>
            </p:sp>
            <p:sp>
              <p:nvSpPr>
                <p:cNvPr id="74" name="Rectangle 73"/>
                <p:cNvSpPr/>
                <p:nvPr/>
              </p:nvSpPr>
              <p:spPr>
                <a:xfrm>
                  <a:off x="4457518" y="3927048"/>
                  <a:ext cx="709684" cy="589111"/>
                </a:xfrm>
                <a:prstGeom prst="rect">
                  <a:avLst/>
                </a:prstGeom>
                <a:solidFill>
                  <a:srgbClr val="71B254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b="0" i="0" kern="0" dirty="0">
                      <a:solidFill>
                        <a:prstClr val="white"/>
                      </a:solidFill>
                      <a:latin typeface="Trebuchet MS Regular" charset="0"/>
                    </a:rPr>
                    <a:t>04</a:t>
                  </a:r>
                </a:p>
              </p:txBody>
            </p:sp>
            <p:sp>
              <p:nvSpPr>
                <p:cNvPr id="75" name="Rectangle 74"/>
                <p:cNvSpPr/>
                <p:nvPr/>
              </p:nvSpPr>
              <p:spPr>
                <a:xfrm>
                  <a:off x="4457518" y="5238051"/>
                  <a:ext cx="709684" cy="589111"/>
                </a:xfrm>
                <a:prstGeom prst="rect">
                  <a:avLst/>
                </a:prstGeom>
                <a:solidFill>
                  <a:srgbClr val="F47920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200" b="0" i="0" kern="0" dirty="0">
                      <a:solidFill>
                        <a:prstClr val="white"/>
                      </a:solidFill>
                      <a:latin typeface="Trebuchet MS Regular" charset="0"/>
                    </a:rPr>
                    <a:t>02</a:t>
                  </a:r>
                </a:p>
              </p:txBody>
            </p:sp>
            <p:sp>
              <p:nvSpPr>
                <p:cNvPr id="76" name="Rectangle 75"/>
                <p:cNvSpPr/>
                <p:nvPr/>
              </p:nvSpPr>
              <p:spPr>
                <a:xfrm>
                  <a:off x="4458154" y="3266831"/>
                  <a:ext cx="709684" cy="589111"/>
                </a:xfrm>
                <a:prstGeom prst="rect">
                  <a:avLst/>
                </a:prstGeom>
                <a:solidFill>
                  <a:srgbClr val="5F5A9D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b="0" i="0" kern="0" dirty="0">
                      <a:solidFill>
                        <a:prstClr val="white"/>
                      </a:solidFill>
                      <a:latin typeface="Trebuchet MS Regular" charset="0"/>
                    </a:rPr>
                    <a:t>05</a:t>
                  </a:r>
                </a:p>
              </p:txBody>
            </p:sp>
            <p:sp>
              <p:nvSpPr>
                <p:cNvPr id="77" name="Rectangle 76"/>
                <p:cNvSpPr/>
                <p:nvPr/>
              </p:nvSpPr>
              <p:spPr>
                <a:xfrm>
                  <a:off x="4458154" y="2621301"/>
                  <a:ext cx="709684" cy="589111"/>
                </a:xfrm>
                <a:prstGeom prst="rect">
                  <a:avLst/>
                </a:prstGeom>
                <a:solidFill>
                  <a:srgbClr val="E6C278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b="0" i="0" kern="0" dirty="0">
                      <a:solidFill>
                        <a:prstClr val="white"/>
                      </a:solidFill>
                      <a:latin typeface="Trebuchet MS Regular" charset="0"/>
                    </a:rPr>
                    <a:t>06</a:t>
                  </a:r>
                </a:p>
              </p:txBody>
            </p:sp>
            <p:sp>
              <p:nvSpPr>
                <p:cNvPr id="78" name="Rectangle 77"/>
                <p:cNvSpPr/>
                <p:nvPr/>
              </p:nvSpPr>
              <p:spPr>
                <a:xfrm>
                  <a:off x="4457518" y="5894753"/>
                  <a:ext cx="709684" cy="589111"/>
                </a:xfrm>
                <a:prstGeom prst="rect">
                  <a:avLst/>
                </a:prstGeom>
                <a:solidFill>
                  <a:srgbClr val="044C7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200" b="0" i="0" kern="0" dirty="0">
                      <a:solidFill>
                        <a:prstClr val="white"/>
                      </a:solidFill>
                      <a:latin typeface="Trebuchet MS Regular" charset="0"/>
                    </a:rPr>
                    <a:t>01</a:t>
                  </a: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4458154" y="1982726"/>
                  <a:ext cx="709684" cy="589111"/>
                </a:xfrm>
                <a:prstGeom prst="rect">
                  <a:avLst/>
                </a:prstGeom>
                <a:solidFill>
                  <a:srgbClr val="B6ADA8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b="0" i="0" kern="0" dirty="0">
                      <a:solidFill>
                        <a:prstClr val="white"/>
                      </a:solidFill>
                      <a:latin typeface="Trebuchet MS Regular" charset="0"/>
                    </a:rPr>
                    <a:t>07</a:t>
                  </a:r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4458154" y="1337197"/>
                  <a:ext cx="709684" cy="589111"/>
                </a:xfrm>
                <a:prstGeom prst="rect">
                  <a:avLst/>
                </a:prstGeom>
                <a:solidFill>
                  <a:srgbClr val="575B64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b="0" i="0" kern="0" dirty="0">
                      <a:solidFill>
                        <a:prstClr val="white"/>
                      </a:solidFill>
                      <a:latin typeface="Trebuchet MS Regular" charset="0"/>
                    </a:rPr>
                    <a:t>08</a:t>
                  </a:r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4457518" y="7211899"/>
                  <a:ext cx="709684" cy="589111"/>
                </a:xfrm>
                <a:prstGeom prst="rect">
                  <a:avLst/>
                </a:prstGeom>
                <a:solidFill>
                  <a:srgbClr val="D0BD8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endParaRPr lang="en-US" sz="1100" b="0" i="0" kern="0" dirty="0">
                    <a:solidFill>
                      <a:prstClr val="white"/>
                    </a:solidFill>
                    <a:latin typeface="Trebuchet MS Regular" charset="0"/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4457518" y="6566368"/>
                  <a:ext cx="709684" cy="589111"/>
                </a:xfrm>
                <a:prstGeom prst="rect">
                  <a:avLst/>
                </a:prstGeom>
                <a:solidFill>
                  <a:srgbClr val="C6AE6C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endParaRPr lang="en-US" sz="1100" b="0" i="0" kern="0" dirty="0">
                    <a:solidFill>
                      <a:prstClr val="white"/>
                    </a:solidFill>
                    <a:latin typeface="Trebuchet MS Regular" charset="0"/>
                  </a:endParaRPr>
                </a:p>
              </p:txBody>
            </p:sp>
          </p:grpSp>
          <p:grpSp>
            <p:nvGrpSpPr>
              <p:cNvPr id="56" name="Group 55"/>
              <p:cNvGrpSpPr/>
              <p:nvPr/>
            </p:nvGrpSpPr>
            <p:grpSpPr>
              <a:xfrm>
                <a:off x="5233838" y="1329860"/>
                <a:ext cx="731866" cy="6476039"/>
                <a:chOff x="5233838" y="1329860"/>
                <a:chExt cx="731866" cy="6476039"/>
              </a:xfrm>
            </p:grpSpPr>
            <p:sp>
              <p:nvSpPr>
                <p:cNvPr id="57" name="Rectangle 56"/>
                <p:cNvSpPr/>
                <p:nvPr/>
              </p:nvSpPr>
              <p:spPr>
                <a:xfrm>
                  <a:off x="5243402" y="4997325"/>
                  <a:ext cx="709684" cy="589111"/>
                </a:xfrm>
                <a:prstGeom prst="rect">
                  <a:avLst/>
                </a:prstGeom>
                <a:solidFill>
                  <a:srgbClr val="BCB8D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200" b="0" i="0" kern="0" dirty="0">
                      <a:solidFill>
                        <a:schemeClr val="tx1"/>
                      </a:solidFill>
                      <a:latin typeface="Trebuchet MS Regular" charset="0"/>
                    </a:rPr>
                    <a:t>Purple</a:t>
                  </a:r>
                </a:p>
              </p:txBody>
            </p:sp>
            <p:sp>
              <p:nvSpPr>
                <p:cNvPr id="58" name="Rectangle 57"/>
                <p:cNvSpPr/>
                <p:nvPr/>
              </p:nvSpPr>
              <p:spPr>
                <a:xfrm>
                  <a:off x="5243402" y="5654027"/>
                  <a:ext cx="709684" cy="589111"/>
                </a:xfrm>
                <a:prstGeom prst="rect">
                  <a:avLst/>
                </a:prstGeom>
                <a:solidFill>
                  <a:srgbClr val="FCD4B5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200" b="0" i="0" kern="0" dirty="0">
                      <a:solidFill>
                        <a:schemeClr val="tx1"/>
                      </a:solidFill>
                      <a:latin typeface="Trebuchet MS Regular" charset="0"/>
                    </a:rPr>
                    <a:t>Orange</a:t>
                  </a:r>
                </a:p>
              </p:txBody>
            </p:sp>
            <p:sp>
              <p:nvSpPr>
                <p:cNvPr id="59" name="Rectangle 58"/>
                <p:cNvSpPr/>
                <p:nvPr/>
              </p:nvSpPr>
              <p:spPr>
                <a:xfrm>
                  <a:off x="5256020" y="3983092"/>
                  <a:ext cx="709684" cy="589111"/>
                </a:xfrm>
                <a:prstGeom prst="rect">
                  <a:avLst/>
                </a:prstGeom>
                <a:solidFill>
                  <a:srgbClr val="4C515A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b="0" i="0" kern="0" dirty="0">
                      <a:solidFill>
                        <a:prstClr val="white"/>
                      </a:solidFill>
                      <a:latin typeface="Trebuchet MS Regular" charset="0"/>
                    </a:rPr>
                    <a:t>CMW</a:t>
                  </a:r>
                </a:p>
                <a:p>
                  <a:pPr algn="ctr" defTabSz="914400">
                    <a:defRPr/>
                  </a:pPr>
                  <a:r>
                    <a:rPr lang="en-US" sz="1100" b="0" i="0" kern="0" dirty="0">
                      <a:solidFill>
                        <a:prstClr val="white"/>
                      </a:solidFill>
                      <a:latin typeface="Trebuchet MS Regular" charset="0"/>
                    </a:rPr>
                    <a:t>Text</a:t>
                  </a:r>
                </a:p>
              </p:txBody>
            </p:sp>
            <p:sp>
              <p:nvSpPr>
                <p:cNvPr id="60" name="Rectangle 59"/>
                <p:cNvSpPr/>
                <p:nvPr/>
              </p:nvSpPr>
              <p:spPr>
                <a:xfrm>
                  <a:off x="5256020" y="3337563"/>
                  <a:ext cx="709684" cy="589111"/>
                </a:xfrm>
                <a:prstGeom prst="rect">
                  <a:avLst/>
                </a:prstGeom>
                <a:solidFill>
                  <a:srgbClr val="4C515A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b="0" i="0" kern="0" dirty="0">
                      <a:solidFill>
                        <a:prstClr val="white"/>
                      </a:solidFill>
                      <a:latin typeface="Trebuchet MS Regular" charset="0"/>
                    </a:rPr>
                    <a:t>CMW</a:t>
                  </a:r>
                </a:p>
                <a:p>
                  <a:pPr algn="ctr" defTabSz="914400">
                    <a:defRPr/>
                  </a:pPr>
                  <a:r>
                    <a:rPr lang="en-US" sz="1100" b="0" i="0" kern="0" dirty="0">
                      <a:solidFill>
                        <a:prstClr val="white"/>
                      </a:solidFill>
                      <a:latin typeface="Trebuchet MS Regular" charset="0"/>
                    </a:rPr>
                    <a:t>Heading</a:t>
                  </a:r>
                </a:p>
              </p:txBody>
            </p:sp>
            <p:sp>
              <p:nvSpPr>
                <p:cNvPr id="61" name="Rectangle 60"/>
                <p:cNvSpPr/>
                <p:nvPr/>
              </p:nvSpPr>
              <p:spPr>
                <a:xfrm>
                  <a:off x="5256020" y="3017353"/>
                  <a:ext cx="709684" cy="276685"/>
                </a:xfrm>
                <a:prstGeom prst="rect">
                  <a:avLst/>
                </a:prstGeom>
                <a:solidFill>
                  <a:sysClr val="windowText" lastClr="000000">
                    <a:lumMod val="85000"/>
                    <a:lumOff val="15000"/>
                  </a:sys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b="0" i="0" kern="0" dirty="0">
                      <a:solidFill>
                        <a:prstClr val="white"/>
                      </a:solidFill>
                      <a:latin typeface="Trebuchet MS Regular" charset="0"/>
                    </a:rPr>
                    <a:t>Whi-08</a:t>
                  </a:r>
                </a:p>
              </p:txBody>
            </p:sp>
            <p:sp>
              <p:nvSpPr>
                <p:cNvPr id="62" name="Rectangle 61"/>
                <p:cNvSpPr/>
                <p:nvPr/>
              </p:nvSpPr>
              <p:spPr>
                <a:xfrm>
                  <a:off x="5256020" y="2333700"/>
                  <a:ext cx="709684" cy="589112"/>
                </a:xfrm>
                <a:prstGeom prst="rect">
                  <a:avLst/>
                </a:prstGeom>
                <a:solidFill>
                  <a:srgbClr val="84838A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b="0" i="0" kern="0" dirty="0">
                      <a:solidFill>
                        <a:prstClr val="white"/>
                      </a:solidFill>
                      <a:latin typeface="Trebuchet MS Regular" charset="0"/>
                    </a:rPr>
                    <a:t>Footer Text</a:t>
                  </a:r>
                </a:p>
              </p:txBody>
            </p:sp>
            <p:sp>
              <p:nvSpPr>
                <p:cNvPr id="63" name="Rectangle 62"/>
                <p:cNvSpPr/>
                <p:nvPr/>
              </p:nvSpPr>
              <p:spPr>
                <a:xfrm>
                  <a:off x="5256020" y="1688170"/>
                  <a:ext cx="709684" cy="589112"/>
                </a:xfrm>
                <a:prstGeom prst="rect">
                  <a:avLst/>
                </a:prstGeom>
                <a:solidFill>
                  <a:srgbClr val="CBCBCB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b="0" i="0" kern="0" dirty="0">
                      <a:solidFill>
                        <a:prstClr val="white"/>
                      </a:solidFill>
                      <a:latin typeface="Trebuchet MS Regular" charset="0"/>
                    </a:rPr>
                    <a:t>Heading</a:t>
                  </a:r>
                </a:p>
              </p:txBody>
            </p:sp>
            <p:sp>
              <p:nvSpPr>
                <p:cNvPr id="64" name="Rectangle 63"/>
                <p:cNvSpPr/>
                <p:nvPr/>
              </p:nvSpPr>
              <p:spPr>
                <a:xfrm>
                  <a:off x="5256020" y="1329860"/>
                  <a:ext cx="709684" cy="276685"/>
                </a:xfrm>
                <a:prstGeom prst="rect">
                  <a:avLst/>
                </a:prstGeom>
                <a:solidFill>
                  <a:sysClr val="windowText" lastClr="000000">
                    <a:lumMod val="85000"/>
                    <a:lumOff val="15000"/>
                  </a:sys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b="0" i="0" kern="0" dirty="0">
                      <a:solidFill>
                        <a:prstClr val="white"/>
                      </a:solidFill>
                      <a:latin typeface="Trebuchet MS Regular" charset="0"/>
                    </a:rPr>
                    <a:t>BLA-08</a:t>
                  </a:r>
                </a:p>
              </p:txBody>
            </p:sp>
            <p:sp>
              <p:nvSpPr>
                <p:cNvPr id="65" name="Rectangle 64"/>
                <p:cNvSpPr/>
                <p:nvPr/>
              </p:nvSpPr>
              <p:spPr>
                <a:xfrm>
                  <a:off x="5243402" y="6310729"/>
                  <a:ext cx="709684" cy="589111"/>
                </a:xfrm>
                <a:prstGeom prst="rect">
                  <a:avLst/>
                </a:prstGeom>
                <a:solidFill>
                  <a:srgbClr val="D3E3B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b="0" i="0" kern="0" dirty="0">
                      <a:solidFill>
                        <a:schemeClr val="tx1"/>
                      </a:solidFill>
                      <a:latin typeface="Trebuchet MS Regular" charset="0"/>
                    </a:rPr>
                    <a:t>Green</a:t>
                  </a:r>
                </a:p>
              </p:txBody>
            </p:sp>
            <p:sp>
              <p:nvSpPr>
                <p:cNvPr id="68" name="Rectangle 67"/>
                <p:cNvSpPr/>
                <p:nvPr/>
              </p:nvSpPr>
              <p:spPr>
                <a:xfrm>
                  <a:off x="5233838" y="6945971"/>
                  <a:ext cx="709684" cy="478134"/>
                </a:xfrm>
                <a:prstGeom prst="rect">
                  <a:avLst/>
                </a:prstGeom>
                <a:solidFill>
                  <a:srgbClr val="C9DEE3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b="0" i="0" kern="0" dirty="0">
                      <a:solidFill>
                        <a:schemeClr val="tx1"/>
                      </a:solidFill>
                      <a:latin typeface="Trebuchet MS Regular" charset="0"/>
                    </a:rPr>
                    <a:t>Light Blue</a:t>
                  </a:r>
                </a:p>
              </p:txBody>
            </p:sp>
            <p:sp>
              <p:nvSpPr>
                <p:cNvPr id="69" name="Rectangle 68"/>
                <p:cNvSpPr/>
                <p:nvPr/>
              </p:nvSpPr>
              <p:spPr>
                <a:xfrm>
                  <a:off x="5256020" y="4653089"/>
                  <a:ext cx="709684" cy="276685"/>
                </a:xfrm>
                <a:prstGeom prst="rect">
                  <a:avLst/>
                </a:prstGeom>
                <a:solidFill>
                  <a:sysClr val="windowText" lastClr="000000">
                    <a:lumMod val="85000"/>
                    <a:lumOff val="15000"/>
                  </a:sys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b="0" i="0" kern="0" dirty="0">
                      <a:solidFill>
                        <a:prstClr val="white"/>
                      </a:solidFill>
                      <a:latin typeface="Trebuchet MS Regular" charset="0"/>
                    </a:rPr>
                    <a:t>3rd</a:t>
                  </a:r>
                </a:p>
              </p:txBody>
            </p:sp>
            <p:sp>
              <p:nvSpPr>
                <p:cNvPr id="72" name="Rectangle 71"/>
                <p:cNvSpPr/>
                <p:nvPr/>
              </p:nvSpPr>
              <p:spPr>
                <a:xfrm>
                  <a:off x="5233838" y="7460708"/>
                  <a:ext cx="709684" cy="345191"/>
                </a:xfrm>
                <a:prstGeom prst="rect">
                  <a:avLst/>
                </a:prstGeom>
                <a:solidFill>
                  <a:srgbClr val="B9D6DA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b="0" i="0" kern="0" dirty="0">
                      <a:solidFill>
                        <a:schemeClr val="tx1"/>
                      </a:solidFill>
                      <a:latin typeface="Trebuchet MS Regular" charset="0"/>
                    </a:rPr>
                    <a:t>Blue</a:t>
                  </a:r>
                </a:p>
              </p:txBody>
            </p:sp>
          </p:grpSp>
        </p:grpSp>
        <p:grpSp>
          <p:nvGrpSpPr>
            <p:cNvPr id="51" name="Group 50"/>
            <p:cNvGrpSpPr/>
            <p:nvPr/>
          </p:nvGrpSpPr>
          <p:grpSpPr>
            <a:xfrm>
              <a:off x="-1684265" y="-187412"/>
              <a:ext cx="1544765" cy="343336"/>
              <a:chOff x="6563900" y="1161195"/>
              <a:chExt cx="1544765" cy="343336"/>
            </a:xfrm>
          </p:grpSpPr>
          <p:sp>
            <p:nvSpPr>
              <p:cNvPr id="52" name="Rectangle 51"/>
              <p:cNvSpPr/>
              <p:nvPr/>
            </p:nvSpPr>
            <p:spPr>
              <a:xfrm>
                <a:off x="6563900" y="1196521"/>
                <a:ext cx="1544764" cy="308010"/>
              </a:xfrm>
              <a:prstGeom prst="rect">
                <a:avLst/>
              </a:prstGeom>
              <a:solidFill>
                <a:srgbClr val="4F81BD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algn="ctr" defTabSz="914400">
                  <a:defRPr/>
                </a:pPr>
                <a:endParaRPr lang="en-US" sz="1800" b="0" i="0" kern="0" dirty="0">
                  <a:solidFill>
                    <a:prstClr val="white"/>
                  </a:solidFill>
                  <a:latin typeface="Trebuchet MS Regular" charset="0"/>
                </a:endParaRP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6563901" y="1161195"/>
                <a:ext cx="1544764" cy="338554"/>
              </a:xfrm>
              <a:prstGeom prst="rect">
                <a:avLst/>
              </a:prstGeom>
              <a:solidFill>
                <a:srgbClr val="044C7F"/>
              </a:solidFill>
            </p:spPr>
            <p:txBody>
              <a:bodyPr wrap="square" rtlCol="0">
                <a:spAutoFit/>
              </a:bodyPr>
              <a:lstStyle/>
              <a:p>
                <a:pPr algn="ctr" defTabSz="914400">
                  <a:defRPr/>
                </a:pPr>
                <a:r>
                  <a:rPr lang="en-US" sz="1600" b="0" i="0" kern="0" dirty="0">
                    <a:solidFill>
                      <a:prstClr val="white"/>
                    </a:solidFill>
                    <a:latin typeface="Trebuchet MS Regular" charset="0"/>
                  </a:rPr>
                  <a:t>CMW</a:t>
                </a:r>
              </a:p>
            </p:txBody>
          </p:sp>
        </p:grpSp>
      </p:grpSp>
      <p:sp>
        <p:nvSpPr>
          <p:cNvPr id="10" name="TextBox 9"/>
          <p:cNvSpPr txBox="1"/>
          <p:nvPr userDrawn="1"/>
        </p:nvSpPr>
        <p:spPr>
          <a:xfrm>
            <a:off x="387352" y="757623"/>
            <a:ext cx="6880410" cy="29361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800" b="0" i="0" dirty="0">
                <a:solidFill>
                  <a:srgbClr val="FF0000"/>
                </a:solidFill>
                <a:latin typeface="Trebuchet MS Regular" charset="0"/>
              </a:rPr>
              <a:t>“ Any institution in existence for close</a:t>
            </a:r>
          </a:p>
          <a:p>
            <a:pPr>
              <a:lnSpc>
                <a:spcPct val="110000"/>
              </a:lnSpc>
            </a:pPr>
            <a:r>
              <a:rPr lang="en-US" sz="2800" b="0" i="0" dirty="0">
                <a:solidFill>
                  <a:srgbClr val="FF0000"/>
                </a:solidFill>
                <a:latin typeface="Trebuchet MS Regular" charset="0"/>
              </a:rPr>
              <a:t>to a hundred years has likely borne</a:t>
            </a:r>
          </a:p>
          <a:p>
            <a:pPr>
              <a:lnSpc>
                <a:spcPct val="110000"/>
              </a:lnSpc>
            </a:pPr>
            <a:r>
              <a:rPr lang="en-US" sz="2800" b="0" i="0" dirty="0">
                <a:solidFill>
                  <a:srgbClr val="FF0000"/>
                </a:solidFill>
                <a:latin typeface="Trebuchet MS Regular" charset="0"/>
              </a:rPr>
              <a:t>witness to a lot of transition. That is</a:t>
            </a:r>
          </a:p>
          <a:p>
            <a:pPr>
              <a:lnSpc>
                <a:spcPct val="110000"/>
              </a:lnSpc>
            </a:pPr>
            <a:r>
              <a:rPr lang="en-US" sz="2800" b="0" i="0" dirty="0">
                <a:solidFill>
                  <a:srgbClr val="FF0000"/>
                </a:solidFill>
                <a:latin typeface="Trebuchet MS Regular" charset="0"/>
              </a:rPr>
              <a:t>particularly true for a philanthropy, like</a:t>
            </a:r>
          </a:p>
          <a:p>
            <a:pPr>
              <a:lnSpc>
                <a:spcPct val="110000"/>
              </a:lnSpc>
            </a:pPr>
            <a:r>
              <a:rPr lang="en-US" sz="2800" b="0" i="0" dirty="0">
                <a:solidFill>
                  <a:srgbClr val="FF0000"/>
                </a:solidFill>
                <a:latin typeface="Trebuchet MS Regular" charset="0"/>
              </a:rPr>
              <a:t>The Commonwealth Fund, whose purpose</a:t>
            </a:r>
          </a:p>
          <a:p>
            <a:pPr>
              <a:lnSpc>
                <a:spcPct val="110000"/>
              </a:lnSpc>
            </a:pPr>
            <a:r>
              <a:rPr lang="en-US" sz="2800" b="0" i="0" dirty="0">
                <a:solidFill>
                  <a:srgbClr val="FF0000"/>
                </a:solidFill>
                <a:latin typeface="Trebuchet MS Regular" charset="0"/>
              </a:rPr>
              <a:t>is to bring about positive social change.”</a:t>
            </a:r>
          </a:p>
        </p:txBody>
      </p:sp>
      <p:sp>
        <p:nvSpPr>
          <p:cNvPr id="2" name="Oval 1"/>
          <p:cNvSpPr/>
          <p:nvPr userDrawn="1"/>
        </p:nvSpPr>
        <p:spPr>
          <a:xfrm>
            <a:off x="521878" y="3800209"/>
            <a:ext cx="772617" cy="772617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254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83" name="TextBox 82"/>
          <p:cNvSpPr txBox="1"/>
          <p:nvPr userDrawn="1"/>
        </p:nvSpPr>
        <p:spPr>
          <a:xfrm>
            <a:off x="1357971" y="3888560"/>
            <a:ext cx="2117887" cy="3269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1500" b="0" i="0" spc="0" baseline="0" dirty="0">
                <a:solidFill>
                  <a:srgbClr val="FF0000"/>
                </a:solidFill>
                <a:latin typeface="Trebuchet MS Regular" charset="0"/>
              </a:rPr>
              <a:t>David </a:t>
            </a:r>
            <a:r>
              <a:rPr lang="en-US" sz="1500" b="0" i="0" spc="0" baseline="0" dirty="0" err="1">
                <a:solidFill>
                  <a:srgbClr val="FF0000"/>
                </a:solidFill>
                <a:latin typeface="Trebuchet MS Regular" charset="0"/>
              </a:rPr>
              <a:t>Blumethal</a:t>
            </a:r>
            <a:r>
              <a:rPr lang="en-US" sz="1500" b="0" i="0" spc="0" baseline="0" dirty="0">
                <a:solidFill>
                  <a:srgbClr val="FF0000"/>
                </a:solidFill>
                <a:latin typeface="Trebuchet MS Regular" charset="0"/>
              </a:rPr>
              <a:t>, M.D.</a:t>
            </a:r>
          </a:p>
        </p:txBody>
      </p:sp>
      <p:sp>
        <p:nvSpPr>
          <p:cNvPr id="84" name="TextBox 83"/>
          <p:cNvSpPr txBox="1"/>
          <p:nvPr userDrawn="1"/>
        </p:nvSpPr>
        <p:spPr>
          <a:xfrm>
            <a:off x="1357971" y="4131230"/>
            <a:ext cx="2859244" cy="3269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1500" b="0" i="0" spc="0" baseline="0" dirty="0">
                <a:solidFill>
                  <a:srgbClr val="FF0000"/>
                </a:solidFill>
                <a:latin typeface="Trebuchet MS Regular" charset="0"/>
              </a:rPr>
              <a:t>Commonwealth Fund President</a:t>
            </a:r>
          </a:p>
        </p:txBody>
      </p:sp>
      <p:cxnSp>
        <p:nvCxnSpPr>
          <p:cNvPr id="4" name="Straight Connector 3"/>
          <p:cNvCxnSpPr>
            <a:cxnSpLocks/>
          </p:cNvCxnSpPr>
          <p:nvPr userDrawn="1"/>
        </p:nvCxnSpPr>
        <p:spPr>
          <a:xfrm>
            <a:off x="511149" y="437578"/>
            <a:ext cx="0" cy="614028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 userDrawn="1"/>
        </p:nvSpPr>
        <p:spPr>
          <a:xfrm>
            <a:off x="443010" y="5231482"/>
            <a:ext cx="2989921" cy="2330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900" b="0" i="0" spc="0" baseline="0" dirty="0">
                <a:solidFill>
                  <a:schemeClr val="bg1"/>
                </a:solidFill>
                <a:latin typeface="Trebuchet MS Regular" charset="0"/>
              </a:rPr>
              <a:t>Source: National Center for Education Statistics, 2016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287524" y="355853"/>
            <a:ext cx="86328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0" i="0" dirty="0">
                <a:solidFill>
                  <a:srgbClr val="FF0000"/>
                </a:solidFill>
                <a:latin typeface="Georgia Regular" charset="0"/>
              </a:rPr>
              <a:t>Exhibit 1. There Is Room for Improvement in</a:t>
            </a:r>
          </a:p>
          <a:p>
            <a:pPr algn="ctr"/>
            <a:r>
              <a:rPr lang="en-US" sz="2400" b="0" i="0" dirty="0">
                <a:solidFill>
                  <a:srgbClr val="FF0000"/>
                </a:solidFill>
                <a:latin typeface="Georgia Regular" charset="0"/>
              </a:rPr>
              <a:t>Patient-Centered Communication for High-Need Patients</a:t>
            </a:r>
          </a:p>
        </p:txBody>
      </p:sp>
      <p:cxnSp>
        <p:nvCxnSpPr>
          <p:cNvPr id="7" name="Straight Connector 6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0595" y="6042128"/>
            <a:ext cx="1390167" cy="399999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2248694" y="5928127"/>
            <a:ext cx="65578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b="0" i="0" dirty="0">
                <a:solidFill>
                  <a:srgbClr val="FF0000"/>
                </a:solidFill>
                <a:latin typeface="Trebuchet MS Regular" charset="0"/>
              </a:rPr>
              <a:t>Note: Significantly different from not high-need adults at the p&lt;0.05 level. Data: The 2016 Commonwealth Fund Survey of High-Need Patients, June–September 2016.*</a:t>
            </a:r>
          </a:p>
          <a:p>
            <a:r>
              <a:rPr lang="en-US" sz="900" b="0" i="0" dirty="0">
                <a:solidFill>
                  <a:srgbClr val="FF0000"/>
                </a:solidFill>
                <a:latin typeface="Trebuchet MS Regular" charset="0"/>
              </a:rPr>
              <a:t>Source: J. Ryan, M. K. Abrams, M. M. Doty, T. Shah, and E. C. Schneider, How High-Need Patients Experience Health Care in the United States, The Commonwealth Fund, December 2016.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9144000" y="3140968"/>
            <a:ext cx="5180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0" dirty="0">
                <a:latin typeface="Trebuchet MS Regular" charset="0"/>
              </a:rPr>
              <a:t>15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508" y="0"/>
            <a:ext cx="914450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7857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MW Section Thre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17054" y="1138"/>
            <a:ext cx="8928484" cy="6858000"/>
          </a:xfrm>
          <a:prstGeom prst="rect">
            <a:avLst/>
          </a:prstGeom>
          <a:solidFill>
            <a:srgbClr val="71B2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rgbClr val="D3E3B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33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1850963"/>
            <a:ext cx="7772400" cy="1470025"/>
          </a:xfrm>
          <a:effectLst/>
        </p:spPr>
        <p:txBody>
          <a:bodyPr>
            <a:normAutofit/>
          </a:bodyPr>
          <a:lstStyle>
            <a:lvl1pPr algn="l">
              <a:lnSpc>
                <a:spcPct val="100000"/>
              </a:lnSpc>
              <a:defRPr sz="4000" spc="0" baseline="0">
                <a:solidFill>
                  <a:schemeClr val="bg1"/>
                </a:solidFill>
                <a:effectLst>
                  <a:outerShdw blurRad="25400" dist="6350" dir="2700000" algn="ctr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5" y="1694904"/>
            <a:ext cx="7133854" cy="493860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i="0" spc="100" baseline="0">
                <a:solidFill>
                  <a:srgbClr val="D3E3BF"/>
                </a:solidFill>
                <a:latin typeface="Trebuchet MS Bold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6" y="3270684"/>
            <a:ext cx="7256932" cy="914400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pic>
        <p:nvPicPr>
          <p:cNvPr id="46" name="Picture 4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36253" y="6188178"/>
            <a:ext cx="1163972" cy="334915"/>
          </a:xfrm>
          <a:prstGeom prst="rect">
            <a:avLst/>
          </a:prstGeom>
        </p:spPr>
      </p:pic>
      <p:sp>
        <p:nvSpPr>
          <p:cNvPr id="47" name="Slide Number Placeholder 5"/>
          <p:cNvSpPr txBox="1">
            <a:spLocks/>
          </p:cNvSpPr>
          <p:nvPr userDrawn="1"/>
        </p:nvSpPr>
        <p:spPr>
          <a:xfrm>
            <a:off x="8536609" y="6175612"/>
            <a:ext cx="329184" cy="328295"/>
          </a:xfrm>
          <a:prstGeom prst="rect">
            <a:avLst/>
          </a:prstGeom>
        </p:spPr>
        <p:txBody>
          <a:bodyPr vert="horz" wrap="none" lIns="121920" tIns="60960" rIns="121920" bIns="6096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900" b="0" i="0" smtClean="0">
                <a:solidFill>
                  <a:schemeClr val="bg1"/>
                </a:solidFill>
                <a:latin typeface="Trebuchet MS Regular" charset="0"/>
              </a:rPr>
              <a:pPr algn="ctr"/>
              <a:t>‹#›</a:t>
            </a:fld>
            <a:endParaRPr lang="en-US" sz="900" b="0" i="0" dirty="0">
              <a:solidFill>
                <a:schemeClr val="bg1"/>
              </a:solidFill>
              <a:latin typeface="Trebuchet MS Regular" charset="0"/>
            </a:endParaRPr>
          </a:p>
        </p:txBody>
      </p:sp>
      <p:sp>
        <p:nvSpPr>
          <p:cNvPr id="48" name="Text Placeholder 43"/>
          <p:cNvSpPr>
            <a:spLocks noGrp="1"/>
          </p:cNvSpPr>
          <p:nvPr>
            <p:ph type="body" sz="quarter" idx="11"/>
          </p:nvPr>
        </p:nvSpPr>
        <p:spPr>
          <a:xfrm>
            <a:off x="5112060" y="6263653"/>
            <a:ext cx="2132714" cy="178474"/>
          </a:xfrm>
        </p:spPr>
        <p:txBody>
          <a:bodyPr>
            <a:normAutofit/>
          </a:bodyPr>
          <a:lstStyle>
            <a:lvl1pPr marL="0" indent="0" algn="r">
              <a:buNone/>
              <a:defRPr sz="9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9" name="Text Placeholder 43"/>
          <p:cNvSpPr>
            <a:spLocks noGrp="1"/>
          </p:cNvSpPr>
          <p:nvPr>
            <p:ph type="body" sz="quarter" idx="12"/>
          </p:nvPr>
        </p:nvSpPr>
        <p:spPr>
          <a:xfrm>
            <a:off x="7369969" y="6263653"/>
            <a:ext cx="1198475" cy="178474"/>
          </a:xfrm>
        </p:spPr>
        <p:txBody>
          <a:bodyPr>
            <a:normAutofit/>
          </a:bodyPr>
          <a:lstStyle>
            <a:lvl1pPr marL="0" indent="0" algn="l">
              <a:buNone/>
              <a:defRPr sz="9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cxnSp>
        <p:nvCxnSpPr>
          <p:cNvPr id="50" name="Straight Connector 49"/>
          <p:cNvCxnSpPr>
            <a:cxnSpLocks/>
          </p:cNvCxnSpPr>
          <p:nvPr userDrawn="1"/>
        </p:nvCxnSpPr>
        <p:spPr>
          <a:xfrm>
            <a:off x="7305923" y="6289467"/>
            <a:ext cx="0" cy="9704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62983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Layout: 02">
    <p:bg>
      <p:bgPr>
        <a:solidFill>
          <a:srgbClr val="044C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rgbClr val="B9D6D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pic>
        <p:nvPicPr>
          <p:cNvPr id="46" name="Picture 4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36253" y="6188178"/>
            <a:ext cx="1163972" cy="334915"/>
          </a:xfrm>
          <a:prstGeom prst="rect">
            <a:avLst/>
          </a:prstGeom>
        </p:spPr>
      </p:pic>
      <p:sp>
        <p:nvSpPr>
          <p:cNvPr id="47" name="Slide Number Placeholder 5"/>
          <p:cNvSpPr txBox="1">
            <a:spLocks/>
          </p:cNvSpPr>
          <p:nvPr userDrawn="1"/>
        </p:nvSpPr>
        <p:spPr>
          <a:xfrm>
            <a:off x="8536609" y="6175612"/>
            <a:ext cx="329184" cy="328295"/>
          </a:xfrm>
          <a:prstGeom prst="rect">
            <a:avLst/>
          </a:prstGeom>
        </p:spPr>
        <p:txBody>
          <a:bodyPr vert="horz" wrap="none" lIns="121920" tIns="60960" rIns="121920" bIns="6096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900" b="0" i="0" smtClean="0">
                <a:solidFill>
                  <a:schemeClr val="bg1"/>
                </a:solidFill>
                <a:latin typeface="Trebuchet MS Regular" charset="0"/>
              </a:rPr>
              <a:pPr algn="ctr"/>
              <a:t>‹#›</a:t>
            </a:fld>
            <a:endParaRPr lang="en-US" sz="900" b="0" i="0" dirty="0">
              <a:solidFill>
                <a:schemeClr val="bg1"/>
              </a:solidFill>
              <a:latin typeface="Trebuchet MS Regular" charset="0"/>
            </a:endParaRPr>
          </a:p>
        </p:txBody>
      </p:sp>
      <p:cxnSp>
        <p:nvCxnSpPr>
          <p:cNvPr id="50" name="Straight Connector 49"/>
          <p:cNvCxnSpPr>
            <a:cxnSpLocks/>
          </p:cNvCxnSpPr>
          <p:nvPr userDrawn="1"/>
        </p:nvCxnSpPr>
        <p:spPr>
          <a:xfrm>
            <a:off x="7305923" y="6289467"/>
            <a:ext cx="0" cy="9144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27434" y="3002506"/>
            <a:ext cx="4005072" cy="2714165"/>
          </a:xfrm>
        </p:spPr>
        <p:txBody>
          <a:bodyPr/>
          <a:lstStyle>
            <a:lvl1pPr marL="171446" indent="-171446" rtl="0">
              <a:lnSpc>
                <a:spcPct val="120000"/>
              </a:lnSpc>
              <a:spcBef>
                <a:spcPts val="800"/>
              </a:spcBef>
              <a:buClr>
                <a:srgbClr val="8CBCC2"/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1pPr>
            <a:lvl2pPr marL="344480" indent="-173034" rtl="0">
              <a:lnSpc>
                <a:spcPct val="120000"/>
              </a:lnSpc>
              <a:spcBef>
                <a:spcPts val="800"/>
              </a:spcBef>
              <a:buClr>
                <a:srgbClr val="8CBCC2"/>
              </a:buClr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2pPr>
            <a:lvl3pPr marL="515925" indent="-171446" rtl="0">
              <a:lnSpc>
                <a:spcPct val="120000"/>
              </a:lnSpc>
              <a:spcBef>
                <a:spcPts val="800"/>
              </a:spcBef>
              <a:buClr>
                <a:srgbClr val="8CBCC2"/>
              </a:buClr>
              <a:buFont typeface="Arial" panose="020B0604020202020204" pitchFamily="34" charset="0"/>
              <a:buChar char="•"/>
              <a:defRPr sz="1300">
                <a:solidFill>
                  <a:schemeClr val="bg1"/>
                </a:solidFill>
              </a:defRPr>
            </a:lvl3pPr>
            <a:lvl4pPr marL="687371" indent="-171446" rtl="0">
              <a:lnSpc>
                <a:spcPct val="120000"/>
              </a:lnSpc>
              <a:spcBef>
                <a:spcPts val="800"/>
              </a:spcBef>
              <a:buClr>
                <a:srgbClr val="8CBCC2"/>
              </a:buClr>
              <a:buFont typeface="Arial" panose="020B0604020202020204" pitchFamily="34" charset="0"/>
              <a:buChar char="•"/>
              <a:defRPr sz="1200">
                <a:solidFill>
                  <a:schemeClr val="bg1"/>
                </a:solidFill>
              </a:defRPr>
            </a:lvl4pPr>
            <a:lvl5pPr marL="858817" indent="-171446" rtl="0">
              <a:lnSpc>
                <a:spcPct val="120000"/>
              </a:lnSpc>
              <a:spcBef>
                <a:spcPts val="800"/>
              </a:spcBef>
              <a:buClr>
                <a:srgbClr val="8CBCC2"/>
              </a:buClr>
              <a:buFont typeface="Arial" panose="020B0604020202020204" pitchFamily="34" charset="0"/>
              <a:buChar char="•"/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0" name="TextBox 29"/>
          <p:cNvSpPr txBox="1"/>
          <p:nvPr userDrawn="1"/>
        </p:nvSpPr>
        <p:spPr>
          <a:xfrm>
            <a:off x="5107299" y="6216043"/>
            <a:ext cx="222588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37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44C7F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900" b="0" i="0" u="none" strike="noStrike" kern="8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 Regular" charset="0"/>
                <a:ea typeface="+mn-ea"/>
                <a:cs typeface="+mn-cs"/>
              </a:rPr>
              <a:t>Board of Directors Update</a:t>
            </a:r>
          </a:p>
        </p:txBody>
      </p:sp>
      <p:sp>
        <p:nvSpPr>
          <p:cNvPr id="31" name="TextBox 30"/>
          <p:cNvSpPr txBox="1"/>
          <p:nvPr userDrawn="1"/>
        </p:nvSpPr>
        <p:spPr>
          <a:xfrm>
            <a:off x="7279123" y="6214532"/>
            <a:ext cx="133862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44C7F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900" b="0" i="0" u="none" strike="noStrike" kern="8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 Regular" charset="0"/>
                <a:ea typeface="+mn-ea"/>
                <a:cs typeface="+mn-cs"/>
              </a:rPr>
              <a:t>November 2016</a:t>
            </a:r>
          </a:p>
        </p:txBody>
      </p:sp>
      <p:sp>
        <p:nvSpPr>
          <p:cNvPr id="14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4775953" y="3002506"/>
            <a:ext cx="4008515" cy="2714165"/>
          </a:xfrm>
        </p:spPr>
        <p:txBody>
          <a:bodyPr/>
          <a:lstStyle>
            <a:lvl1pPr marL="171446" indent="-171446" rtl="0">
              <a:lnSpc>
                <a:spcPct val="120000"/>
              </a:lnSpc>
              <a:spcBef>
                <a:spcPts val="800"/>
              </a:spcBef>
              <a:buClr>
                <a:srgbClr val="8CBCC2"/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1pPr>
            <a:lvl2pPr marL="344480" indent="-173034" rtl="0">
              <a:lnSpc>
                <a:spcPct val="120000"/>
              </a:lnSpc>
              <a:spcBef>
                <a:spcPts val="800"/>
              </a:spcBef>
              <a:buClr>
                <a:srgbClr val="8CBCC2"/>
              </a:buClr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2pPr>
            <a:lvl3pPr marL="515925" indent="-171446" rtl="0">
              <a:lnSpc>
                <a:spcPct val="120000"/>
              </a:lnSpc>
              <a:spcBef>
                <a:spcPts val="800"/>
              </a:spcBef>
              <a:buClr>
                <a:srgbClr val="8CBCC2"/>
              </a:buClr>
              <a:buFont typeface="Arial" panose="020B0604020202020204" pitchFamily="34" charset="0"/>
              <a:buChar char="•"/>
              <a:defRPr sz="1300">
                <a:solidFill>
                  <a:schemeClr val="bg1"/>
                </a:solidFill>
              </a:defRPr>
            </a:lvl3pPr>
            <a:lvl4pPr marL="687371" indent="-171446" rtl="0">
              <a:lnSpc>
                <a:spcPct val="120000"/>
              </a:lnSpc>
              <a:spcBef>
                <a:spcPts val="800"/>
              </a:spcBef>
              <a:buClr>
                <a:srgbClr val="8CBCC2"/>
              </a:buClr>
              <a:buFont typeface="Arial" panose="020B0604020202020204" pitchFamily="34" charset="0"/>
              <a:buChar char="•"/>
              <a:defRPr sz="1200">
                <a:solidFill>
                  <a:schemeClr val="bg1"/>
                </a:solidFill>
              </a:defRPr>
            </a:lvl4pPr>
            <a:lvl5pPr marL="858817" indent="-171446" rtl="0">
              <a:lnSpc>
                <a:spcPct val="120000"/>
              </a:lnSpc>
              <a:spcBef>
                <a:spcPts val="800"/>
              </a:spcBef>
              <a:buClr>
                <a:srgbClr val="8CBCC2"/>
              </a:buClr>
              <a:buFont typeface="Arial" panose="020B0604020202020204" pitchFamily="34" charset="0"/>
              <a:buChar char="•"/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914860"/>
            <a:ext cx="7868336" cy="1255330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900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5" y="332656"/>
            <a:ext cx="7133854" cy="49386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0" i="0" spc="100" baseline="0">
                <a:solidFill>
                  <a:srgbClr val="B9D6DA"/>
                </a:solidFill>
                <a:latin typeface="Trebuchet MS Regular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sp>
        <p:nvSpPr>
          <p:cNvPr id="29" name="Text Placeholder 2"/>
          <p:cNvSpPr>
            <a:spLocks noGrp="1"/>
          </p:cNvSpPr>
          <p:nvPr>
            <p:ph type="body" idx="22"/>
          </p:nvPr>
        </p:nvSpPr>
        <p:spPr>
          <a:xfrm>
            <a:off x="627434" y="2246675"/>
            <a:ext cx="7556446" cy="246221"/>
          </a:xfrm>
        </p:spPr>
        <p:txBody>
          <a:bodyPr wrap="square" anchor="t">
            <a:sp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600" b="0" i="0" spc="0">
                <a:solidFill>
                  <a:schemeClr val="bg1"/>
                </a:solidFill>
                <a:latin typeface="Trebuchet MS Regular" charset="0"/>
                <a:ea typeface="Trebuchet MS Regular" charset="0"/>
                <a:cs typeface="Trebuchet MS Regular" charset="0"/>
              </a:defRPr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13934048"/>
      </p:ext>
    </p:extLst>
  </p:cSld>
  <p:clrMapOvr>
    <a:masterClrMapping/>
  </p:clrMapOvr>
  <p:hf sldNum="0"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2099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518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rgbClr val="5F5A9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627797" y="418119"/>
            <a:ext cx="6068439" cy="1226093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4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0595" y="1713217"/>
            <a:ext cx="8030173" cy="3912027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sp>
        <p:nvSpPr>
          <p:cNvPr id="5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6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0595" y="6042128"/>
            <a:ext cx="1390167" cy="399999"/>
          </a:xfrm>
          <a:prstGeom prst="rect">
            <a:avLst/>
          </a:prstGeom>
        </p:spPr>
      </p:pic>
      <p:sp>
        <p:nvSpPr>
          <p:cNvPr id="46" name="Oval 45"/>
          <p:cNvSpPr/>
          <p:nvPr userDrawn="1"/>
        </p:nvSpPr>
        <p:spPr>
          <a:xfrm>
            <a:off x="7720595" y="409450"/>
            <a:ext cx="997955" cy="997955"/>
          </a:xfrm>
          <a:prstGeom prst="ellipse">
            <a:avLst/>
          </a:prstGeom>
          <a:solidFill>
            <a:srgbClr val="5F5A9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21" hasCustomPrompt="1"/>
          </p:nvPr>
        </p:nvSpPr>
        <p:spPr>
          <a:xfrm>
            <a:off x="7926324" y="581510"/>
            <a:ext cx="591093" cy="630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Icon</a:t>
            </a:r>
          </a:p>
        </p:txBody>
      </p:sp>
    </p:spTree>
    <p:extLst>
      <p:ext uri="{BB962C8B-B14F-4D97-AF65-F5344CB8AC3E}">
        <p14:creationId xmlns:p14="http://schemas.microsoft.com/office/powerpoint/2010/main" val="2561695423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aph Layout: 0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le 1"/>
          <p:cNvSpPr>
            <a:spLocks noGrp="1"/>
          </p:cNvSpPr>
          <p:nvPr>
            <p:ph type="ctrTitle"/>
          </p:nvPr>
        </p:nvSpPr>
        <p:spPr>
          <a:xfrm>
            <a:off x="157150" y="148083"/>
            <a:ext cx="8838200" cy="947956"/>
          </a:xfrm>
          <a:effectLst/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2400" spc="0" baseline="0">
                <a:solidFill>
                  <a:srgbClr val="4C515A"/>
                </a:solidFill>
                <a:effectLst/>
              </a:defRPr>
            </a:lvl1pPr>
          </a:lstStyle>
          <a:p>
            <a:endParaRPr lang="en-US" dirty="0"/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149948" y="1306135"/>
            <a:ext cx="8846134" cy="4103087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158101" y="6093296"/>
            <a:ext cx="8837248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6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9948" y="6237312"/>
            <a:ext cx="1390167" cy="399999"/>
          </a:xfrm>
          <a:prstGeom prst="rect">
            <a:avLst/>
          </a:prstGeom>
        </p:spPr>
      </p:pic>
      <p:sp>
        <p:nvSpPr>
          <p:cNvPr id="10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157150" y="5553236"/>
            <a:ext cx="8838199" cy="399999"/>
          </a:xfrm>
        </p:spPr>
        <p:txBody>
          <a:bodyPr anchor="b" anchorCtr="0">
            <a:noAutofit/>
          </a:bodyPr>
          <a:lstStyle>
            <a:lvl1pPr marL="0" indent="0">
              <a:buNone/>
              <a:defRPr sz="1000" spc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1871137" y="6237256"/>
            <a:ext cx="7124212" cy="400110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pPr lvl="0"/>
            <a:r>
              <a:rPr lang="en-US" sz="1000" b="0" i="0" dirty="0" smtClean="0">
                <a:solidFill>
                  <a:schemeClr val="tx1"/>
                </a:solidFill>
                <a:latin typeface="Trebuchet MS Regular" charset="0"/>
              </a:rPr>
              <a:t>Source: D. C. Radley, D. McCarthy, and S. L. Hayes, Aiming Higher: Results from the Commonwealth</a:t>
            </a:r>
            <a:r>
              <a:rPr lang="en-US" sz="1000" b="0" i="0" baseline="0" dirty="0" smtClean="0">
                <a:solidFill>
                  <a:schemeClr val="tx1"/>
                </a:solidFill>
                <a:latin typeface="Trebuchet MS Regular" charset="0"/>
              </a:rPr>
              <a:t> Fund</a:t>
            </a:r>
            <a:r>
              <a:rPr lang="en-US" sz="1000" b="0" i="0" dirty="0" smtClean="0">
                <a:solidFill>
                  <a:schemeClr val="tx1"/>
                </a:solidFill>
                <a:latin typeface="Trebuchet MS Regular" charset="0"/>
              </a:rPr>
              <a:t> Scorecard on State Health System Performance 2017 Edition, The Commonwealth Fund, March 2017.</a:t>
            </a:r>
            <a:endParaRPr lang="en-US" sz="1000" b="0" i="0" dirty="0">
              <a:solidFill>
                <a:schemeClr val="tx1"/>
              </a:solidFill>
              <a:latin typeface="Trebuchet MS Regular" charset="0"/>
            </a:endParaRPr>
          </a:p>
        </p:txBody>
      </p:sp>
    </p:spTree>
    <p:extLst/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5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287524" y="418119"/>
            <a:ext cx="8632850" cy="1522715"/>
          </a:xfrm>
          <a:effectLst/>
        </p:spPr>
        <p:txBody>
          <a:bodyPr anchor="t">
            <a:normAutofit/>
          </a:bodyPr>
          <a:lstStyle>
            <a:lvl1pPr algn="ctr">
              <a:lnSpc>
                <a:spcPct val="110000"/>
              </a:lnSpc>
              <a:defRPr sz="24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575556" y="1700808"/>
            <a:ext cx="3925591" cy="3448401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611560" y="5171905"/>
            <a:ext cx="8240898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6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0595" y="6042128"/>
            <a:ext cx="1390167" cy="399999"/>
          </a:xfrm>
          <a:prstGeom prst="rect">
            <a:avLst/>
          </a:prstGeom>
        </p:spPr>
      </p:pic>
      <p:sp>
        <p:nvSpPr>
          <p:cNvPr id="42" name="Chart Placeholder 5"/>
          <p:cNvSpPr>
            <a:spLocks noGrp="1"/>
          </p:cNvSpPr>
          <p:nvPr>
            <p:ph type="chart" sz="quarter" idx="21"/>
          </p:nvPr>
        </p:nvSpPr>
        <p:spPr>
          <a:xfrm>
            <a:off x="4860032" y="1700808"/>
            <a:ext cx="3932090" cy="3448402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sp>
        <p:nvSpPr>
          <p:cNvPr id="43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2341784" y="5999997"/>
            <a:ext cx="6578590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</p:spTree>
    <p:extLst>
      <p:ext uri="{BB962C8B-B14F-4D97-AF65-F5344CB8AC3E}">
        <p14:creationId xmlns:p14="http://schemas.microsoft.com/office/powerpoint/2010/main" val="815954653"/>
      </p:ext>
    </p:extLst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6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rgbClr val="4ABDB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627797" y="418119"/>
            <a:ext cx="6068439" cy="1226093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4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6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0595" y="6042128"/>
            <a:ext cx="1390167" cy="399999"/>
          </a:xfrm>
          <a:prstGeom prst="rect">
            <a:avLst/>
          </a:prstGeom>
        </p:spPr>
      </p:pic>
      <p:sp>
        <p:nvSpPr>
          <p:cNvPr id="46" name="Oval 45"/>
          <p:cNvSpPr/>
          <p:nvPr userDrawn="1"/>
        </p:nvSpPr>
        <p:spPr>
          <a:xfrm>
            <a:off x="7720595" y="409450"/>
            <a:ext cx="997955" cy="997955"/>
          </a:xfrm>
          <a:prstGeom prst="ellipse">
            <a:avLst/>
          </a:prstGeom>
          <a:solidFill>
            <a:srgbClr val="044C7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21" hasCustomPrompt="1"/>
          </p:nvPr>
        </p:nvSpPr>
        <p:spPr>
          <a:xfrm>
            <a:off x="7926324" y="581510"/>
            <a:ext cx="591093" cy="630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Icon</a:t>
            </a:r>
          </a:p>
        </p:txBody>
      </p:sp>
      <p:sp>
        <p:nvSpPr>
          <p:cNvPr id="10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575556" y="1700808"/>
            <a:ext cx="3925591" cy="3448401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611560" y="5171905"/>
            <a:ext cx="8240898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12" name="Chart Placeholder 5"/>
          <p:cNvSpPr>
            <a:spLocks noGrp="1"/>
          </p:cNvSpPr>
          <p:nvPr>
            <p:ph type="chart" sz="quarter" idx="22"/>
          </p:nvPr>
        </p:nvSpPr>
        <p:spPr>
          <a:xfrm>
            <a:off x="4860032" y="1700808"/>
            <a:ext cx="3932090" cy="3448402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2341784" y="5999997"/>
            <a:ext cx="6578590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</p:spTree>
    <p:extLst>
      <p:ext uri="{BB962C8B-B14F-4D97-AF65-F5344CB8AC3E}">
        <p14:creationId xmlns:p14="http://schemas.microsoft.com/office/powerpoint/2010/main" val="3355575614"/>
      </p:ext>
    </p:extLst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7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rgbClr val="4ABDB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287524" y="418119"/>
            <a:ext cx="8632850" cy="922649"/>
          </a:xfrm>
          <a:effectLst/>
        </p:spPr>
        <p:txBody>
          <a:bodyPr anchor="t">
            <a:normAutofit/>
          </a:bodyPr>
          <a:lstStyle>
            <a:lvl1pPr algn="ctr">
              <a:lnSpc>
                <a:spcPct val="110000"/>
              </a:lnSpc>
              <a:defRPr sz="24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0595" y="1713217"/>
            <a:ext cx="8030173" cy="3697835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sp>
        <p:nvSpPr>
          <p:cNvPr id="5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6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0595" y="6042128"/>
            <a:ext cx="1390167" cy="399999"/>
          </a:xfrm>
          <a:prstGeom prst="rect">
            <a:avLst/>
          </a:prstGeom>
        </p:spPr>
      </p:pic>
      <p:sp>
        <p:nvSpPr>
          <p:cNvPr id="73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1087078" y="5569780"/>
            <a:ext cx="7563690" cy="343496"/>
          </a:xfrm>
        </p:spPr>
        <p:txBody>
          <a:bodyPr>
            <a:normAutofit/>
          </a:bodyPr>
          <a:lstStyle>
            <a:lvl1pPr marL="0" indent="0">
              <a:buNone/>
              <a:defRPr sz="1100" b="0"/>
            </a:lvl1pPr>
          </a:lstStyle>
          <a:p>
            <a:pPr lvl="0"/>
            <a:r>
              <a:rPr lang="en-US" dirty="0"/>
              <a:t>Insert additional text</a:t>
            </a:r>
          </a:p>
        </p:txBody>
      </p:sp>
    </p:spTree>
    <p:extLst>
      <p:ext uri="{BB962C8B-B14F-4D97-AF65-F5344CB8AC3E}">
        <p14:creationId xmlns:p14="http://schemas.microsoft.com/office/powerpoint/2010/main" val="2232003145"/>
      </p:ext>
    </p:extLst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8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rgbClr val="71B2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627797" y="418119"/>
            <a:ext cx="6068439" cy="1226093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4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6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0595" y="6042128"/>
            <a:ext cx="1390167" cy="399999"/>
          </a:xfrm>
          <a:prstGeom prst="rect">
            <a:avLst/>
          </a:prstGeom>
        </p:spPr>
      </p:pic>
      <p:sp>
        <p:nvSpPr>
          <p:cNvPr id="46" name="Oval 45"/>
          <p:cNvSpPr/>
          <p:nvPr userDrawn="1"/>
        </p:nvSpPr>
        <p:spPr>
          <a:xfrm>
            <a:off x="7720595" y="409450"/>
            <a:ext cx="997955" cy="997955"/>
          </a:xfrm>
          <a:prstGeom prst="ellipse">
            <a:avLst/>
          </a:prstGeom>
          <a:solidFill>
            <a:srgbClr val="71B2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21" hasCustomPrompt="1"/>
          </p:nvPr>
        </p:nvSpPr>
        <p:spPr>
          <a:xfrm>
            <a:off x="7926324" y="581510"/>
            <a:ext cx="591093" cy="630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Icon</a:t>
            </a:r>
          </a:p>
        </p:txBody>
      </p:sp>
      <p:sp>
        <p:nvSpPr>
          <p:cNvPr id="39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0595" y="1713217"/>
            <a:ext cx="8030173" cy="3697835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sp>
        <p:nvSpPr>
          <p:cNvPr id="40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1087078" y="5569780"/>
            <a:ext cx="7563690" cy="343496"/>
          </a:xfrm>
        </p:spPr>
        <p:txBody>
          <a:bodyPr>
            <a:normAutofit/>
          </a:bodyPr>
          <a:lstStyle>
            <a:lvl1pPr marL="0" indent="0">
              <a:buNone/>
              <a:defRPr sz="1100" b="0"/>
            </a:lvl1pPr>
          </a:lstStyle>
          <a:p>
            <a:pPr lvl="0"/>
            <a:r>
              <a:rPr lang="en-US" dirty="0"/>
              <a:t>Insert additional text</a:t>
            </a:r>
          </a:p>
        </p:txBody>
      </p:sp>
    </p:spTree>
    <p:extLst>
      <p:ext uri="{BB962C8B-B14F-4D97-AF65-F5344CB8AC3E}">
        <p14:creationId xmlns:p14="http://schemas.microsoft.com/office/powerpoint/2010/main" val="139152889"/>
      </p:ext>
    </p:extLst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9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rgbClr val="044C7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287524" y="418119"/>
            <a:ext cx="8632850" cy="922649"/>
          </a:xfrm>
          <a:effectLst/>
        </p:spPr>
        <p:txBody>
          <a:bodyPr anchor="t">
            <a:normAutofit/>
          </a:bodyPr>
          <a:lstStyle>
            <a:lvl1pPr algn="ctr">
              <a:lnSpc>
                <a:spcPct val="110000"/>
              </a:lnSpc>
              <a:defRPr sz="24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0595" y="1295304"/>
            <a:ext cx="8030173" cy="4581968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sp>
        <p:nvSpPr>
          <p:cNvPr id="5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6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0595" y="6042128"/>
            <a:ext cx="1390167" cy="39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225030"/>
      </p:ext>
    </p:extLst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10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rgbClr val="044C7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0595" y="1644212"/>
            <a:ext cx="8030173" cy="4233060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sp>
        <p:nvSpPr>
          <p:cNvPr id="5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6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0595" y="6042128"/>
            <a:ext cx="1390167" cy="399999"/>
          </a:xfrm>
          <a:prstGeom prst="rect">
            <a:avLst/>
          </a:prstGeom>
        </p:spPr>
      </p:pic>
      <p:sp>
        <p:nvSpPr>
          <p:cNvPr id="37" name="Title 1"/>
          <p:cNvSpPr>
            <a:spLocks noGrp="1"/>
          </p:cNvSpPr>
          <p:nvPr>
            <p:ph type="ctrTitle" hasCustomPrompt="1"/>
          </p:nvPr>
        </p:nvSpPr>
        <p:spPr>
          <a:xfrm>
            <a:off x="627797" y="418119"/>
            <a:ext cx="6068439" cy="1226093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4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8" name="Oval 37"/>
          <p:cNvSpPr/>
          <p:nvPr userDrawn="1"/>
        </p:nvSpPr>
        <p:spPr>
          <a:xfrm>
            <a:off x="7720595" y="409450"/>
            <a:ext cx="997955" cy="997955"/>
          </a:xfrm>
          <a:prstGeom prst="ellipse">
            <a:avLst/>
          </a:prstGeom>
          <a:solidFill>
            <a:srgbClr val="F4792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21" hasCustomPrompt="1"/>
          </p:nvPr>
        </p:nvSpPr>
        <p:spPr>
          <a:xfrm>
            <a:off x="7926324" y="581510"/>
            <a:ext cx="591093" cy="630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Icon</a:t>
            </a:r>
          </a:p>
        </p:txBody>
      </p:sp>
    </p:spTree>
    <p:extLst>
      <p:ext uri="{BB962C8B-B14F-4D97-AF65-F5344CB8AC3E}">
        <p14:creationId xmlns:p14="http://schemas.microsoft.com/office/powerpoint/2010/main" val="260031375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1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41911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36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  <p:sldLayoutId id="2147483735" r:id="rId13"/>
    <p:sldLayoutId id="2147483694" r:id="rId14"/>
    <p:sldLayoutId id="2147483711" r:id="rId15"/>
    <p:sldLayoutId id="2147483724" r:id="rId16"/>
    <p:sldLayoutId id="2147483737" r:id="rId17"/>
    <p:sldLayoutId id="2147483738" r:id="rId18"/>
  </p:sldLayoutIdLst>
  <p:txStyles>
    <p:titleStyle>
      <a:lvl1pPr algn="ctr" defTabSz="914378" rtl="0" eaLnBrk="1" latinLnBrk="0" hangingPunct="1">
        <a:lnSpc>
          <a:spcPct val="86000"/>
        </a:lnSpc>
        <a:spcBef>
          <a:spcPct val="0"/>
        </a:spcBef>
        <a:buNone/>
        <a:defRPr sz="2100" b="0" i="0" kern="800" spc="-40">
          <a:solidFill>
            <a:schemeClr val="tx1"/>
          </a:solidFill>
          <a:latin typeface="Georgia Regular" charset="0"/>
          <a:ea typeface="+mj-ea"/>
          <a:cs typeface="+mj-cs"/>
        </a:defRPr>
      </a:lvl1pPr>
    </p:titleStyle>
    <p:bodyStyle>
      <a:lvl1pPr marL="171446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b="0" i="0" kern="800" spc="-10">
          <a:solidFill>
            <a:schemeClr val="tx1"/>
          </a:solidFill>
          <a:latin typeface="Trebuchet MS Regular" charset="0"/>
          <a:ea typeface="+mn-ea"/>
          <a:cs typeface="+mn-cs"/>
        </a:defRPr>
      </a:lvl1pPr>
      <a:lvl2pPr marL="344480" indent="-173034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b="0" i="0" kern="800">
          <a:solidFill>
            <a:schemeClr val="tx1"/>
          </a:solidFill>
          <a:latin typeface="Trebuchet MS Regular" charset="0"/>
          <a:ea typeface="+mn-ea"/>
          <a:cs typeface="+mn-cs"/>
        </a:defRPr>
      </a:lvl2pPr>
      <a:lvl3pPr marL="515925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b="0" i="0" kern="800">
          <a:solidFill>
            <a:schemeClr val="tx1"/>
          </a:solidFill>
          <a:latin typeface="Trebuchet MS Regular" charset="0"/>
          <a:ea typeface="+mn-ea"/>
          <a:cs typeface="+mn-cs"/>
        </a:defRPr>
      </a:lvl3pPr>
      <a:lvl4pPr marL="687371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b="0" i="0" kern="800">
          <a:solidFill>
            <a:schemeClr val="tx1"/>
          </a:solidFill>
          <a:latin typeface="Trebuchet MS Regular" charset="0"/>
          <a:ea typeface="+mn-ea"/>
          <a:cs typeface="+mn-cs"/>
        </a:defRPr>
      </a:lvl4pPr>
      <a:lvl5pPr marL="858817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b="0" i="0" kern="800">
          <a:solidFill>
            <a:schemeClr val="tx1"/>
          </a:solidFill>
          <a:latin typeface="Trebuchet MS Regular" charset="0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101081188"/>
              </p:ext>
            </p:extLst>
          </p:nvPr>
        </p:nvGraphicFramePr>
        <p:xfrm>
          <a:off x="35496" y="1610791"/>
          <a:ext cx="9108504" cy="38037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itle 10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ea typeface="Trebuchet MS Regular" charset="0"/>
                <a:cs typeface="Trebuchet MS Regular" charset="0"/>
              </a:rPr>
              <a:t>States </a:t>
            </a:r>
            <a:r>
              <a:rPr lang="en-US" dirty="0" smtClean="0">
                <a:ea typeface="Trebuchet MS Regular" charset="0"/>
                <a:cs typeface="Trebuchet MS Regular" charset="0"/>
              </a:rPr>
              <a:t>That </a:t>
            </a:r>
            <a:r>
              <a:rPr lang="en-US" dirty="0">
                <a:ea typeface="Trebuchet MS Regular" charset="0"/>
                <a:cs typeface="Trebuchet MS Regular" charset="0"/>
              </a:rPr>
              <a:t>Expanded Medicaid Saw Greatest Reductions in Rates of Uninsured Working-Age Adults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spc="-10" dirty="0"/>
              <a:t>Notes: States are arranged in rank order based on their uninsured rate in </a:t>
            </a:r>
            <a:r>
              <a:rPr lang="en-US" spc="-10" dirty="0" smtClean="0"/>
              <a:t>2013</a:t>
            </a:r>
            <a:r>
              <a:rPr lang="en-US" spc="-10" dirty="0"/>
              <a:t>. Alaska, Indiana, Louisiana, and Montana expanded their Medicaid programs after Jan. 1, 2015.</a:t>
            </a:r>
          </a:p>
          <a:p>
            <a:r>
              <a:rPr lang="en-US" dirty="0" smtClean="0"/>
              <a:t>Data: </a:t>
            </a:r>
            <a:r>
              <a:rPr lang="en-US" dirty="0"/>
              <a:t>U.S. Census Bureau, 2013 and 2015 </a:t>
            </a:r>
            <a:r>
              <a:rPr lang="en-US" dirty="0" smtClean="0"/>
              <a:t>One-Year </a:t>
            </a:r>
            <a:r>
              <a:rPr lang="en-US" dirty="0"/>
              <a:t>American Community Surveys. Public Use Micro Sample (ACS PUMS</a:t>
            </a:r>
            <a:r>
              <a:rPr lang="en-US" dirty="0" smtClean="0"/>
              <a:t>).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03547" y="1598467"/>
            <a:ext cx="43924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Trebuchet MS Regular" charset="0"/>
                <a:ea typeface="Trebuchet MS Regular" charset="0"/>
                <a:cs typeface="Trebuchet MS Regular" charset="0"/>
              </a:rPr>
              <a:t>States that expanded Medicaid </a:t>
            </a:r>
            <a:br>
              <a:rPr lang="en-US" sz="1400" dirty="0">
                <a:latin typeface="Trebuchet MS Regular" charset="0"/>
                <a:ea typeface="Trebuchet MS Regular" charset="0"/>
                <a:cs typeface="Trebuchet MS Regular" charset="0"/>
              </a:rPr>
            </a:br>
            <a:r>
              <a:rPr lang="en-US" sz="1400" dirty="0">
                <a:latin typeface="Trebuchet MS Regular" charset="0"/>
                <a:ea typeface="Trebuchet MS Regular" charset="0"/>
                <a:cs typeface="Trebuchet MS Regular" charset="0"/>
              </a:rPr>
              <a:t>as of January 1, 2015</a:t>
            </a:r>
          </a:p>
        </p:txBody>
      </p:sp>
      <p:sp>
        <p:nvSpPr>
          <p:cNvPr id="22" name="TextBox 1"/>
          <p:cNvSpPr txBox="1"/>
          <p:nvPr/>
        </p:nvSpPr>
        <p:spPr>
          <a:xfrm>
            <a:off x="5328083" y="1592796"/>
            <a:ext cx="36672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latin typeface="Trebuchet MS Regular" charset="0"/>
                <a:ea typeface="Trebuchet MS Regular" charset="0"/>
                <a:cs typeface="Trebuchet MS Regular" charset="0"/>
              </a:rPr>
              <a:t>States that had not expanded Medicaid </a:t>
            </a:r>
            <a:r>
              <a:rPr lang="en-US" sz="1400" dirty="0" smtClean="0">
                <a:latin typeface="Trebuchet MS Regular" charset="0"/>
                <a:ea typeface="Trebuchet MS Regular" charset="0"/>
                <a:cs typeface="Trebuchet MS Regular" charset="0"/>
              </a:rPr>
              <a:t/>
            </a:r>
            <a:br>
              <a:rPr lang="en-US" sz="1400" dirty="0" smtClean="0">
                <a:latin typeface="Trebuchet MS Regular" charset="0"/>
                <a:ea typeface="Trebuchet MS Regular" charset="0"/>
                <a:cs typeface="Trebuchet MS Regular" charset="0"/>
              </a:rPr>
            </a:br>
            <a:r>
              <a:rPr lang="en-US" sz="1400" dirty="0" smtClean="0">
                <a:latin typeface="Trebuchet MS Regular" charset="0"/>
                <a:ea typeface="Trebuchet MS Regular" charset="0"/>
                <a:cs typeface="Trebuchet MS Regular" charset="0"/>
              </a:rPr>
              <a:t>as </a:t>
            </a:r>
            <a:r>
              <a:rPr lang="en-US" sz="1400" dirty="0">
                <a:latin typeface="Trebuchet MS Regular" charset="0"/>
                <a:ea typeface="Trebuchet MS Regular" charset="0"/>
                <a:cs typeface="Trebuchet MS Regular" charset="0"/>
              </a:rPr>
              <a:t>of January 1, 2015 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7776356" y="1187308"/>
            <a:ext cx="1284246" cy="277967"/>
            <a:chOff x="7403045" y="930138"/>
            <a:chExt cx="1284246" cy="277967"/>
          </a:xfrm>
        </p:grpSpPr>
        <p:sp>
          <p:nvSpPr>
            <p:cNvPr id="24" name="Oval 23"/>
            <p:cNvSpPr/>
            <p:nvPr/>
          </p:nvSpPr>
          <p:spPr bwMode="gray">
            <a:xfrm>
              <a:off x="7403045" y="1007518"/>
              <a:ext cx="137160" cy="137160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chemeClr val="bg2"/>
                </a:solidFill>
                <a:latin typeface="Trebuchet MS Regular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 bwMode="gray">
            <a:xfrm>
              <a:off x="7488324" y="930138"/>
              <a:ext cx="52439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dirty="0" smtClean="0">
                  <a:latin typeface="Trebuchet MS Regular" charset="0"/>
                </a:rPr>
                <a:t>2013</a:t>
              </a:r>
              <a:endParaRPr lang="en-US" sz="1200" dirty="0">
                <a:latin typeface="Trebuchet MS Regular" charset="0"/>
              </a:endParaRPr>
            </a:p>
          </p:txBody>
        </p:sp>
        <p:sp>
          <p:nvSpPr>
            <p:cNvPr id="26" name="Oval 25"/>
            <p:cNvSpPr/>
            <p:nvPr/>
          </p:nvSpPr>
          <p:spPr bwMode="gray">
            <a:xfrm>
              <a:off x="8077622" y="1008486"/>
              <a:ext cx="137160" cy="13716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prstClr val="white"/>
                </a:solidFill>
                <a:latin typeface="Trebuchet MS Regular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 bwMode="gray">
            <a:xfrm>
              <a:off x="8162901" y="931106"/>
              <a:ext cx="52439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dirty="0" smtClean="0">
                  <a:latin typeface="Trebuchet MS Regular" charset="0"/>
                </a:rPr>
                <a:t>2015</a:t>
              </a:r>
              <a:endParaRPr lang="en-US" sz="1200" dirty="0">
                <a:latin typeface="Trebuchet MS Regular" charset="0"/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35496" y="1124744"/>
            <a:ext cx="5976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2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1400" dirty="0" smtClean="0">
                <a:latin typeface="Trebuchet MS Regular" charset="0"/>
              </a:rPr>
              <a:t>Percent</a:t>
            </a:r>
            <a:endParaRPr lang="en-US" sz="1400" dirty="0">
              <a:latin typeface="Trebuchet MS Regula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21444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MW V1.0">
      <a:dk1>
        <a:srgbClr val="4C515A"/>
      </a:dk1>
      <a:lt1>
        <a:sysClr val="window" lastClr="FFFFFF"/>
      </a:lt1>
      <a:dk2>
        <a:srgbClr val="044C7F"/>
      </a:dk2>
      <a:lt2>
        <a:srgbClr val="4ABDBC"/>
      </a:lt2>
      <a:accent1>
        <a:srgbClr val="044C7F"/>
      </a:accent1>
      <a:accent2>
        <a:srgbClr val="F47920"/>
      </a:accent2>
      <a:accent3>
        <a:srgbClr val="4ABDBC"/>
      </a:accent3>
      <a:accent4>
        <a:srgbClr val="71B254"/>
      </a:accent4>
      <a:accent5>
        <a:srgbClr val="5F5A9D"/>
      </a:accent5>
      <a:accent6>
        <a:srgbClr val="E6C278"/>
      </a:accent6>
      <a:hlink>
        <a:srgbClr val="044C7F"/>
      </a:hlink>
      <a:folHlink>
        <a:srgbClr val="4ABDBC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165785</TotalTime>
  <Words>85</Words>
  <Application>Microsoft Office PowerPoint</Application>
  <PresentationFormat>On-screen Show 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Georgia Regular</vt:lpstr>
      <vt:lpstr>Trebuchet MS Bold</vt:lpstr>
      <vt:lpstr>Trebuchet MS Regular</vt:lpstr>
      <vt:lpstr>1_Office Theme</vt:lpstr>
      <vt:lpstr>States That Expanded Medicaid Saw Greatest Reductions in Rates of Uninsured Working-Age Adults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</dc:title>
  <dc:creator>DesignSmash</dc:creator>
  <cp:lastModifiedBy>Aisha Gomez</cp:lastModifiedBy>
  <cp:revision>1924</cp:revision>
  <cp:lastPrinted>2017-03-13T15:06:43Z</cp:lastPrinted>
  <dcterms:created xsi:type="dcterms:W3CDTF">2014-10-08T23:03:32Z</dcterms:created>
  <dcterms:modified xsi:type="dcterms:W3CDTF">2017-03-15T18:53:02Z</dcterms:modified>
</cp:coreProperties>
</file>