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4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89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248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50165830089603E-2"/>
          <c:y val="4.4673539518900303E-2"/>
          <c:w val="0.94513665822798099"/>
          <c:h val="0.662880915658737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 Race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cat>
            <c:strRef>
              <c:f>Sheet1!$A$2:$A$53</c:f>
              <c:strCache>
                <c:ptCount val="52"/>
                <c:pt idx="0">
                  <c:v>Massachusetts</c:v>
                </c:pt>
                <c:pt idx="1">
                  <c:v>Rhode Island</c:v>
                </c:pt>
                <c:pt idx="2">
                  <c:v>Alaska</c:v>
                </c:pt>
                <c:pt idx="3">
                  <c:v>Maine</c:v>
                </c:pt>
                <c:pt idx="4">
                  <c:v>Connecticut</c:v>
                </c:pt>
                <c:pt idx="5">
                  <c:v>Minnesota</c:v>
                </c:pt>
                <c:pt idx="6">
                  <c:v>Washington</c:v>
                </c:pt>
                <c:pt idx="7">
                  <c:v>Hawaii</c:v>
                </c:pt>
                <c:pt idx="8">
                  <c:v>Oregon</c:v>
                </c:pt>
                <c:pt idx="9">
                  <c:v>Colorado</c:v>
                </c:pt>
                <c:pt idx="10">
                  <c:v>Arizona</c:v>
                </c:pt>
                <c:pt idx="11">
                  <c:v>New Mexico</c:v>
                </c:pt>
                <c:pt idx="12">
                  <c:v>Delaware</c:v>
                </c:pt>
                <c:pt idx="13">
                  <c:v>Maryland</c:v>
                </c:pt>
                <c:pt idx="14">
                  <c:v>Nebraska</c:v>
                </c:pt>
                <c:pt idx="15">
                  <c:v>Florida</c:v>
                </c:pt>
                <c:pt idx="16">
                  <c:v>New York</c:v>
                </c:pt>
                <c:pt idx="17">
                  <c:v>Virginia</c:v>
                </c:pt>
                <c:pt idx="18">
                  <c:v>New Jersey</c:v>
                </c:pt>
                <c:pt idx="19">
                  <c:v>California</c:v>
                </c:pt>
                <c:pt idx="20">
                  <c:v>West Virginia</c:v>
                </c:pt>
                <c:pt idx="21">
                  <c:v>Iowa</c:v>
                </c:pt>
                <c:pt idx="22">
                  <c:v>Utah</c:v>
                </c:pt>
                <c:pt idx="23">
                  <c:v>North Carolina</c:v>
                </c:pt>
                <c:pt idx="24">
                  <c:v>Nevada</c:v>
                </c:pt>
                <c:pt idx="25">
                  <c:v>Georgia</c:v>
                </c:pt>
                <c:pt idx="26">
                  <c:v>Kentucky</c:v>
                </c:pt>
                <c:pt idx="27">
                  <c:v>United States</c:v>
                </c:pt>
                <c:pt idx="28">
                  <c:v>Kansas</c:v>
                </c:pt>
                <c:pt idx="29">
                  <c:v>South Carolina</c:v>
                </c:pt>
                <c:pt idx="30">
                  <c:v>Indiana</c:v>
                </c:pt>
                <c:pt idx="31">
                  <c:v>Pennsylvania</c:v>
                </c:pt>
                <c:pt idx="32">
                  <c:v>Ohio</c:v>
                </c:pt>
                <c:pt idx="33">
                  <c:v>Missouri</c:v>
                </c:pt>
                <c:pt idx="34">
                  <c:v>Texas</c:v>
                </c:pt>
                <c:pt idx="35">
                  <c:v>Alabama</c:v>
                </c:pt>
                <c:pt idx="36">
                  <c:v>Wisconsin</c:v>
                </c:pt>
                <c:pt idx="37">
                  <c:v>Illinois</c:v>
                </c:pt>
                <c:pt idx="38">
                  <c:v>Tennessee</c:v>
                </c:pt>
                <c:pt idx="39">
                  <c:v>Michigan</c:v>
                </c:pt>
                <c:pt idx="40">
                  <c:v>District of Columbia</c:v>
                </c:pt>
                <c:pt idx="41">
                  <c:v>Louisiana</c:v>
                </c:pt>
                <c:pt idx="42">
                  <c:v>Oklahoma</c:v>
                </c:pt>
                <c:pt idx="43">
                  <c:v>Arkansas</c:v>
                </c:pt>
                <c:pt idx="44">
                  <c:v>Mississippi</c:v>
                </c:pt>
                <c:pt idx="45">
                  <c:v>Idaho</c:v>
                </c:pt>
                <c:pt idx="46">
                  <c:v>Wyoming</c:v>
                </c:pt>
                <c:pt idx="47">
                  <c:v>Vermont</c:v>
                </c:pt>
                <c:pt idx="48">
                  <c:v>New Hampshire</c:v>
                </c:pt>
                <c:pt idx="49">
                  <c:v>South Dakota</c:v>
                </c:pt>
                <c:pt idx="50">
                  <c:v>North Dakota</c:v>
                </c:pt>
                <c:pt idx="51">
                  <c:v>Montana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82.559049148</c:v>
                </c:pt>
                <c:pt idx="1">
                  <c:v>83.122977862999051</c:v>
                </c:pt>
                <c:pt idx="2">
                  <c:v>95.907217509000006</c:v>
                </c:pt>
                <c:pt idx="3">
                  <c:v>102.665442071</c:v>
                </c:pt>
                <c:pt idx="4">
                  <c:v>103.71270181200001</c:v>
                </c:pt>
                <c:pt idx="5">
                  <c:v>104.248698382</c:v>
                </c:pt>
                <c:pt idx="6">
                  <c:v>105.301697695</c:v>
                </c:pt>
                <c:pt idx="7">
                  <c:v>106.267628597</c:v>
                </c:pt>
                <c:pt idx="8">
                  <c:v>106.626176601</c:v>
                </c:pt>
                <c:pt idx="9">
                  <c:v>111.25514206</c:v>
                </c:pt>
                <c:pt idx="10">
                  <c:v>127.498516169</c:v>
                </c:pt>
                <c:pt idx="11">
                  <c:v>128.729324601</c:v>
                </c:pt>
                <c:pt idx="12">
                  <c:v>129.283400357</c:v>
                </c:pt>
                <c:pt idx="13">
                  <c:v>135.21784531899999</c:v>
                </c:pt>
                <c:pt idx="14">
                  <c:v>135.71612821400001</c:v>
                </c:pt>
                <c:pt idx="15">
                  <c:v>137.56879470300001</c:v>
                </c:pt>
                <c:pt idx="16">
                  <c:v>138.92038712199999</c:v>
                </c:pt>
                <c:pt idx="17">
                  <c:v>139.149538353</c:v>
                </c:pt>
                <c:pt idx="18">
                  <c:v>144.40808602999999</c:v>
                </c:pt>
                <c:pt idx="19">
                  <c:v>145.867585676</c:v>
                </c:pt>
                <c:pt idx="20">
                  <c:v>146.00462473900001</c:v>
                </c:pt>
                <c:pt idx="21">
                  <c:v>146.42559078900001</c:v>
                </c:pt>
                <c:pt idx="22">
                  <c:v>146.73312781999999</c:v>
                </c:pt>
                <c:pt idx="23">
                  <c:v>148.176146042</c:v>
                </c:pt>
                <c:pt idx="24">
                  <c:v>150.642402817</c:v>
                </c:pt>
                <c:pt idx="25">
                  <c:v>153.50228763199999</c:v>
                </c:pt>
                <c:pt idx="26">
                  <c:v>153.793129497</c:v>
                </c:pt>
                <c:pt idx="27">
                  <c:v>155.01232824799999</c:v>
                </c:pt>
                <c:pt idx="28">
                  <c:v>155.658576684</c:v>
                </c:pt>
                <c:pt idx="29">
                  <c:v>156.161482095</c:v>
                </c:pt>
                <c:pt idx="30">
                  <c:v>159.85874724600001</c:v>
                </c:pt>
                <c:pt idx="31">
                  <c:v>160.666324261</c:v>
                </c:pt>
                <c:pt idx="32">
                  <c:v>162.41464630799999</c:v>
                </c:pt>
                <c:pt idx="33">
                  <c:v>163.36611202399999</c:v>
                </c:pt>
                <c:pt idx="34">
                  <c:v>164.98895565999999</c:v>
                </c:pt>
                <c:pt idx="35">
                  <c:v>165.376330811</c:v>
                </c:pt>
                <c:pt idx="36">
                  <c:v>173.25499995499999</c:v>
                </c:pt>
                <c:pt idx="37">
                  <c:v>176.97830903600001</c:v>
                </c:pt>
                <c:pt idx="38">
                  <c:v>181.703658475</c:v>
                </c:pt>
                <c:pt idx="39">
                  <c:v>188.02010306700001</c:v>
                </c:pt>
                <c:pt idx="40">
                  <c:v>189.11996189800001</c:v>
                </c:pt>
                <c:pt idx="41">
                  <c:v>193.31032312900001</c:v>
                </c:pt>
                <c:pt idx="42">
                  <c:v>195.62918089199999</c:v>
                </c:pt>
                <c:pt idx="43">
                  <c:v>198.28224078900001</c:v>
                </c:pt>
                <c:pt idx="44">
                  <c:v>199.73587427699999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AA-41B1-A7B9-6B13601693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 Race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Sheet1!$A$2:$A$53</c:f>
              <c:strCache>
                <c:ptCount val="52"/>
                <c:pt idx="0">
                  <c:v>Massachusetts</c:v>
                </c:pt>
                <c:pt idx="1">
                  <c:v>Rhode Island</c:v>
                </c:pt>
                <c:pt idx="2">
                  <c:v>Alaska</c:v>
                </c:pt>
                <c:pt idx="3">
                  <c:v>Maine</c:v>
                </c:pt>
                <c:pt idx="4">
                  <c:v>Connecticut</c:v>
                </c:pt>
                <c:pt idx="5">
                  <c:v>Minnesota</c:v>
                </c:pt>
                <c:pt idx="6">
                  <c:v>Washington</c:v>
                </c:pt>
                <c:pt idx="7">
                  <c:v>Hawaii</c:v>
                </c:pt>
                <c:pt idx="8">
                  <c:v>Oregon</c:v>
                </c:pt>
                <c:pt idx="9">
                  <c:v>Colorado</c:v>
                </c:pt>
                <c:pt idx="10">
                  <c:v>Arizona</c:v>
                </c:pt>
                <c:pt idx="11">
                  <c:v>New Mexico</c:v>
                </c:pt>
                <c:pt idx="12">
                  <c:v>Delaware</c:v>
                </c:pt>
                <c:pt idx="13">
                  <c:v>Maryland</c:v>
                </c:pt>
                <c:pt idx="14">
                  <c:v>Nebraska</c:v>
                </c:pt>
                <c:pt idx="15">
                  <c:v>Florida</c:v>
                </c:pt>
                <c:pt idx="16">
                  <c:v>New York</c:v>
                </c:pt>
                <c:pt idx="17">
                  <c:v>Virginia</c:v>
                </c:pt>
                <c:pt idx="18">
                  <c:v>New Jersey</c:v>
                </c:pt>
                <c:pt idx="19">
                  <c:v>California</c:v>
                </c:pt>
                <c:pt idx="20">
                  <c:v>West Virginia</c:v>
                </c:pt>
                <c:pt idx="21">
                  <c:v>Iowa</c:v>
                </c:pt>
                <c:pt idx="22">
                  <c:v>Utah</c:v>
                </c:pt>
                <c:pt idx="23">
                  <c:v>North Carolina</c:v>
                </c:pt>
                <c:pt idx="24">
                  <c:v>Nevada</c:v>
                </c:pt>
                <c:pt idx="25">
                  <c:v>Georgia</c:v>
                </c:pt>
                <c:pt idx="26">
                  <c:v>Kentucky</c:v>
                </c:pt>
                <c:pt idx="27">
                  <c:v>United States</c:v>
                </c:pt>
                <c:pt idx="28">
                  <c:v>Kansas</c:v>
                </c:pt>
                <c:pt idx="29">
                  <c:v>South Carolina</c:v>
                </c:pt>
                <c:pt idx="30">
                  <c:v>Indiana</c:v>
                </c:pt>
                <c:pt idx="31">
                  <c:v>Pennsylvania</c:v>
                </c:pt>
                <c:pt idx="32">
                  <c:v>Ohio</c:v>
                </c:pt>
                <c:pt idx="33">
                  <c:v>Missouri</c:v>
                </c:pt>
                <c:pt idx="34">
                  <c:v>Texas</c:v>
                </c:pt>
                <c:pt idx="35">
                  <c:v>Alabama</c:v>
                </c:pt>
                <c:pt idx="36">
                  <c:v>Wisconsin</c:v>
                </c:pt>
                <c:pt idx="37">
                  <c:v>Illinois</c:v>
                </c:pt>
                <c:pt idx="38">
                  <c:v>Tennessee</c:v>
                </c:pt>
                <c:pt idx="39">
                  <c:v>Michigan</c:v>
                </c:pt>
                <c:pt idx="40">
                  <c:v>District of Columbia</c:v>
                </c:pt>
                <c:pt idx="41">
                  <c:v>Louisiana</c:v>
                </c:pt>
                <c:pt idx="42">
                  <c:v>Oklahoma</c:v>
                </c:pt>
                <c:pt idx="43">
                  <c:v>Arkansas</c:v>
                </c:pt>
                <c:pt idx="44">
                  <c:v>Mississippi</c:v>
                </c:pt>
                <c:pt idx="45">
                  <c:v>Idaho</c:v>
                </c:pt>
                <c:pt idx="46">
                  <c:v>Wyoming</c:v>
                </c:pt>
                <c:pt idx="47">
                  <c:v>Vermont</c:v>
                </c:pt>
                <c:pt idx="48">
                  <c:v>New Hampshire</c:v>
                </c:pt>
                <c:pt idx="49">
                  <c:v>South Dakota</c:v>
                </c:pt>
                <c:pt idx="50">
                  <c:v>North Dakota</c:v>
                </c:pt>
                <c:pt idx="51">
                  <c:v>Montana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60.557404593999721</c:v>
                </c:pt>
                <c:pt idx="1">
                  <c:v>68.67955640399957</c:v>
                </c:pt>
                <c:pt idx="2">
                  <c:v>61.774269705999998</c:v>
                </c:pt>
                <c:pt idx="3">
                  <c:v>65.025098498999526</c:v>
                </c:pt>
                <c:pt idx="4">
                  <c:v>55.367394083999997</c:v>
                </c:pt>
                <c:pt idx="5">
                  <c:v>51.029891220000003</c:v>
                </c:pt>
                <c:pt idx="6">
                  <c:v>62.375351689000013</c:v>
                </c:pt>
                <c:pt idx="7">
                  <c:v>64.901324903000003</c:v>
                </c:pt>
                <c:pt idx="8">
                  <c:v>64.0006105129996</c:v>
                </c:pt>
                <c:pt idx="9">
                  <c:v>58.385901044000001</c:v>
                </c:pt>
                <c:pt idx="10">
                  <c:v>70.993017070999983</c:v>
                </c:pt>
                <c:pt idx="11">
                  <c:v>75.821701911999526</c:v>
                </c:pt>
                <c:pt idx="12">
                  <c:v>75.895471347999276</c:v>
                </c:pt>
                <c:pt idx="13">
                  <c:v>78.535002995999861</c:v>
                </c:pt>
                <c:pt idx="14">
                  <c:v>65.138005227999585</c:v>
                </c:pt>
                <c:pt idx="15">
                  <c:v>78.169987441000004</c:v>
                </c:pt>
                <c:pt idx="16">
                  <c:v>71.060612556999601</c:v>
                </c:pt>
                <c:pt idx="17">
                  <c:v>72.75324201599976</c:v>
                </c:pt>
                <c:pt idx="18">
                  <c:v>70.331890020000003</c:v>
                </c:pt>
                <c:pt idx="19">
                  <c:v>70.589011352999322</c:v>
                </c:pt>
                <c:pt idx="20">
                  <c:v>105.677317733</c:v>
                </c:pt>
                <c:pt idx="21">
                  <c:v>70.97472600899998</c:v>
                </c:pt>
                <c:pt idx="22">
                  <c:v>59.952599192999998</c:v>
                </c:pt>
                <c:pt idx="23">
                  <c:v>81.065000660999999</c:v>
                </c:pt>
                <c:pt idx="24">
                  <c:v>99.813197693000006</c:v>
                </c:pt>
                <c:pt idx="25">
                  <c:v>88.503595407999981</c:v>
                </c:pt>
                <c:pt idx="26">
                  <c:v>104.29296393200001</c:v>
                </c:pt>
                <c:pt idx="27">
                  <c:v>78.153971777999232</c:v>
                </c:pt>
                <c:pt idx="28">
                  <c:v>75.771001544000001</c:v>
                </c:pt>
                <c:pt idx="29">
                  <c:v>83.470538393999306</c:v>
                </c:pt>
                <c:pt idx="30">
                  <c:v>87.009361403</c:v>
                </c:pt>
                <c:pt idx="31">
                  <c:v>74.860849938000001</c:v>
                </c:pt>
                <c:pt idx="32">
                  <c:v>87.75070034199976</c:v>
                </c:pt>
                <c:pt idx="33">
                  <c:v>89.282204785000005</c:v>
                </c:pt>
                <c:pt idx="34">
                  <c:v>89.718740056999337</c:v>
                </c:pt>
                <c:pt idx="35">
                  <c:v>96.743542773000001</c:v>
                </c:pt>
                <c:pt idx="36">
                  <c:v>64.326841302999142</c:v>
                </c:pt>
                <c:pt idx="37">
                  <c:v>77.306958440000002</c:v>
                </c:pt>
                <c:pt idx="38">
                  <c:v>103.423035903</c:v>
                </c:pt>
                <c:pt idx="39">
                  <c:v>79.384355001000003</c:v>
                </c:pt>
                <c:pt idx="40">
                  <c:v>41.795873491999998</c:v>
                </c:pt>
                <c:pt idx="41">
                  <c:v>103.184804761</c:v>
                </c:pt>
                <c:pt idx="42">
                  <c:v>117.529580661</c:v>
                </c:pt>
                <c:pt idx="43">
                  <c:v>112.712175114</c:v>
                </c:pt>
                <c:pt idx="44">
                  <c:v>113.900726041</c:v>
                </c:pt>
                <c:pt idx="45">
                  <c:v>68.988728410999585</c:v>
                </c:pt>
                <c:pt idx="46">
                  <c:v>71.419183922000002</c:v>
                </c:pt>
                <c:pt idx="47">
                  <c:v>58.128403446</c:v>
                </c:pt>
                <c:pt idx="48">
                  <c:v>59.644601508999997</c:v>
                </c:pt>
                <c:pt idx="49">
                  <c:v>65.382295721000006</c:v>
                </c:pt>
                <c:pt idx="50">
                  <c:v>66.976175341999948</c:v>
                </c:pt>
                <c:pt idx="51">
                  <c:v>67.827843225999999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AA-41B1-A7B9-6B13601693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 Ethnicity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Sheet1!$A$2:$A$53</c:f>
              <c:strCache>
                <c:ptCount val="52"/>
                <c:pt idx="0">
                  <c:v>Massachusetts</c:v>
                </c:pt>
                <c:pt idx="1">
                  <c:v>Rhode Island</c:v>
                </c:pt>
                <c:pt idx="2">
                  <c:v>Alaska</c:v>
                </c:pt>
                <c:pt idx="3">
                  <c:v>Maine</c:v>
                </c:pt>
                <c:pt idx="4">
                  <c:v>Connecticut</c:v>
                </c:pt>
                <c:pt idx="5">
                  <c:v>Minnesota</c:v>
                </c:pt>
                <c:pt idx="6">
                  <c:v>Washington</c:v>
                </c:pt>
                <c:pt idx="7">
                  <c:v>Hawaii</c:v>
                </c:pt>
                <c:pt idx="8">
                  <c:v>Oregon</c:v>
                </c:pt>
                <c:pt idx="9">
                  <c:v>Colorado</c:v>
                </c:pt>
                <c:pt idx="10">
                  <c:v>Arizona</c:v>
                </c:pt>
                <c:pt idx="11">
                  <c:v>New Mexico</c:v>
                </c:pt>
                <c:pt idx="12">
                  <c:v>Delaware</c:v>
                </c:pt>
                <c:pt idx="13">
                  <c:v>Maryland</c:v>
                </c:pt>
                <c:pt idx="14">
                  <c:v>Nebraska</c:v>
                </c:pt>
                <c:pt idx="15">
                  <c:v>Florida</c:v>
                </c:pt>
                <c:pt idx="16">
                  <c:v>New York</c:v>
                </c:pt>
                <c:pt idx="17">
                  <c:v>Virginia</c:v>
                </c:pt>
                <c:pt idx="18">
                  <c:v>New Jersey</c:v>
                </c:pt>
                <c:pt idx="19">
                  <c:v>California</c:v>
                </c:pt>
                <c:pt idx="20">
                  <c:v>West Virginia</c:v>
                </c:pt>
                <c:pt idx="21">
                  <c:v>Iowa</c:v>
                </c:pt>
                <c:pt idx="22">
                  <c:v>Utah</c:v>
                </c:pt>
                <c:pt idx="23">
                  <c:v>North Carolina</c:v>
                </c:pt>
                <c:pt idx="24">
                  <c:v>Nevada</c:v>
                </c:pt>
                <c:pt idx="25">
                  <c:v>Georgia</c:v>
                </c:pt>
                <c:pt idx="26">
                  <c:v>Kentucky</c:v>
                </c:pt>
                <c:pt idx="27">
                  <c:v>United States</c:v>
                </c:pt>
                <c:pt idx="28">
                  <c:v>Kansas</c:v>
                </c:pt>
                <c:pt idx="29">
                  <c:v>South Carolina</c:v>
                </c:pt>
                <c:pt idx="30">
                  <c:v>Indiana</c:v>
                </c:pt>
                <c:pt idx="31">
                  <c:v>Pennsylvania</c:v>
                </c:pt>
                <c:pt idx="32">
                  <c:v>Ohio</c:v>
                </c:pt>
                <c:pt idx="33">
                  <c:v>Missouri</c:v>
                </c:pt>
                <c:pt idx="34">
                  <c:v>Texas</c:v>
                </c:pt>
                <c:pt idx="35">
                  <c:v>Alabama</c:v>
                </c:pt>
                <c:pt idx="36">
                  <c:v>Wisconsin</c:v>
                </c:pt>
                <c:pt idx="37">
                  <c:v>Illinois</c:v>
                </c:pt>
                <c:pt idx="38">
                  <c:v>Tennessee</c:v>
                </c:pt>
                <c:pt idx="39">
                  <c:v>Michigan</c:v>
                </c:pt>
                <c:pt idx="40">
                  <c:v>District of Columbia</c:v>
                </c:pt>
                <c:pt idx="41">
                  <c:v>Louisiana</c:v>
                </c:pt>
                <c:pt idx="42">
                  <c:v>Oklahoma</c:v>
                </c:pt>
                <c:pt idx="43">
                  <c:v>Arkansas</c:v>
                </c:pt>
                <c:pt idx="44">
                  <c:v>Mississippi</c:v>
                </c:pt>
                <c:pt idx="45">
                  <c:v>Idaho</c:v>
                </c:pt>
                <c:pt idx="46">
                  <c:v>Wyoming</c:v>
                </c:pt>
                <c:pt idx="47">
                  <c:v>Vermont</c:v>
                </c:pt>
                <c:pt idx="48">
                  <c:v>New Hampshire</c:v>
                </c:pt>
                <c:pt idx="49">
                  <c:v>South Dakota</c:v>
                </c:pt>
                <c:pt idx="50">
                  <c:v>North Dakota</c:v>
                </c:pt>
                <c:pt idx="51">
                  <c:v>Montana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53.085795117000011</c:v>
                </c:pt>
                <c:pt idx="1">
                  <c:v>44.381726391999997</c:v>
                </c:pt>
                <c:pt idx="2">
                  <c:v>40.197333096000001</c:v>
                </c:pt>
                <c:pt idx="4">
                  <c:v>61.656837545000002</c:v>
                </c:pt>
                <c:pt idx="5">
                  <c:v>45.537420001000001</c:v>
                </c:pt>
                <c:pt idx="6">
                  <c:v>48.469325950000012</c:v>
                </c:pt>
                <c:pt idx="7">
                  <c:v>76.480273570999998</c:v>
                </c:pt>
                <c:pt idx="8">
                  <c:v>50.730286178999997</c:v>
                </c:pt>
                <c:pt idx="9">
                  <c:v>71.553078466999366</c:v>
                </c:pt>
                <c:pt idx="10">
                  <c:v>67.55946241599986</c:v>
                </c:pt>
                <c:pt idx="11">
                  <c:v>80.94533029199998</c:v>
                </c:pt>
                <c:pt idx="12">
                  <c:v>57.795643987000012</c:v>
                </c:pt>
                <c:pt idx="13">
                  <c:v>39.829368852000002</c:v>
                </c:pt>
                <c:pt idx="14">
                  <c:v>47.765536978</c:v>
                </c:pt>
                <c:pt idx="15">
                  <c:v>55.174305613000001</c:v>
                </c:pt>
                <c:pt idx="16">
                  <c:v>71.933458956999601</c:v>
                </c:pt>
                <c:pt idx="17">
                  <c:v>35.463776125000003</c:v>
                </c:pt>
                <c:pt idx="18">
                  <c:v>53.611716510000001</c:v>
                </c:pt>
                <c:pt idx="19">
                  <c:v>65.286430228</c:v>
                </c:pt>
                <c:pt idx="21">
                  <c:v>45.439340680000001</c:v>
                </c:pt>
                <c:pt idx="22">
                  <c:v>55.554720279000001</c:v>
                </c:pt>
                <c:pt idx="23">
                  <c:v>40.128081428000002</c:v>
                </c:pt>
                <c:pt idx="24">
                  <c:v>65.320851965999978</c:v>
                </c:pt>
                <c:pt idx="25">
                  <c:v>39.30526674</c:v>
                </c:pt>
                <c:pt idx="26">
                  <c:v>40.616326180000002</c:v>
                </c:pt>
                <c:pt idx="27">
                  <c:v>66.494931115999947</c:v>
                </c:pt>
                <c:pt idx="28">
                  <c:v>62.707848816000002</c:v>
                </c:pt>
                <c:pt idx="29">
                  <c:v>51.742390260000001</c:v>
                </c:pt>
                <c:pt idx="30">
                  <c:v>60.743401507999998</c:v>
                </c:pt>
                <c:pt idx="31">
                  <c:v>75.614477537999306</c:v>
                </c:pt>
                <c:pt idx="32">
                  <c:v>55.837156594</c:v>
                </c:pt>
                <c:pt idx="33">
                  <c:v>57.068859843000013</c:v>
                </c:pt>
                <c:pt idx="34">
                  <c:v>86.694318310999321</c:v>
                </c:pt>
                <c:pt idx="35">
                  <c:v>41.285683556000002</c:v>
                </c:pt>
                <c:pt idx="36">
                  <c:v>56.988829373000002</c:v>
                </c:pt>
                <c:pt idx="37">
                  <c:v>59.441532299999999</c:v>
                </c:pt>
                <c:pt idx="38">
                  <c:v>40.036279004999997</c:v>
                </c:pt>
                <c:pt idx="39">
                  <c:v>77.682169923000004</c:v>
                </c:pt>
                <c:pt idx="40">
                  <c:v>50.393798129000011</c:v>
                </c:pt>
                <c:pt idx="41">
                  <c:v>48.968638886000001</c:v>
                </c:pt>
                <c:pt idx="42">
                  <c:v>78.157100154999526</c:v>
                </c:pt>
                <c:pt idx="43">
                  <c:v>52.875219385999998</c:v>
                </c:pt>
                <c:pt idx="44">
                  <c:v>48.582814433000003</c:v>
                </c:pt>
                <c:pt idx="45">
                  <c:v>56.081992597999999</c:v>
                </c:pt>
                <c:pt idx="46">
                  <c:v>58.780786528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E22-4C97-8A5C-EB949F5DF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358052720"/>
        <c:axId val="358050368"/>
      </c:lineChart>
      <c:catAx>
        <c:axId val="35805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spc="-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50368"/>
        <c:crosses val="autoZero"/>
        <c:auto val="1"/>
        <c:lblAlgn val="ctr"/>
        <c:lblOffset val="100"/>
        <c:tickMarkSkip val="1"/>
        <c:noMultiLvlLbl val="0"/>
      </c:catAx>
      <c:valAx>
        <c:axId val="358050368"/>
        <c:scaling>
          <c:orientation val="minMax"/>
          <c:max val="22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5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29570603"/>
              </p:ext>
            </p:extLst>
          </p:nvPr>
        </p:nvGraphicFramePr>
        <p:xfrm>
          <a:off x="71500" y="1145666"/>
          <a:ext cx="8923849" cy="427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7544" y="3115345"/>
            <a:ext cx="8527805" cy="0"/>
          </a:xfrm>
          <a:prstGeom prst="line">
            <a:avLst/>
          </a:prstGeom>
          <a:ln w="1270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Every State, African </a:t>
            </a:r>
            <a:r>
              <a:rPr lang="en-US" sz="2400" dirty="0"/>
              <a:t>Americans </a:t>
            </a:r>
            <a:r>
              <a:rPr lang="en-US" sz="2400" dirty="0" smtClean="0"/>
              <a:t>More </a:t>
            </a:r>
            <a:r>
              <a:rPr lang="en-US" sz="2400" dirty="0"/>
              <a:t>L</a:t>
            </a:r>
            <a:r>
              <a:rPr lang="en-US" sz="2400" dirty="0" smtClean="0"/>
              <a:t>ikely </a:t>
            </a:r>
            <a:r>
              <a:rPr lang="en-US" dirty="0"/>
              <a:t>T</a:t>
            </a:r>
            <a:r>
              <a:rPr lang="en-US" sz="2400" dirty="0" smtClean="0"/>
              <a:t>han Whites </a:t>
            </a:r>
            <a:r>
              <a:rPr lang="en-US" sz="2400" dirty="0"/>
              <a:t>to </a:t>
            </a:r>
            <a:r>
              <a:rPr lang="en-US" sz="2400" dirty="0" smtClean="0"/>
              <a:t>Die </a:t>
            </a:r>
            <a:r>
              <a:rPr lang="en-US" sz="2400" dirty="0"/>
              <a:t>E</a:t>
            </a:r>
            <a:r>
              <a:rPr lang="en-US" sz="2400" dirty="0" smtClean="0"/>
              <a:t>arly </a:t>
            </a:r>
            <a:r>
              <a:rPr lang="en-US" sz="2400" dirty="0"/>
              <a:t>from T</a:t>
            </a:r>
            <a:r>
              <a:rPr lang="en-US" sz="2400" dirty="0" smtClean="0"/>
              <a:t>reatable Conditions, 2013–14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57150" y="5507276"/>
            <a:ext cx="8838199" cy="399999"/>
          </a:xfrm>
        </p:spPr>
        <p:txBody>
          <a:bodyPr/>
          <a:lstStyle/>
          <a:p>
            <a:r>
              <a:rPr lang="en-US" dirty="0"/>
              <a:t>Notes: Data for </a:t>
            </a:r>
            <a:r>
              <a:rPr lang="en-US" dirty="0" smtClean="0"/>
              <a:t>black </a:t>
            </a:r>
            <a:r>
              <a:rPr lang="en-US" dirty="0"/>
              <a:t>race </a:t>
            </a:r>
            <a:r>
              <a:rPr lang="en-US" dirty="0" smtClean="0"/>
              <a:t>not </a:t>
            </a:r>
            <a:r>
              <a:rPr lang="en-US" dirty="0"/>
              <a:t>available for Idaho, Montana, New Hampshire, North Dakota, South Dakota, Vermont,  or Wyoming. Data for Hispanic </a:t>
            </a:r>
            <a:r>
              <a:rPr lang="en-US" dirty="0" smtClean="0"/>
              <a:t>ethnicity not </a:t>
            </a:r>
            <a:r>
              <a:rPr lang="en-US" dirty="0"/>
              <a:t>available for Maine, Montana, New Hampshire, North Dakota, South Dakota, Vermont, </a:t>
            </a:r>
            <a:r>
              <a:rPr lang="en-US" dirty="0" smtClean="0"/>
              <a:t>or West Virginia. States </a:t>
            </a:r>
            <a:r>
              <a:rPr lang="en-US" dirty="0"/>
              <a:t>arranged in rank order based on b</a:t>
            </a:r>
            <a:r>
              <a:rPr lang="en-US" dirty="0" smtClean="0"/>
              <a:t>lack </a:t>
            </a:r>
            <a:r>
              <a:rPr lang="en-US" dirty="0"/>
              <a:t>mortality.</a:t>
            </a:r>
          </a:p>
          <a:p>
            <a:r>
              <a:rPr lang="en-US" dirty="0"/>
              <a:t>Data: 2013 and 2014 National Vital Statistics System (NVSS) </a:t>
            </a:r>
            <a:r>
              <a:rPr lang="en-US" dirty="0" smtClean="0"/>
              <a:t>Mortality All-County Micro Data Files.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00801" y="1073658"/>
            <a:ext cx="2707704" cy="461665"/>
            <a:chOff x="7037900" y="1068536"/>
            <a:chExt cx="2429311" cy="461665"/>
          </a:xfrm>
        </p:grpSpPr>
        <p:sp>
          <p:nvSpPr>
            <p:cNvPr id="8" name="TextBox 7"/>
            <p:cNvSpPr txBox="1"/>
            <p:nvPr/>
          </p:nvSpPr>
          <p:spPr bwMode="hidden">
            <a:xfrm>
              <a:off x="7152169" y="1068536"/>
              <a:ext cx="56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rebuchet MS Regular" charset="0"/>
                </a:rPr>
                <a:t>White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hidden">
            <a:xfrm>
              <a:off x="7951840" y="1068536"/>
              <a:ext cx="5284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rebuchet MS Regular" charset="0"/>
                </a:rPr>
                <a:t>Black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7037900" y="1138455"/>
              <a:ext cx="137160" cy="13716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851883" y="1138455"/>
              <a:ext cx="137160" cy="13716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 bwMode="hidden">
            <a:xfrm>
              <a:off x="8737443" y="1068536"/>
              <a:ext cx="729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rebuchet MS Regular" charset="0"/>
                </a:rPr>
                <a:t>Hispanic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8622076" y="1138455"/>
              <a:ext cx="137160" cy="137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 bwMode="white">
          <a:xfrm>
            <a:off x="7812360" y="2271831"/>
            <a:ext cx="1188132" cy="855619"/>
          </a:xfrm>
          <a:prstGeom prst="rect">
            <a:avLst/>
          </a:prstGeom>
          <a:noFill/>
        </p:spPr>
        <p:txBody>
          <a:bodyPr wrap="square" lIns="27432" tIns="27432" rIns="27432" bIns="27432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U.S. average, </a:t>
            </a:r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/>
            </a:r>
            <a:b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</a:br>
            <a: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all races=</a:t>
            </a:r>
            <a:br>
              <a:rPr lang="en-US" sz="12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</a:br>
            <a:r>
              <a:rPr lang="en-US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84.1 </a:t>
            </a:r>
            <a:r>
              <a:rPr lang="en-US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per </a:t>
            </a:r>
            <a:r>
              <a:rPr lang="en-US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</a:rPr>
              <a:t>100,000</a:t>
            </a:r>
            <a:endParaRPr lang="en-US" sz="1400" dirty="0">
              <a:solidFill>
                <a:schemeClr val="tx1">
                  <a:lumMod val="60000"/>
                  <a:lumOff val="40000"/>
                </a:schemeClr>
              </a:solidFill>
              <a:latin typeface="Trebuchet MS Regula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6" y="103765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latin typeface="Trebuchet MS Regular" charset="0"/>
              </a:rPr>
              <a:t>Mortality </a:t>
            </a:r>
            <a:r>
              <a:rPr lang="en-US" sz="1400" dirty="0" smtClean="0">
                <a:latin typeface="Trebuchet MS Regular" charset="0"/>
              </a:rPr>
              <a:t>amenable </a:t>
            </a:r>
            <a:r>
              <a:rPr lang="en-US" sz="1400" dirty="0">
                <a:latin typeface="Trebuchet MS Regular" charset="0"/>
              </a:rPr>
              <a:t>to h</a:t>
            </a:r>
            <a:r>
              <a:rPr lang="en-US" sz="1400" dirty="0" smtClean="0">
                <a:latin typeface="Trebuchet MS Regular" charset="0"/>
              </a:rPr>
              <a:t>ealth care</a:t>
            </a:r>
            <a:r>
              <a:rPr lang="en-US" sz="1400" dirty="0">
                <a:latin typeface="Trebuchet MS Regular" charset="0"/>
              </a:rPr>
              <a:t>: d</a:t>
            </a:r>
            <a:r>
              <a:rPr lang="en-US" sz="1400" dirty="0" smtClean="0">
                <a:latin typeface="Trebuchet MS Regular" charset="0"/>
              </a:rPr>
              <a:t>eaths </a:t>
            </a:r>
            <a:r>
              <a:rPr lang="en-US" sz="1400" dirty="0">
                <a:latin typeface="Trebuchet MS Regular" charset="0"/>
              </a:rPr>
              <a:t>per 100,000 population</a:t>
            </a:r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165793</TotalTime>
  <Words>116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In Every State, African Americans More Likely Than Whites to Die Early from Treatable Conditions, 2013–14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1927</cp:revision>
  <cp:lastPrinted>2017-03-13T15:06:43Z</cp:lastPrinted>
  <dcterms:created xsi:type="dcterms:W3CDTF">2014-10-08T23:03:32Z</dcterms:created>
  <dcterms:modified xsi:type="dcterms:W3CDTF">2017-03-15T19:01:25Z</dcterms:modified>
</cp:coreProperties>
</file>