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1465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200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15A"/>
    <a:srgbClr val="5F5A9D"/>
    <a:srgbClr val="E0E0E0"/>
    <a:srgbClr val="4ABDBC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61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1116" y="78"/>
      </p:cViewPr>
      <p:guideLst>
        <p:guide orient="horz" pos="1570"/>
        <p:guide pos="2988"/>
        <p:guide orient="horz" pos="1200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428089659415404E-3"/>
          <c:y val="0.243276818220303"/>
          <c:w val="0.96295687094451399"/>
          <c:h val="0.62014571480361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C5D00434-3799-D94A-A869-1FA3E44A5FC1}" type="VALUE">
                      <a:rPr lang="en-US" b="0" i="0" smtClean="0">
                        <a:latin typeface="Trebuchet MS Regular" charset="0"/>
                      </a:rPr>
                      <a:pPr/>
                      <a:t>[VALUE]</a:t>
                    </a:fld>
                    <a:r>
                      <a:rPr lang="en-US" b="0" i="0" dirty="0" smtClean="0">
                        <a:latin typeface="Trebuchet MS Regular" charset="0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0FA-41DE-837C-4154823E6BF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F61D6F7-484C-964A-8555-4630477EB420}" type="VALUE">
                      <a:rPr lang="en-US" b="0" i="0" smtClean="0">
                        <a:latin typeface="Trebuchet MS Regular" charset="0"/>
                      </a:rPr>
                      <a:pPr/>
                      <a:t>[VALUE]</a:t>
                    </a:fld>
                    <a:r>
                      <a:rPr lang="en-US" b="0" i="0" dirty="0" smtClean="0">
                        <a:latin typeface="Trebuchet MS Regular" charset="0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0FA-41DE-837C-4154823E6BF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242A9A6A-BBDB-B648-A392-00E065B5D55E}" type="VALUE">
                      <a:rPr lang="en-US" b="0" i="0" smtClean="0">
                        <a:latin typeface="Trebuchet MS Regular" charset="0"/>
                      </a:rPr>
                      <a:pPr/>
                      <a:t>[VALUE]</a:t>
                    </a:fld>
                    <a:r>
                      <a:rPr lang="en-US" b="0" i="0" dirty="0" smtClean="0">
                        <a:latin typeface="Trebuchet MS Regular" charset="0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0FA-41DE-837C-4154823E6BF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National average</c:v>
                </c:pt>
                <c:pt idx="1">
                  <c:v>Top state</c:v>
                </c:pt>
                <c:pt idx="2">
                  <c:v>Bottom state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10.44</c:v>
                </c:pt>
                <c:pt idx="1">
                  <c:v>5.64</c:v>
                </c:pt>
                <c:pt idx="2">
                  <c:v>16.010000000000009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A5-4D00-8387-62AE3CFA4B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5B8FF5E-EFF6-904D-AC15-F842CD9174E9}" type="VALUE">
                      <a:rPr lang="en-US" b="0" i="0" smtClean="0">
                        <a:latin typeface="Trebuchet MS Regular" charset="0"/>
                      </a:rPr>
                      <a:pPr/>
                      <a:t>[VALUE]</a:t>
                    </a:fld>
                    <a:r>
                      <a:rPr lang="en-US" b="0" i="0" dirty="0" smtClean="0">
                        <a:latin typeface="Trebuchet MS Regular" charset="0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0FA-41DE-837C-4154823E6BF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3253D39-7E5D-D643-8061-1F51174DA068}" type="VALUE">
                      <a:rPr lang="en-US" b="0" i="0" smtClean="0">
                        <a:latin typeface="Trebuchet MS Regular" charset="0"/>
                      </a:rPr>
                      <a:pPr/>
                      <a:t>[VALUE]</a:t>
                    </a:fld>
                    <a:r>
                      <a:rPr lang="en-US" b="0" i="0" dirty="0" smtClean="0">
                        <a:latin typeface="Trebuchet MS Regular" charset="0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0FA-41DE-837C-4154823E6BF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9AB2110-B5F5-C744-9577-069D45222CFB}" type="VALUE">
                      <a:rPr lang="en-US" b="0" i="0" smtClean="0">
                        <a:latin typeface="Trebuchet MS Regular" charset="0"/>
                      </a:rPr>
                      <a:pPr/>
                      <a:t>[VALUE]</a:t>
                    </a:fld>
                    <a:r>
                      <a:rPr lang="en-US" b="0" i="0" dirty="0" smtClean="0">
                        <a:latin typeface="Trebuchet MS Regular" charset="0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0FA-41DE-837C-4154823E6BF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National average</c:v>
                </c:pt>
                <c:pt idx="1">
                  <c:v>Top state</c:v>
                </c:pt>
                <c:pt idx="2">
                  <c:v>Bottom state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17.13</c:v>
                </c:pt>
                <c:pt idx="1">
                  <c:v>5.8</c:v>
                </c:pt>
                <c:pt idx="2">
                  <c:v>26.13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A5-4D00-8387-62AE3CFA4B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FB58605-2A5C-0D4B-999A-55DAAA14F6D9}" type="VALUE">
                      <a:rPr lang="en-US" b="0" i="0" smtClean="0">
                        <a:latin typeface="Trebuchet MS Regular" charset="0"/>
                      </a:rPr>
                      <a:pPr/>
                      <a:t>[VALUE]</a:t>
                    </a:fld>
                    <a:r>
                      <a:rPr lang="en-US" b="0" i="0" dirty="0" smtClean="0">
                        <a:latin typeface="Trebuchet MS Regular" charset="0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0FA-41DE-837C-4154823E6BF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F33CDD2-76F1-E94B-A0AD-B652E2B2DE49}" type="VALUE">
                      <a:rPr lang="en-US" b="0" i="0" smtClean="0">
                        <a:latin typeface="Trebuchet MS Regular" charset="0"/>
                      </a:rPr>
                      <a:pPr/>
                      <a:t>[VALUE]</a:t>
                    </a:fld>
                    <a:r>
                      <a:rPr lang="en-US" b="0" i="0" dirty="0" smtClean="0">
                        <a:latin typeface="Trebuchet MS Regular" charset="0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0FA-41DE-837C-4154823E6BF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F29C318-CF62-EF48-9956-73D9572552C2}" type="VALUE">
                      <a:rPr lang="en-US" b="0" i="0" smtClean="0">
                        <a:latin typeface="Trebuchet MS Regular" charset="0"/>
                      </a:rPr>
                      <a:pPr/>
                      <a:t>[VALUE]</a:t>
                    </a:fld>
                    <a:r>
                      <a:rPr lang="en-US" b="0" i="0" dirty="0" smtClean="0">
                        <a:latin typeface="Trebuchet MS Regular" charset="0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0FA-41DE-837C-4154823E6BF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National average</c:v>
                </c:pt>
                <c:pt idx="1">
                  <c:v>Top state</c:v>
                </c:pt>
                <c:pt idx="2">
                  <c:v>Bottom state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21.7</c:v>
                </c:pt>
                <c:pt idx="1">
                  <c:v>8.8800000000000008</c:v>
                </c:pt>
                <c:pt idx="2">
                  <c:v>30.72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FA5-4D00-8387-62AE3CFA4B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63158408"/>
        <c:axId val="363153312"/>
      </c:barChart>
      <c:catAx>
        <c:axId val="36315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3153312"/>
        <c:crosses val="autoZero"/>
        <c:auto val="1"/>
        <c:lblAlgn val="ctr"/>
        <c:lblOffset val="100"/>
        <c:noMultiLvlLbl val="0"/>
      </c:catAx>
      <c:valAx>
        <c:axId val="363153312"/>
        <c:scaling>
          <c:orientation val="minMax"/>
          <c:max val="40"/>
        </c:scaling>
        <c:delete val="1"/>
        <c:axPos val="l"/>
        <c:numFmt formatCode="General" sourceLinked="1"/>
        <c:majorTickMark val="none"/>
        <c:minorTickMark val="none"/>
        <c:tickLblPos val="nextTo"/>
        <c:crossAx val="363158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0816911808066E-2"/>
          <c:y val="0.243276818220303"/>
          <c:w val="0.95721798872964803"/>
          <c:h val="0.62014571480361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Less than 200% FPL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2C878FB-DCA0-3C46-93B7-C452FEB74E72}" type="VALUE">
                      <a:rPr lang="en-US" b="0" i="0" smtClean="0">
                        <a:latin typeface="Trebuchet MS Regular" charset="0"/>
                      </a:rPr>
                      <a:pPr/>
                      <a:t>[VALUE]</a:t>
                    </a:fld>
                    <a:r>
                      <a:rPr lang="en-US" b="0" i="0" dirty="0" smtClean="0">
                        <a:latin typeface="Trebuchet MS Regular" charset="0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D90-44C3-A9B9-9FB330E80CD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0700550-8C35-4C47-8EE7-A03139B6D279}" type="VALUE">
                      <a:rPr lang="en-US" b="0" i="0" smtClean="0">
                        <a:latin typeface="Trebuchet MS Regular" charset="0"/>
                      </a:rPr>
                      <a:pPr/>
                      <a:t>[VALUE]</a:t>
                    </a:fld>
                    <a:r>
                      <a:rPr lang="en-US" b="0" i="0" dirty="0" smtClean="0">
                        <a:latin typeface="Trebuchet MS Regular" charset="0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D90-44C3-A9B9-9FB330E80CD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05E9256-81C9-E94C-AD7B-F83818BA5D0D}" type="VALUE">
                      <a:rPr lang="en-US" b="0" i="0" smtClean="0">
                        <a:latin typeface="Trebuchet MS Regular" charset="0"/>
                      </a:rPr>
                      <a:pPr/>
                      <a:t>[VALUE]</a:t>
                    </a:fld>
                    <a:r>
                      <a:rPr lang="en-US" b="0" i="0" dirty="0" smtClean="0">
                        <a:latin typeface="Trebuchet MS Regular" charset="0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D90-44C3-A9B9-9FB330E80CD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National average</c:v>
                </c:pt>
                <c:pt idx="1">
                  <c:v>Top state</c:v>
                </c:pt>
                <c:pt idx="2">
                  <c:v>Bottom state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24.04</c:v>
                </c:pt>
                <c:pt idx="1">
                  <c:v>9.2900000000000009</c:v>
                </c:pt>
                <c:pt idx="2">
                  <c:v>34.450000000000003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A6-4481-9215-B81CCAED05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400% FPL or higher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F3B4198B-02A9-324D-A4AB-7E0353136660}" type="VALUE">
                      <a:rPr lang="en-US" b="0" i="0" smtClean="0">
                        <a:latin typeface="Trebuchet MS Regular" charset="0"/>
                      </a:rPr>
                      <a:pPr/>
                      <a:t>[VALUE]</a:t>
                    </a:fld>
                    <a:r>
                      <a:rPr lang="en-US" b="0" i="0" dirty="0" smtClean="0">
                        <a:latin typeface="Trebuchet MS Regular" charset="0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D90-44C3-A9B9-9FB330E80CD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15400536329914E-3"/>
                  <c:y val="7.640906991566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910E154-2067-0A4F-813C-1CEADE82CC2A}" type="VALUE">
                      <a:rPr lang="en-US" sz="1200" b="0" i="0" smtClean="0">
                        <a:latin typeface="Trebuchet MS Regular" charset="0"/>
                      </a:rPr>
                      <a:pPr>
                        <a:defRPr sz="1200" b="1">
                          <a:solidFill>
                            <a:schemeClr val="accent4"/>
                          </a:solidFill>
                        </a:defRPr>
                      </a:pPr>
                      <a:t>[VALUE]</a:t>
                    </a:fld>
                    <a:r>
                      <a:rPr lang="en-US" sz="1200" b="0" i="0" dirty="0" smtClean="0">
                        <a:latin typeface="Trebuchet MS Regular" charset="0"/>
                      </a:rPr>
                      <a:t>%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D90-44C3-A9B9-9FB330E80CD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2651959C-05C7-6D4C-BFF6-196C7CAA9D7E}" type="VALUE">
                      <a:rPr lang="en-US" b="0" i="0" smtClean="0">
                        <a:latin typeface="Trebuchet MS Regular" charset="0"/>
                      </a:rPr>
                      <a:pPr/>
                      <a:t>[VALUE]</a:t>
                    </a:fld>
                    <a:r>
                      <a:rPr lang="en-US" b="0" i="0" dirty="0" smtClean="0">
                        <a:latin typeface="Trebuchet MS Regular" charset="0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D90-44C3-A9B9-9FB330E80CD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National average</c:v>
                </c:pt>
                <c:pt idx="1">
                  <c:v>Top state</c:v>
                </c:pt>
                <c:pt idx="2">
                  <c:v>Bottom state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6.1499999999999986</c:v>
                </c:pt>
                <c:pt idx="1">
                  <c:v>2.5</c:v>
                </c:pt>
                <c:pt idx="2">
                  <c:v>8.98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A6-4481-9215-B81CCAED0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axId val="365766392"/>
        <c:axId val="365764432"/>
      </c:barChart>
      <c:catAx>
        <c:axId val="365766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764432"/>
        <c:crosses val="autoZero"/>
        <c:auto val="1"/>
        <c:lblAlgn val="ctr"/>
        <c:lblOffset val="100"/>
        <c:noMultiLvlLbl val="0"/>
      </c:catAx>
      <c:valAx>
        <c:axId val="365764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5766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>
                <a:latin typeface="Trebuchet MS Regular" charset="0"/>
              </a:rPr>
              <a:t>3/15/2017</a:t>
            </a:fld>
            <a:endParaRPr lang="en-US" dirty="0">
              <a:latin typeface="Trebuchet MS Regular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>
                <a:latin typeface="Trebuchet MS Regular" charset="0"/>
              </a:rPr>
              <a:t>‹#›</a:t>
            </a:fld>
            <a:endParaRPr lang="en-US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1pPr>
    <a:lvl2pPr marL="609585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2pPr>
    <a:lvl3pPr marL="121917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3pPr>
    <a:lvl4pPr marL="1828754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4pPr>
    <a:lvl5pPr marL="2438339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16080385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4" name="Oval 73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75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103086"/>
            <a:ext cx="8480231" cy="463005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644212"/>
            <a:ext cx="8480231" cy="4088931"/>
          </a:xfrm>
        </p:spPr>
        <p:txBody>
          <a:bodyPr/>
          <a:lstStyle/>
          <a:p>
            <a:endParaRPr lang="en-US"/>
          </a:p>
        </p:txBody>
      </p:sp>
      <p:sp>
        <p:nvSpPr>
          <p:cNvPr id="59" name="Oval 58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60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62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75972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 userDrawn="1"/>
        </p:nvGrpSpPr>
        <p:grpSpPr>
          <a:xfrm>
            <a:off x="527148" y="565926"/>
            <a:ext cx="6595082" cy="2674624"/>
            <a:chOff x="527148" y="1658361"/>
            <a:chExt cx="6595082" cy="2674624"/>
          </a:xfrm>
        </p:grpSpPr>
        <p:sp>
          <p:nvSpPr>
            <p:cNvPr id="43" name="Rectangle 42"/>
            <p:cNvSpPr/>
            <p:nvPr userDrawn="1"/>
          </p:nvSpPr>
          <p:spPr>
            <a:xfrm>
              <a:off x="527148" y="1932926"/>
              <a:ext cx="658873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0" i="0" dirty="0">
                  <a:solidFill>
                    <a:srgbClr val="FF0000"/>
                  </a:solidFill>
                  <a:latin typeface="Georgia Regular" charset="0"/>
                </a:rPr>
                <a:t>Engaging Federal &amp;</a:t>
              </a:r>
            </a:p>
            <a:p>
              <a:r>
                <a:rPr lang="en-US" sz="4000" b="0" i="0" dirty="0">
                  <a:solidFill>
                    <a:srgbClr val="FF0000"/>
                  </a:solidFill>
                  <a:latin typeface="Georgia Regular" charset="0"/>
                </a:rPr>
                <a:t>State Health Policymakers</a:t>
              </a:r>
            </a:p>
          </p:txBody>
        </p:sp>
        <p:sp>
          <p:nvSpPr>
            <p:cNvPr id="44" name="Rectangle 43"/>
            <p:cNvSpPr/>
            <p:nvPr userDrawn="1"/>
          </p:nvSpPr>
          <p:spPr>
            <a:xfrm>
              <a:off x="533498" y="1658361"/>
              <a:ext cx="6588732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rtl="0"/>
              <a:r>
                <a:rPr lang="en-US" sz="1350" b="0" i="0" dirty="0">
                  <a:solidFill>
                    <a:srgbClr val="FF0000"/>
                  </a:solidFill>
                  <a:latin typeface="Trebuchet MS Regular" charset="0"/>
                </a:rPr>
                <a:t>SECTION ONE</a:t>
              </a:r>
            </a:p>
          </p:txBody>
        </p:sp>
        <p:sp>
          <p:nvSpPr>
            <p:cNvPr id="45" name="Rectangle 44"/>
            <p:cNvSpPr/>
            <p:nvPr userDrawn="1"/>
          </p:nvSpPr>
          <p:spPr>
            <a:xfrm>
              <a:off x="533498" y="3255767"/>
              <a:ext cx="6588732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Summary description lorem ipsum.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Rcil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ipsument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ugiae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mint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ut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res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esed</a:t>
              </a:r>
              <a:endParaRPr lang="en-US" sz="1600" b="0" i="0" dirty="0">
                <a:solidFill>
                  <a:srgbClr val="FF0000"/>
                </a:solidFill>
                <a:latin typeface="Trebuchet MS Regular" charset="0"/>
              </a:endParaRPr>
            </a:p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essitatatiis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dus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,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sandam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,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offici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quasperum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qui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blabo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remque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plaut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do.</a:t>
              </a:r>
            </a:p>
          </p:txBody>
        </p:sp>
      </p:grpSp>
      <p:cxnSp>
        <p:nvCxnSpPr>
          <p:cNvPr id="49" name="Straight Connector 48"/>
          <p:cNvCxnSpPr/>
          <p:nvPr userDrawn="1"/>
        </p:nvCxnSpPr>
        <p:spPr>
          <a:xfrm>
            <a:off x="486594" y="6509279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486594" y="6182254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 userDrawn="1"/>
        </p:nvCxnSpPr>
        <p:spPr>
          <a:xfrm>
            <a:off x="0" y="6201308"/>
            <a:ext cx="99865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 userDrawn="1"/>
        </p:nvSpPr>
        <p:spPr>
          <a:xfrm>
            <a:off x="5399268" y="6217187"/>
            <a:ext cx="194421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en-US" sz="900" b="0" i="0" dirty="0">
                <a:solidFill>
                  <a:srgbClr val="4C515A"/>
                </a:solidFill>
                <a:latin typeface="Trebuchet MS Regular" charset="0"/>
              </a:rPr>
              <a:t>Board of Directors Update</a:t>
            </a:r>
          </a:p>
        </p:txBody>
      </p:sp>
      <p:sp>
        <p:nvSpPr>
          <p:cNvPr id="67" name="Rectangle 66"/>
          <p:cNvSpPr/>
          <p:nvPr userDrawn="1"/>
        </p:nvSpPr>
        <p:spPr>
          <a:xfrm>
            <a:off x="7268205" y="6217187"/>
            <a:ext cx="10300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900" b="0" i="0" dirty="0">
                <a:solidFill>
                  <a:srgbClr val="4C515A"/>
                </a:solidFill>
                <a:latin typeface="Trebuchet MS Regular" charset="0"/>
              </a:rPr>
              <a:t>November 2016</a:t>
            </a:r>
          </a:p>
        </p:txBody>
      </p:sp>
      <p:cxnSp>
        <p:nvCxnSpPr>
          <p:cNvPr id="70" name="Straight Connector 69"/>
          <p:cNvCxnSpPr>
            <a:cxnSpLocks/>
          </p:cNvCxnSpPr>
          <p:nvPr userDrawn="1"/>
        </p:nvCxnSpPr>
        <p:spPr>
          <a:xfrm>
            <a:off x="7305923" y="6296610"/>
            <a:ext cx="0" cy="97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 userDrawn="1"/>
        </p:nvSpPr>
        <p:spPr>
          <a:xfrm>
            <a:off x="8576808" y="622495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900" b="0" i="0" dirty="0">
                <a:solidFill>
                  <a:srgbClr val="4C515A"/>
                </a:solidFill>
                <a:latin typeface="Trebuchet MS Regular" charset="0"/>
                <a:cs typeface="Trebuchet MS Regular" charset="0"/>
              </a:rPr>
              <a:t>2</a:t>
            </a:r>
            <a:endParaRPr lang="en-US" sz="900" b="0" i="0" dirty="0">
              <a:solidFill>
                <a:srgbClr val="4C515A"/>
              </a:solidFill>
              <a:latin typeface="Trebuchet MS Regular" charset="0"/>
            </a:endParaRPr>
          </a:p>
        </p:txBody>
      </p:sp>
      <p:grpSp>
        <p:nvGrpSpPr>
          <p:cNvPr id="47" name="Group 46"/>
          <p:cNvGrpSpPr/>
          <p:nvPr userDrawn="1"/>
        </p:nvGrpSpPr>
        <p:grpSpPr>
          <a:xfrm>
            <a:off x="-1686595" y="-39648"/>
            <a:ext cx="1545400" cy="6863569"/>
            <a:chOff x="-1684265" y="-187412"/>
            <a:chExt cx="1545400" cy="6863569"/>
          </a:xfrm>
        </p:grpSpPr>
        <p:grpSp>
          <p:nvGrpSpPr>
            <p:cNvPr id="48" name="Group 47"/>
            <p:cNvGrpSpPr/>
            <p:nvPr/>
          </p:nvGrpSpPr>
          <p:grpSpPr>
            <a:xfrm>
              <a:off x="-1684265" y="200118"/>
              <a:ext cx="1545400" cy="6476039"/>
              <a:chOff x="5233838" y="1329860"/>
              <a:chExt cx="1545400" cy="6476039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6068918" y="1342086"/>
                <a:ext cx="710320" cy="6463813"/>
                <a:chOff x="4457518" y="1337197"/>
                <a:chExt cx="710320" cy="6463813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4457518" y="4568713"/>
                  <a:ext cx="709684" cy="589111"/>
                </a:xfrm>
                <a:prstGeom prst="rect">
                  <a:avLst/>
                </a:prstGeom>
                <a:solidFill>
                  <a:srgbClr val="4ABDB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03</a:t>
                  </a: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4457518" y="3927048"/>
                  <a:ext cx="709684" cy="589111"/>
                </a:xfrm>
                <a:prstGeom prst="rect">
                  <a:avLst/>
                </a:prstGeom>
                <a:solidFill>
                  <a:srgbClr val="71B2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04</a:t>
                  </a: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4457518" y="5238051"/>
                  <a:ext cx="709684" cy="589111"/>
                </a:xfrm>
                <a:prstGeom prst="rect">
                  <a:avLst/>
                </a:prstGeom>
                <a:solidFill>
                  <a:srgbClr val="F4792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02</a:t>
                  </a: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4458154" y="3266831"/>
                  <a:ext cx="709684" cy="589111"/>
                </a:xfrm>
                <a:prstGeom prst="rect">
                  <a:avLst/>
                </a:prstGeom>
                <a:solidFill>
                  <a:srgbClr val="5F5A9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05</a:t>
                  </a: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4458154" y="2621301"/>
                  <a:ext cx="709684" cy="589111"/>
                </a:xfrm>
                <a:prstGeom prst="rect">
                  <a:avLst/>
                </a:prstGeom>
                <a:solidFill>
                  <a:srgbClr val="E6C27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06</a:t>
                  </a: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4457518" y="5894753"/>
                  <a:ext cx="709684" cy="589111"/>
                </a:xfrm>
                <a:prstGeom prst="rect">
                  <a:avLst/>
                </a:prstGeom>
                <a:solidFill>
                  <a:srgbClr val="044C7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01</a:t>
                  </a: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458154" y="1982726"/>
                  <a:ext cx="709684" cy="589111"/>
                </a:xfrm>
                <a:prstGeom prst="rect">
                  <a:avLst/>
                </a:prstGeom>
                <a:solidFill>
                  <a:srgbClr val="B6ADA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07</a:t>
                  </a: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4458154" y="1337197"/>
                  <a:ext cx="709684" cy="589111"/>
                </a:xfrm>
                <a:prstGeom prst="rect">
                  <a:avLst/>
                </a:prstGeom>
                <a:solidFill>
                  <a:srgbClr val="575B6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08</a:t>
                  </a: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4457518" y="7211899"/>
                  <a:ext cx="709684" cy="589111"/>
                </a:xfrm>
                <a:prstGeom prst="rect">
                  <a:avLst/>
                </a:prstGeom>
                <a:solidFill>
                  <a:srgbClr val="D0BD8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b="0" i="0" kern="0" dirty="0">
                    <a:solidFill>
                      <a:prstClr val="white"/>
                    </a:solidFill>
                    <a:latin typeface="Trebuchet MS Regular" charset="0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4457518" y="6566368"/>
                  <a:ext cx="709684" cy="589111"/>
                </a:xfrm>
                <a:prstGeom prst="rect">
                  <a:avLst/>
                </a:prstGeom>
                <a:solidFill>
                  <a:srgbClr val="C6AE6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b="0" i="0" kern="0" dirty="0">
                    <a:solidFill>
                      <a:prstClr val="white"/>
                    </a:solidFill>
                    <a:latin typeface="Trebuchet MS Regular" charset="0"/>
                  </a:endParaRPr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5233838" y="1329860"/>
                <a:ext cx="731866" cy="6476039"/>
                <a:chOff x="5233838" y="1329860"/>
                <a:chExt cx="731866" cy="6476039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5243402" y="4997325"/>
                  <a:ext cx="709684" cy="589111"/>
                </a:xfrm>
                <a:prstGeom prst="rect">
                  <a:avLst/>
                </a:prstGeom>
                <a:solidFill>
                  <a:srgbClr val="BCB8D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Purple</a:t>
                  </a: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5243402" y="5654027"/>
                  <a:ext cx="709684" cy="589111"/>
                </a:xfrm>
                <a:prstGeom prst="rect">
                  <a:avLst/>
                </a:prstGeom>
                <a:solidFill>
                  <a:srgbClr val="FCD4B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Orange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5256020" y="3983092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Text</a:t>
                  </a: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5256020" y="3337563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Heading</a:t>
                  </a: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5256020" y="3017353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Whi-08</a:t>
                  </a: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256020" y="2333700"/>
                  <a:ext cx="709684" cy="589112"/>
                </a:xfrm>
                <a:prstGeom prst="rect">
                  <a:avLst/>
                </a:prstGeom>
                <a:solidFill>
                  <a:srgbClr val="84838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Footer Text</a:t>
                  </a: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5256020" y="1688170"/>
                  <a:ext cx="709684" cy="589112"/>
                </a:xfrm>
                <a:prstGeom prst="rect">
                  <a:avLst/>
                </a:prstGeom>
                <a:solidFill>
                  <a:srgbClr val="CBCBC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Heading</a:t>
                  </a: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5256020" y="1329860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BLA-08</a:t>
                  </a: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5243402" y="6310729"/>
                  <a:ext cx="709684" cy="589111"/>
                </a:xfrm>
                <a:prstGeom prst="rect">
                  <a:avLst/>
                </a:prstGeom>
                <a:solidFill>
                  <a:srgbClr val="D3E3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Green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233838" y="6945971"/>
                  <a:ext cx="709684" cy="478134"/>
                </a:xfrm>
                <a:prstGeom prst="rect">
                  <a:avLst/>
                </a:prstGeom>
                <a:solidFill>
                  <a:srgbClr val="C9DEE3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Light Blue</a:t>
                  </a: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5256020" y="4653089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3rd</a:t>
                  </a: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5233838" y="7460708"/>
                  <a:ext cx="709684" cy="345191"/>
                </a:xfrm>
                <a:prstGeom prst="rect">
                  <a:avLst/>
                </a:prstGeom>
                <a:solidFill>
                  <a:srgbClr val="B9D6D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Blue</a:t>
                  </a:r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-1684265" y="-187412"/>
              <a:ext cx="1544765" cy="343336"/>
              <a:chOff x="6563900" y="1161195"/>
              <a:chExt cx="1544765" cy="34333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6563900" y="1196521"/>
                <a:ext cx="1544764" cy="30801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en-US" sz="1800" b="0" i="0" kern="0" dirty="0">
                  <a:solidFill>
                    <a:prstClr val="white"/>
                  </a:solidFill>
                  <a:latin typeface="Trebuchet MS Regular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563901" y="1161195"/>
                <a:ext cx="1544764" cy="338554"/>
              </a:xfrm>
              <a:prstGeom prst="rect">
                <a:avLst/>
              </a:prstGeom>
              <a:solidFill>
                <a:srgbClr val="044C7F"/>
              </a:solidFill>
            </p:spPr>
            <p:txBody>
              <a:bodyPr wrap="square" rtlCol="0">
                <a:spAutoFit/>
              </a:bodyPr>
              <a:lstStyle/>
              <a:p>
                <a:pPr algn="ctr" defTabSz="914400">
                  <a:defRPr/>
                </a:pPr>
                <a:r>
                  <a:rPr lang="en-US" sz="1600" b="0" i="0" kern="0" dirty="0">
                    <a:solidFill>
                      <a:prstClr val="white"/>
                    </a:solidFill>
                    <a:latin typeface="Trebuchet MS Regular" charset="0"/>
                  </a:rPr>
                  <a:t>CMW</a:t>
                </a:r>
              </a:p>
            </p:txBody>
          </p:sp>
        </p:grpSp>
      </p:grpSp>
      <p:sp>
        <p:nvSpPr>
          <p:cNvPr id="10" name="TextBox 9"/>
          <p:cNvSpPr txBox="1"/>
          <p:nvPr userDrawn="1"/>
        </p:nvSpPr>
        <p:spPr>
          <a:xfrm>
            <a:off x="387352" y="757623"/>
            <a:ext cx="6880410" cy="2936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“ Any institution in existence for close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to a hundred years has likely borne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witness to a lot of transition. That is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particularly true for a philanthropy, like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The Commonwealth Fund, whose purpose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is to bring about positive social change.”</a:t>
            </a:r>
          </a:p>
        </p:txBody>
      </p:sp>
      <p:sp>
        <p:nvSpPr>
          <p:cNvPr id="2" name="Oval 1"/>
          <p:cNvSpPr/>
          <p:nvPr userDrawn="1"/>
        </p:nvSpPr>
        <p:spPr>
          <a:xfrm>
            <a:off x="521878" y="3800209"/>
            <a:ext cx="772617" cy="772617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83" name="TextBox 82"/>
          <p:cNvSpPr txBox="1"/>
          <p:nvPr userDrawn="1"/>
        </p:nvSpPr>
        <p:spPr>
          <a:xfrm>
            <a:off x="1357971" y="3888560"/>
            <a:ext cx="2117887" cy="326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David </a:t>
            </a:r>
            <a:r>
              <a:rPr lang="en-US" sz="1500" b="0" i="0" spc="0" baseline="0" dirty="0" err="1">
                <a:solidFill>
                  <a:srgbClr val="FF0000"/>
                </a:solidFill>
                <a:latin typeface="Trebuchet MS Regular" charset="0"/>
              </a:rPr>
              <a:t>Blumethal</a:t>
            </a: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, M.D.</a:t>
            </a:r>
          </a:p>
        </p:txBody>
      </p:sp>
      <p:sp>
        <p:nvSpPr>
          <p:cNvPr id="84" name="TextBox 83"/>
          <p:cNvSpPr txBox="1"/>
          <p:nvPr userDrawn="1"/>
        </p:nvSpPr>
        <p:spPr>
          <a:xfrm>
            <a:off x="1357971" y="4131230"/>
            <a:ext cx="2859244" cy="326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Commonwealth Fund President</a:t>
            </a:r>
          </a:p>
        </p:txBody>
      </p:sp>
      <p:cxnSp>
        <p:nvCxnSpPr>
          <p:cNvPr id="4" name="Straight Connector 3"/>
          <p:cNvCxnSpPr>
            <a:cxnSpLocks/>
          </p:cNvCxnSpPr>
          <p:nvPr userDrawn="1"/>
        </p:nvCxnSpPr>
        <p:spPr>
          <a:xfrm>
            <a:off x="511149" y="437578"/>
            <a:ext cx="0" cy="61402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 userDrawn="1"/>
        </p:nvSpPr>
        <p:spPr>
          <a:xfrm>
            <a:off x="443010" y="5231482"/>
            <a:ext cx="2989921" cy="233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b="0" i="0" spc="0" baseline="0" dirty="0">
                <a:solidFill>
                  <a:schemeClr val="bg1"/>
                </a:solidFill>
                <a:latin typeface="Trebuchet MS Regular" charset="0"/>
              </a:rPr>
              <a:t>Source: National Center for Education Statistics, 2016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87524" y="355853"/>
            <a:ext cx="8632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solidFill>
                  <a:srgbClr val="FF0000"/>
                </a:solidFill>
                <a:latin typeface="Georgia Regular" charset="0"/>
              </a:rPr>
              <a:t>Exhibit 1. There Is Room for Improvement in</a:t>
            </a:r>
          </a:p>
          <a:p>
            <a:pPr algn="ctr"/>
            <a:r>
              <a:rPr lang="en-US" sz="2400" b="0" i="0" dirty="0">
                <a:solidFill>
                  <a:srgbClr val="FF0000"/>
                </a:solidFill>
                <a:latin typeface="Georgia Regular" charset="0"/>
              </a:rPr>
              <a:t>Patient-Centered Communication for High-Need Patients</a:t>
            </a: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248694" y="5928127"/>
            <a:ext cx="65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0" i="0" dirty="0">
                <a:solidFill>
                  <a:srgbClr val="FF0000"/>
                </a:solidFill>
                <a:latin typeface="Trebuchet MS Regular" charset="0"/>
              </a:rPr>
              <a:t>Note: Significantly different from not high-need adults at the p&lt;0.05 level. Data: The 2016 Commonwealth Fund Survey of High-Need Patients, June–September 2016.*</a:t>
            </a:r>
          </a:p>
          <a:p>
            <a:r>
              <a:rPr lang="en-US" sz="900" b="0" i="0" dirty="0">
                <a:solidFill>
                  <a:srgbClr val="FF0000"/>
                </a:solidFill>
                <a:latin typeface="Trebuchet MS Regular" charset="0"/>
              </a:rPr>
              <a:t>Source: J. Ryan, M. K. Abrams, M. M. Doty, T. Shah, and E. C. Schneider, How High-Need Patients Experience Health Care in the United States, The Commonwealth Fund, December 2016.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144000" y="3140968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latin typeface="Trebuchet MS Regular" charset="0"/>
              </a:rPr>
              <a:t>15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8" y="0"/>
            <a:ext cx="91445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85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 Section Thre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850963"/>
            <a:ext cx="7772400" cy="1470025"/>
          </a:xfrm>
          <a:effectLst/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4000" spc="0" baseline="0">
                <a:solidFill>
                  <a:schemeClr val="bg1"/>
                </a:solidFill>
                <a:effectLst>
                  <a:outerShdw blurRad="25400" dist="6350" dir="2700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694904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i="0" spc="100" baseline="0">
                <a:solidFill>
                  <a:srgbClr val="D3E3BF"/>
                </a:solidFill>
                <a:latin typeface="Trebuchet MS Bold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6" y="3270684"/>
            <a:ext cx="7256932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b="0" i="0" smtClean="0">
                <a:solidFill>
                  <a:schemeClr val="bg1"/>
                </a:solidFill>
                <a:latin typeface="Trebuchet MS Regular" charset="0"/>
              </a:rPr>
              <a:pPr algn="ctr"/>
              <a:t>‹#›</a:t>
            </a:fld>
            <a:endParaRPr lang="en-US" sz="900" b="0" i="0" dirty="0">
              <a:solidFill>
                <a:schemeClr val="bg1"/>
              </a:solidFill>
              <a:latin typeface="Trebuchet MS Regular" charset="0"/>
            </a:endParaRPr>
          </a:p>
        </p:txBody>
      </p:sp>
      <p:sp>
        <p:nvSpPr>
          <p:cNvPr id="48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5112060" y="6263653"/>
            <a:ext cx="2132714" cy="178474"/>
          </a:xfrm>
        </p:spPr>
        <p:txBody>
          <a:bodyPr>
            <a:normAutofit/>
          </a:bodyPr>
          <a:lstStyle>
            <a:lvl1pPr marL="0" indent="0" algn="r">
              <a:buNone/>
              <a:defRPr sz="9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9" name="Text Placeholder 43"/>
          <p:cNvSpPr>
            <a:spLocks noGrp="1"/>
          </p:cNvSpPr>
          <p:nvPr>
            <p:ph type="body" sz="quarter" idx="12"/>
          </p:nvPr>
        </p:nvSpPr>
        <p:spPr>
          <a:xfrm>
            <a:off x="7369969" y="6263653"/>
            <a:ext cx="1198475" cy="178474"/>
          </a:xfrm>
        </p:spPr>
        <p:txBody>
          <a:bodyPr>
            <a:normAutofit/>
          </a:bodyPr>
          <a:lstStyle>
            <a:lvl1pPr marL="0" indent="0" algn="l">
              <a:buNone/>
              <a:defRPr sz="9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704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29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: 02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B9D6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b="0" i="0" smtClean="0">
                <a:solidFill>
                  <a:schemeClr val="bg1"/>
                </a:solidFill>
                <a:latin typeface="Trebuchet MS Regular" charset="0"/>
              </a:rPr>
              <a:pPr algn="ctr"/>
              <a:t>‹#›</a:t>
            </a:fld>
            <a:endParaRPr lang="en-US" sz="900" b="0" i="0" dirty="0">
              <a:solidFill>
                <a:schemeClr val="bg1"/>
              </a:solidFill>
              <a:latin typeface="Trebuchet MS Regular" charset="0"/>
            </a:endParaRP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1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4" y="3002506"/>
            <a:ext cx="4005072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5107299" y="6216043"/>
            <a:ext cx="2225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Board of Directors Update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7279123" y="6214532"/>
            <a:ext cx="13386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November 2016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775953" y="3002506"/>
            <a:ext cx="4008515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914860"/>
            <a:ext cx="7868336" cy="12553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332656"/>
            <a:ext cx="7133854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0" i="0" spc="100" baseline="0">
                <a:solidFill>
                  <a:srgbClr val="B9D6DA"/>
                </a:solidFill>
                <a:latin typeface="Trebuchet MS Regular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22"/>
          </p:nvPr>
        </p:nvSpPr>
        <p:spPr>
          <a:xfrm>
            <a:off x="627434" y="2246675"/>
            <a:ext cx="7556446" cy="246221"/>
          </a:xfrm>
        </p:spPr>
        <p:txBody>
          <a:bodyPr wrap="square" anchor="t">
            <a:sp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600" b="0" i="0" spc="0">
                <a:solidFill>
                  <a:schemeClr val="bg1"/>
                </a:solidFill>
                <a:latin typeface="Trebuchet MS Regular" charset="0"/>
                <a:ea typeface="Trebuchet MS Regular" charset="0"/>
                <a:cs typeface="Trebuchet MS Regular" charset="0"/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934048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56169542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157150" y="148083"/>
            <a:ext cx="8838200" cy="947956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158101" y="6093296"/>
            <a:ext cx="8837248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948" y="6237312"/>
            <a:ext cx="1390167" cy="399999"/>
          </a:xfrm>
          <a:prstGeom prst="rect">
            <a:avLst/>
          </a:prstGeom>
        </p:spPr>
      </p:pic>
      <p:sp>
        <p:nvSpPr>
          <p:cNvPr id="1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57150" y="5553236"/>
            <a:ext cx="8838199" cy="399999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871137" y="6237256"/>
            <a:ext cx="7124212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/>
            <a:r>
              <a:rPr lang="en-US" sz="1000" b="0" i="0" dirty="0" smtClean="0">
                <a:solidFill>
                  <a:schemeClr val="tx1"/>
                </a:solidFill>
                <a:latin typeface="Trebuchet MS Regular" charset="0"/>
              </a:rPr>
              <a:t>Source: D. C. Radley, D. McCarthy, and S. L. Hayes, Aiming Higher: Results from the Commonwealth</a:t>
            </a:r>
            <a:r>
              <a:rPr lang="en-US" sz="1000" b="0" i="0" baseline="0" dirty="0" smtClean="0">
                <a:solidFill>
                  <a:schemeClr val="tx1"/>
                </a:solidFill>
                <a:latin typeface="Trebuchet MS Regular" charset="0"/>
              </a:rPr>
              <a:t> Fund</a:t>
            </a:r>
            <a:r>
              <a:rPr lang="en-US" sz="1000" b="0" i="0" dirty="0" smtClean="0">
                <a:solidFill>
                  <a:schemeClr val="tx1"/>
                </a:solidFill>
                <a:latin typeface="Trebuchet MS Regular" charset="0"/>
              </a:rPr>
              <a:t> Scorecard on State Health System Performance 2017 Edition, The Commonwealth Fund, March 2017.</a:t>
            </a:r>
            <a:endParaRPr lang="en-US" sz="1000" b="0" i="0" dirty="0">
              <a:solidFill>
                <a:schemeClr val="tx1"/>
              </a:solidFill>
              <a:latin typeface="Trebuchet MS Regular" charset="0"/>
            </a:endParaRPr>
          </a:p>
        </p:txBody>
      </p:sp>
    </p:spTree>
    <p:extLst/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1522715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2" name="Chart Placeholder 5"/>
          <p:cNvSpPr>
            <a:spLocks noGrp="1"/>
          </p:cNvSpPr>
          <p:nvPr>
            <p:ph type="chart" sz="quarter" idx="21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10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2" name="Chart Placeholder 5"/>
          <p:cNvSpPr>
            <a:spLocks noGrp="1"/>
          </p:cNvSpPr>
          <p:nvPr>
            <p:ph type="chart" sz="quarter" idx="22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335557561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73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223200314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39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3915288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295304"/>
            <a:ext cx="8030173" cy="4581968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503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644212"/>
            <a:ext cx="8030173" cy="423306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37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Oval 37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F479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6003137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36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694" r:id="rId14"/>
    <p:sldLayoutId id="2147483711" r:id="rId15"/>
    <p:sldLayoutId id="2147483724" r:id="rId16"/>
    <p:sldLayoutId id="2147483737" r:id="rId17"/>
    <p:sldLayoutId id="2147483738" r:id="rId18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b="0" i="0" kern="800" spc="-40">
          <a:solidFill>
            <a:schemeClr val="tx1"/>
          </a:solidFill>
          <a:latin typeface="Georgia Regular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Trebuchet MS Regular" charset="0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57150" y="4209532"/>
            <a:ext cx="8838199" cy="0"/>
          </a:xfrm>
          <a:prstGeom prst="line">
            <a:avLst/>
          </a:prstGeom>
          <a:ln w="12700" cap="rnd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18006662"/>
              </p:ext>
            </p:extLst>
          </p:nvPr>
        </p:nvGraphicFramePr>
        <p:xfrm>
          <a:off x="3984287" y="729844"/>
          <a:ext cx="4199812" cy="529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814945021"/>
              </p:ext>
            </p:extLst>
          </p:nvPr>
        </p:nvGraphicFramePr>
        <p:xfrm>
          <a:off x="77421" y="729844"/>
          <a:ext cx="3655465" cy="529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35325" y="2205135"/>
            <a:ext cx="474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 Regular" charset="0"/>
              </a:rPr>
              <a:t>TX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8407" y="4266945"/>
            <a:ext cx="474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rebuchet MS Regular" charset="0"/>
              </a:rPr>
              <a:t>VT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28284" y="2890084"/>
            <a:ext cx="474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2"/>
                </a:solidFill>
                <a:latin typeface="Trebuchet MS Regular" charset="0"/>
              </a:rPr>
              <a:t>OK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08511" y="2520462"/>
            <a:ext cx="474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2">
                    <a:lumMod val="75000"/>
                  </a:schemeClr>
                </a:solidFill>
                <a:latin typeface="Trebuchet MS Regular" charset="0"/>
              </a:rPr>
              <a:t>SC</a:t>
            </a:r>
            <a:endParaRPr lang="en-US" sz="1100" b="1" dirty="0">
              <a:solidFill>
                <a:schemeClr val="bg2">
                  <a:lumMod val="75000"/>
                </a:schemeClr>
              </a:solidFill>
              <a:latin typeface="Trebuchet MS Regular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86099" y="4320662"/>
            <a:ext cx="474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2">
                    <a:lumMod val="75000"/>
                  </a:schemeClr>
                </a:solidFill>
                <a:latin typeface="Trebuchet MS Regular" charset="0"/>
              </a:rPr>
              <a:t>KY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96136" y="4582272"/>
            <a:ext cx="474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2"/>
                </a:solidFill>
                <a:latin typeface="Trebuchet MS Regular" charset="0"/>
              </a:rPr>
              <a:t>AK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22481" y="4635989"/>
            <a:ext cx="3975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4"/>
                </a:solidFill>
                <a:latin typeface="Trebuchet MS Regular" charset="0"/>
              </a:rPr>
              <a:t>ND</a:t>
            </a:r>
            <a:endParaRPr lang="en-US" sz="1100" b="1" dirty="0">
              <a:solidFill>
                <a:schemeClr val="accent4"/>
              </a:solidFill>
              <a:latin typeface="Trebuchet MS Regular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2583" y="4294240"/>
            <a:ext cx="474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accent4"/>
                </a:solidFill>
                <a:latin typeface="Trebuchet MS Regular" charset="0"/>
              </a:rPr>
              <a:t>NV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00092" y="4582272"/>
            <a:ext cx="474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rebuchet MS Regular" charset="0"/>
              </a:rPr>
              <a:t>DC</a:t>
            </a:r>
            <a:endParaRPr lang="en-US" sz="1100" b="1" dirty="0">
              <a:solidFill>
                <a:schemeClr val="bg2">
                  <a:lumMod val="60000"/>
                  <a:lumOff val="40000"/>
                </a:schemeClr>
              </a:solidFill>
              <a:latin typeface="Trebuchet MS Regular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62163" y="3708594"/>
            <a:ext cx="474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rebuchet MS Regular" charset="0"/>
              </a:rPr>
              <a:t>MS</a:t>
            </a:r>
          </a:p>
        </p:txBody>
      </p:sp>
      <p:sp>
        <p:nvSpPr>
          <p:cNvPr id="25" name="TextBox 24"/>
          <p:cNvSpPr txBox="1"/>
          <p:nvPr/>
        </p:nvSpPr>
        <p:spPr bwMode="white">
          <a:xfrm>
            <a:off x="7963871" y="3560315"/>
            <a:ext cx="1017700" cy="640175"/>
          </a:xfrm>
          <a:prstGeom prst="rect">
            <a:avLst/>
          </a:prstGeom>
          <a:noFill/>
        </p:spPr>
        <p:txBody>
          <a:bodyPr wrap="square" lIns="27432" tIns="27432" rIns="27432" bIns="27432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rebuchet MS Regular" charset="0"/>
              </a:rPr>
              <a:t>Overall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rebuchet MS Regular" charset="0"/>
              </a:rPr>
              <a:t>U.S</a:t>
            </a:r>
            <a:r>
              <a:rPr lang="en-US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Trebuchet MS Regular" charset="0"/>
              </a:rPr>
              <a:t>. </a:t>
            </a:r>
            <a:r>
              <a:rPr lang="en-US" sz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rebuchet MS Regular" charset="0"/>
              </a:rPr>
              <a:t>average</a:t>
            </a:r>
            <a:br>
              <a:rPr lang="en-US" sz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rebuchet MS Regular" charset="0"/>
              </a:rPr>
            </a:br>
            <a:r>
              <a:rPr lang="en-US" sz="1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rebuchet MS Regular" charset="0"/>
              </a:rPr>
              <a:t>13%</a:t>
            </a:r>
            <a:endParaRPr lang="en-US" sz="1400" dirty="0">
              <a:solidFill>
                <a:schemeClr val="tx1">
                  <a:lumMod val="60000"/>
                  <a:lumOff val="40000"/>
                </a:schemeClr>
              </a:solidFill>
              <a:latin typeface="Trebuchet MS Regular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95536" y="1599145"/>
            <a:ext cx="3331574" cy="431855"/>
            <a:chOff x="7403045" y="930138"/>
            <a:chExt cx="3331574" cy="431855"/>
          </a:xfrm>
        </p:grpSpPr>
        <p:sp>
          <p:nvSpPr>
            <p:cNvPr id="27" name="Oval 26"/>
            <p:cNvSpPr/>
            <p:nvPr/>
          </p:nvSpPr>
          <p:spPr bwMode="gray">
            <a:xfrm>
              <a:off x="7403045" y="1007518"/>
              <a:ext cx="137160" cy="13716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prstClr val="white"/>
                </a:solidFill>
                <a:latin typeface="Trebuchet MS Regular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gray">
            <a:xfrm>
              <a:off x="7488324" y="930138"/>
              <a:ext cx="15301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latin typeface="Trebuchet MS Regular" charset="0"/>
                </a:rPr>
                <a:t>Less than 200% </a:t>
              </a:r>
              <a:br>
                <a:rPr lang="en-US" dirty="0" smtClean="0">
                  <a:latin typeface="Trebuchet MS Regular" charset="0"/>
                </a:rPr>
              </a:br>
              <a:r>
                <a:rPr lang="en-US" dirty="0" smtClean="0">
                  <a:latin typeface="Trebuchet MS Regular" charset="0"/>
                </a:rPr>
                <a:t>federal poverty level</a:t>
              </a:r>
              <a:endParaRPr lang="en-US" dirty="0">
                <a:latin typeface="Trebuchet MS Regular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gray">
            <a:xfrm>
              <a:off x="9024240" y="1008486"/>
              <a:ext cx="137160" cy="137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prstClr val="white"/>
                </a:solidFill>
                <a:latin typeface="Trebuchet MS Regular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 bwMode="gray">
            <a:xfrm>
              <a:off x="9109519" y="931106"/>
              <a:ext cx="16251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latin typeface="Trebuchet MS Regular" charset="0"/>
                </a:rPr>
                <a:t>400% federal </a:t>
              </a:r>
              <a:r>
                <a:rPr lang="en-US" dirty="0">
                  <a:latin typeface="Trebuchet MS Regular" charset="0"/>
                </a:rPr>
                <a:t>poverty </a:t>
              </a:r>
              <a:r>
                <a:rPr lang="en-US" dirty="0" smtClean="0">
                  <a:latin typeface="Trebuchet MS Regular" charset="0"/>
                </a:rPr>
                <a:t>level or higher</a:t>
              </a:r>
              <a:endParaRPr lang="en-US" dirty="0">
                <a:latin typeface="Trebuchet MS Regular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896036" y="1609868"/>
            <a:ext cx="2429311" cy="261610"/>
            <a:chOff x="7037900" y="1068536"/>
            <a:chExt cx="2429311" cy="261610"/>
          </a:xfrm>
        </p:grpSpPr>
        <p:sp>
          <p:nvSpPr>
            <p:cNvPr id="37" name="TextBox 36"/>
            <p:cNvSpPr txBox="1"/>
            <p:nvPr/>
          </p:nvSpPr>
          <p:spPr bwMode="hidden">
            <a:xfrm>
              <a:off x="7152169" y="1068536"/>
              <a:ext cx="56980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Trebuchet MS Regular" charset="0"/>
                </a:rPr>
                <a:t>White</a:t>
              </a:r>
              <a:endParaRPr lang="en-US" sz="1100" dirty="0">
                <a:latin typeface="Trebuchet MS Regular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 bwMode="hidden">
            <a:xfrm>
              <a:off x="7951840" y="1068536"/>
              <a:ext cx="52842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Trebuchet MS Regular" charset="0"/>
                </a:rPr>
                <a:t>Black</a:t>
              </a:r>
              <a:endParaRPr lang="en-US" sz="1100" dirty="0">
                <a:latin typeface="Trebuchet MS Regular" charset="0"/>
              </a:endParaRPr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7037900" y="1138455"/>
              <a:ext cx="137160" cy="137160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Trebuchet MS Regular" charset="0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7851883" y="1138455"/>
              <a:ext cx="137160" cy="13716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Trebuchet MS Regular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 bwMode="hidden">
            <a:xfrm>
              <a:off x="8737443" y="1068536"/>
              <a:ext cx="729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Trebuchet MS Regular" charset="0"/>
                </a:rPr>
                <a:t>Hispanic</a:t>
              </a:r>
              <a:endParaRPr lang="en-US" sz="1100" dirty="0">
                <a:latin typeface="Trebuchet MS Regular" charset="0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8622076" y="1138455"/>
              <a:ext cx="137160" cy="13716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Trebuchet MS Regular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131853" y="1210028"/>
            <a:ext cx="1495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rebuchet MS Regular" charset="0"/>
              </a:rPr>
              <a:t>By </a:t>
            </a:r>
            <a:r>
              <a:rPr lang="en-US" sz="1600" dirty="0" smtClean="0">
                <a:latin typeface="Trebuchet MS Regular" charset="0"/>
              </a:rPr>
              <a:t>Income</a:t>
            </a:r>
            <a:endParaRPr lang="en-US" sz="1800" dirty="0">
              <a:latin typeface="Trebuchet MS Regular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12060" y="1210028"/>
            <a:ext cx="1856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 Regular" charset="0"/>
              </a:rPr>
              <a:t>By Race/Ethnicity</a:t>
            </a:r>
            <a:endParaRPr lang="en-US" sz="1600" dirty="0">
              <a:latin typeface="Trebuchet MS Regular" charset="0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1"/>
          </p:nvPr>
        </p:nvSpPr>
        <p:spPr>
          <a:xfrm>
            <a:off x="157150" y="5584042"/>
            <a:ext cx="8838199" cy="399999"/>
          </a:xfrm>
        </p:spPr>
        <p:txBody>
          <a:bodyPr/>
          <a:lstStyle/>
          <a:p>
            <a:r>
              <a:rPr lang="en-US" dirty="0"/>
              <a:t>Data: 2015 Behavioral Risk Factor Surveillance System (BRFSS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7150" y="148083"/>
            <a:ext cx="8838199" cy="947956"/>
          </a:xfrm>
        </p:spPr>
        <p:txBody>
          <a:bodyPr/>
          <a:lstStyle/>
          <a:p>
            <a:r>
              <a:rPr lang="en-US" spc="-50" dirty="0"/>
              <a:t>Wide State Variations by Income and Race/Ethnicity in Percentage of Adults Who Went Without Care Because of Cost, 2015</a:t>
            </a:r>
            <a:br>
              <a:rPr lang="en-US" spc="-50" dirty="0"/>
            </a:br>
            <a:endParaRPr lang="en-US" b="1" spc="-50" dirty="0"/>
          </a:p>
        </p:txBody>
      </p:sp>
    </p:spTree>
    <p:extLst>
      <p:ext uri="{BB962C8B-B14F-4D97-AF65-F5344CB8AC3E}">
        <p14:creationId xmlns:p14="http://schemas.microsoft.com/office/powerpoint/2010/main" val="5198538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165780</TotalTime>
  <Words>93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Georgia Regular</vt:lpstr>
      <vt:lpstr>Trebuchet MS Bold</vt:lpstr>
      <vt:lpstr>Trebuchet MS Regular</vt:lpstr>
      <vt:lpstr>1_Office Theme</vt:lpstr>
      <vt:lpstr>Wide State Variations by Income and Race/Ethnicity in Percentage of Adults Who Went Without Care Because of Cost, 2015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1921</cp:revision>
  <cp:lastPrinted>2017-03-13T15:06:43Z</cp:lastPrinted>
  <dcterms:created xsi:type="dcterms:W3CDTF">2014-10-08T23:03:32Z</dcterms:created>
  <dcterms:modified xsi:type="dcterms:W3CDTF">2017-03-15T19:05:41Z</dcterms:modified>
</cp:coreProperties>
</file>