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1467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200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515A"/>
    <a:srgbClr val="5F5A9D"/>
    <a:srgbClr val="E0E0E0"/>
    <a:srgbClr val="4ABDBC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61" autoAdjust="0"/>
    <p:restoredTop sz="95491" autoAdjust="0"/>
  </p:normalViewPr>
  <p:slideViewPr>
    <p:cSldViewPr snapToGrid="0" snapToObjects="1">
      <p:cViewPr varScale="1">
        <p:scale>
          <a:sx n="99" d="100"/>
          <a:sy n="99" d="100"/>
        </p:scale>
        <p:origin x="1116" y="78"/>
      </p:cViewPr>
      <p:guideLst>
        <p:guide orient="horz" pos="1570"/>
        <p:guide pos="2988"/>
        <p:guide orient="horz" pos="1200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.16160217173665301"/>
          <c:w val="0.97976198592765695"/>
          <c:h val="0.661595489183121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2010-2013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7F275AA8-EADD-4FCA-9087-4CAE09577147}" type="VALUE">
                      <a:rPr lang="en-US" b="1" i="0" smtClean="0">
                        <a:latin typeface="Trebuchet MS Regular" charset="0"/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8F3-4102-868E-EDA082746E1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4"/>
                <c:pt idx="0">
                  <c:v>Heart attack</c:v>
                </c:pt>
                <c:pt idx="1">
                  <c:v>Stroke</c:v>
                </c:pt>
                <c:pt idx="2">
                  <c:v>Congestive heart failure</c:v>
                </c:pt>
                <c:pt idx="3">
                  <c:v>Pneumonia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>
                  <c:v>14.9</c:v>
                </c:pt>
                <c:pt idx="1">
                  <c:v>15.3</c:v>
                </c:pt>
                <c:pt idx="2">
                  <c:v>11.9</c:v>
                </c:pt>
                <c:pt idx="3">
                  <c:v>11.9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F3-4102-868E-EDA082746E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2012-2015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4"/>
                <c:pt idx="0">
                  <c:v>Heart attack</c:v>
                </c:pt>
                <c:pt idx="1">
                  <c:v>Stroke</c:v>
                </c:pt>
                <c:pt idx="2">
                  <c:v>Congestive heart failure</c:v>
                </c:pt>
                <c:pt idx="3">
                  <c:v>Pneumonia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4"/>
                <c:pt idx="0">
                  <c:v>14.1</c:v>
                </c:pt>
                <c:pt idx="1">
                  <c:v>14.9</c:v>
                </c:pt>
                <c:pt idx="2">
                  <c:v>12.1</c:v>
                </c:pt>
                <c:pt idx="3">
                  <c:v>16.3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8F3-4102-868E-EDA082746E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365764824"/>
        <c:axId val="365766784"/>
      </c:barChart>
      <c:catAx>
        <c:axId val="365764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5766784"/>
        <c:crosses val="autoZero"/>
        <c:auto val="1"/>
        <c:lblAlgn val="ctr"/>
        <c:lblOffset val="100"/>
        <c:noMultiLvlLbl val="0"/>
      </c:catAx>
      <c:valAx>
        <c:axId val="3657667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65764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.16160217173665301"/>
          <c:w val="0.97976198592765695"/>
          <c:h val="0.661595489183121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2010-2013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8F3-4102-868E-EDA082746E10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7F275AA8-EADD-4FCA-9087-4CAE09577147}" type="VALUE">
                      <a:rPr lang="en-US" b="0" i="0" smtClean="0">
                        <a:latin typeface="Trebuchet MS Regular" charset="0"/>
                        <a:ea typeface="Trebuchet MS Regular" charset="0"/>
                        <a:cs typeface="Trebuchet MS Regular" charset="0"/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8F3-4102-868E-EDA082746E1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"/>
                <c:pt idx="0">
                  <c:v>13.2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F3-4102-868E-EDA082746E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2012-2015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E7AB47C2-9124-1648-971B-54949F99310E}" type="VALUE">
                      <a:rPr lang="en-US" b="0" i="0" smtClean="0">
                        <a:latin typeface="Trebuchet MS Regular" charset="0"/>
                        <a:ea typeface="Trebuchet MS Regular" charset="0"/>
                        <a:cs typeface="Trebuchet MS Regular" charset="0"/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779-461C-9DF0-E4FB7CD13DBD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1"/>
                <c:pt idx="0">
                  <c:v>14.5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8F3-4102-868E-EDA082746E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365767568"/>
        <c:axId val="365765216"/>
      </c:barChart>
      <c:catAx>
        <c:axId val="36576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5765216"/>
        <c:crosses val="autoZero"/>
        <c:auto val="1"/>
        <c:lblAlgn val="ctr"/>
        <c:lblOffset val="100"/>
        <c:noMultiLvlLbl val="0"/>
      </c:catAx>
      <c:valAx>
        <c:axId val="365765216"/>
        <c:scaling>
          <c:orientation val="minMax"/>
          <c:max val="18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365767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rebuchet MS Regular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>
                <a:latin typeface="Trebuchet MS Regular" charset="0"/>
              </a:rPr>
              <a:t>3/15/2017</a:t>
            </a:fld>
            <a:endParaRPr lang="en-US" dirty="0">
              <a:latin typeface="Trebuchet MS Regular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rebuchet MS Regular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>
                <a:latin typeface="Trebuchet MS Regular" charset="0"/>
              </a:rPr>
              <a:t>‹#›</a:t>
            </a:fld>
            <a:endParaRPr lang="en-US" dirty="0">
              <a:latin typeface="Trebuchet M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Trebuchet MS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Trebuchet MS Regular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Trebuchet MS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Trebuchet MS Regular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1pPr>
    <a:lvl2pPr marL="609585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2pPr>
    <a:lvl3pPr marL="1219170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3pPr>
    <a:lvl4pPr marL="1828754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4pPr>
    <a:lvl5pPr marL="2438339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91202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3" name="Arrow: Pentagon 12"/>
          <p:cNvSpPr/>
          <p:nvPr/>
        </p:nvSpPr>
        <p:spPr>
          <a:xfrm>
            <a:off x="705855" y="1710332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14" name="Chevron 6"/>
          <p:cNvSpPr/>
          <p:nvPr/>
        </p:nvSpPr>
        <p:spPr>
          <a:xfrm>
            <a:off x="2034022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2032000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705855" y="3032954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372744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370722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98653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96631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6024216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6022194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367239" y="1700808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365218" y="3032954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1710332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791581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715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120727" y="3104964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7217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470927" y="3104964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502576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774944" y="3104964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33851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087694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704398" y="1710332"/>
            <a:ext cx="98557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7425000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16080385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3" name="Arrow: Pentagon 12"/>
          <p:cNvSpPr/>
          <p:nvPr/>
        </p:nvSpPr>
        <p:spPr>
          <a:xfrm>
            <a:off x="705855" y="1710332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14" name="Chevron 6"/>
          <p:cNvSpPr/>
          <p:nvPr/>
        </p:nvSpPr>
        <p:spPr>
          <a:xfrm>
            <a:off x="2034022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2032000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705855" y="3032954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372744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370722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98653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96631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6024216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6022194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367239" y="1700808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365218" y="3032954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1710332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791581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715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120727" y="3104964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7217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470927" y="3104964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502576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774944" y="3104964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33851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087694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704398" y="1710332"/>
            <a:ext cx="98557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7425000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4" name="Oval 73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75" name="Picture Placeholder 3"/>
          <p:cNvSpPr>
            <a:spLocks noGrp="1"/>
          </p:cNvSpPr>
          <p:nvPr>
            <p:ph type="pic" sz="quarter" idx="33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431540" y="1103086"/>
            <a:ext cx="8480231" cy="463005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1503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431540" y="1644212"/>
            <a:ext cx="8480231" cy="4088931"/>
          </a:xfrm>
        </p:spPr>
        <p:txBody>
          <a:bodyPr/>
          <a:lstStyle/>
          <a:p>
            <a:endParaRPr lang="en-US"/>
          </a:p>
        </p:txBody>
      </p:sp>
      <p:sp>
        <p:nvSpPr>
          <p:cNvPr id="59" name="Oval 58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60" name="Picture Placeholder 3"/>
          <p:cNvSpPr>
            <a:spLocks noGrp="1"/>
          </p:cNvSpPr>
          <p:nvPr>
            <p:ph type="pic" sz="quarter" idx="33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62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759720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 userDrawn="1"/>
        </p:nvGrpSpPr>
        <p:grpSpPr>
          <a:xfrm>
            <a:off x="527148" y="565926"/>
            <a:ext cx="6595082" cy="2674624"/>
            <a:chOff x="527148" y="1658361"/>
            <a:chExt cx="6595082" cy="2674624"/>
          </a:xfrm>
        </p:grpSpPr>
        <p:sp>
          <p:nvSpPr>
            <p:cNvPr id="43" name="Rectangle 42"/>
            <p:cNvSpPr/>
            <p:nvPr userDrawn="1"/>
          </p:nvSpPr>
          <p:spPr>
            <a:xfrm>
              <a:off x="527148" y="1932926"/>
              <a:ext cx="6588732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0" i="0" dirty="0">
                  <a:solidFill>
                    <a:srgbClr val="FF0000"/>
                  </a:solidFill>
                  <a:latin typeface="Georgia Regular" charset="0"/>
                </a:rPr>
                <a:t>Engaging Federal &amp;</a:t>
              </a:r>
            </a:p>
            <a:p>
              <a:r>
                <a:rPr lang="en-US" sz="4000" b="0" i="0" dirty="0">
                  <a:solidFill>
                    <a:srgbClr val="FF0000"/>
                  </a:solidFill>
                  <a:latin typeface="Georgia Regular" charset="0"/>
                </a:rPr>
                <a:t>State Health Policymakers</a:t>
              </a:r>
            </a:p>
          </p:txBody>
        </p:sp>
        <p:sp>
          <p:nvSpPr>
            <p:cNvPr id="44" name="Rectangle 43"/>
            <p:cNvSpPr/>
            <p:nvPr userDrawn="1"/>
          </p:nvSpPr>
          <p:spPr>
            <a:xfrm>
              <a:off x="533498" y="1658361"/>
              <a:ext cx="6588732" cy="3000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rtl="0"/>
              <a:r>
                <a:rPr lang="en-US" sz="1350" b="0" i="0" dirty="0">
                  <a:solidFill>
                    <a:srgbClr val="FF0000"/>
                  </a:solidFill>
                  <a:latin typeface="Trebuchet MS Regular" charset="0"/>
                </a:rPr>
                <a:t>SECTION ONE</a:t>
              </a:r>
            </a:p>
          </p:txBody>
        </p:sp>
        <p:sp>
          <p:nvSpPr>
            <p:cNvPr id="45" name="Rectangle 44"/>
            <p:cNvSpPr/>
            <p:nvPr userDrawn="1"/>
          </p:nvSpPr>
          <p:spPr>
            <a:xfrm>
              <a:off x="533498" y="3255767"/>
              <a:ext cx="6588732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rtl="0">
                <a:buFont typeface="Arial" panose="020B0604020202020204" pitchFamily="34" charset="0"/>
                <a:buChar char="•"/>
              </a:pP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Summary description lorem ipsum.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Rcil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ipsument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ugiae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mint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ut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res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esed</a:t>
              </a:r>
              <a:endParaRPr lang="en-US" sz="1600" b="0" i="0" dirty="0">
                <a:solidFill>
                  <a:srgbClr val="FF0000"/>
                </a:solidFill>
                <a:latin typeface="Trebuchet MS Regular" charset="0"/>
              </a:endParaRPr>
            </a:p>
            <a:p>
              <a:pPr marL="285750" indent="-285750" rtl="0">
                <a:buFont typeface="Arial" panose="020B0604020202020204" pitchFamily="34" charset="0"/>
                <a:buChar char="•"/>
              </a:pP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essitatatiis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dus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,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sandam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,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offici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quasperum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qui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blabo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remque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plaut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do.</a:t>
              </a:r>
            </a:p>
          </p:txBody>
        </p:sp>
      </p:grpSp>
      <p:cxnSp>
        <p:nvCxnSpPr>
          <p:cNvPr id="49" name="Straight Connector 48"/>
          <p:cNvCxnSpPr/>
          <p:nvPr userDrawn="1"/>
        </p:nvCxnSpPr>
        <p:spPr>
          <a:xfrm>
            <a:off x="486594" y="6509279"/>
            <a:ext cx="19713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 userDrawn="1"/>
        </p:nvCxnSpPr>
        <p:spPr>
          <a:xfrm>
            <a:off x="486594" y="6182254"/>
            <a:ext cx="19713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cxnSpLocks/>
          </p:cNvCxnSpPr>
          <p:nvPr userDrawn="1"/>
        </p:nvCxnSpPr>
        <p:spPr>
          <a:xfrm>
            <a:off x="0" y="6201308"/>
            <a:ext cx="99865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 userDrawn="1"/>
        </p:nvSpPr>
        <p:spPr>
          <a:xfrm>
            <a:off x="5399268" y="6217187"/>
            <a:ext cx="194421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0"/>
            <a:r>
              <a:rPr lang="en-US" sz="900" b="0" i="0" dirty="0">
                <a:solidFill>
                  <a:srgbClr val="4C515A"/>
                </a:solidFill>
                <a:latin typeface="Trebuchet MS Regular" charset="0"/>
              </a:rPr>
              <a:t>Board of Directors Update</a:t>
            </a:r>
          </a:p>
        </p:txBody>
      </p:sp>
      <p:sp>
        <p:nvSpPr>
          <p:cNvPr id="67" name="Rectangle 66"/>
          <p:cNvSpPr/>
          <p:nvPr userDrawn="1"/>
        </p:nvSpPr>
        <p:spPr>
          <a:xfrm>
            <a:off x="7268205" y="6217187"/>
            <a:ext cx="103000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900" b="0" i="0" dirty="0">
                <a:solidFill>
                  <a:srgbClr val="4C515A"/>
                </a:solidFill>
                <a:latin typeface="Trebuchet MS Regular" charset="0"/>
              </a:rPr>
              <a:t>November 2016</a:t>
            </a:r>
          </a:p>
        </p:txBody>
      </p:sp>
      <p:cxnSp>
        <p:nvCxnSpPr>
          <p:cNvPr id="70" name="Straight Connector 69"/>
          <p:cNvCxnSpPr>
            <a:cxnSpLocks/>
          </p:cNvCxnSpPr>
          <p:nvPr userDrawn="1"/>
        </p:nvCxnSpPr>
        <p:spPr>
          <a:xfrm>
            <a:off x="7305923" y="6296610"/>
            <a:ext cx="0" cy="970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 userDrawn="1"/>
        </p:nvSpPr>
        <p:spPr>
          <a:xfrm>
            <a:off x="8576808" y="6224954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900" b="0" i="0" dirty="0">
                <a:solidFill>
                  <a:srgbClr val="4C515A"/>
                </a:solidFill>
                <a:latin typeface="Trebuchet MS Regular" charset="0"/>
                <a:cs typeface="Trebuchet MS Regular" charset="0"/>
              </a:rPr>
              <a:t>2</a:t>
            </a:r>
            <a:endParaRPr lang="en-US" sz="900" b="0" i="0" dirty="0">
              <a:solidFill>
                <a:srgbClr val="4C515A"/>
              </a:solidFill>
              <a:latin typeface="Trebuchet MS Regular" charset="0"/>
            </a:endParaRPr>
          </a:p>
        </p:txBody>
      </p:sp>
      <p:grpSp>
        <p:nvGrpSpPr>
          <p:cNvPr id="47" name="Group 46"/>
          <p:cNvGrpSpPr/>
          <p:nvPr userDrawn="1"/>
        </p:nvGrpSpPr>
        <p:grpSpPr>
          <a:xfrm>
            <a:off x="-1686595" y="-39648"/>
            <a:ext cx="1545400" cy="6863569"/>
            <a:chOff x="-1684265" y="-187412"/>
            <a:chExt cx="1545400" cy="6863569"/>
          </a:xfrm>
        </p:grpSpPr>
        <p:grpSp>
          <p:nvGrpSpPr>
            <p:cNvPr id="48" name="Group 47"/>
            <p:cNvGrpSpPr/>
            <p:nvPr/>
          </p:nvGrpSpPr>
          <p:grpSpPr>
            <a:xfrm>
              <a:off x="-1684265" y="200118"/>
              <a:ext cx="1545400" cy="6476039"/>
              <a:chOff x="5233838" y="1329860"/>
              <a:chExt cx="1545400" cy="6476039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6068918" y="1342086"/>
                <a:ext cx="710320" cy="6463813"/>
                <a:chOff x="4457518" y="1337197"/>
                <a:chExt cx="710320" cy="6463813"/>
              </a:xfrm>
            </p:grpSpPr>
            <p:sp>
              <p:nvSpPr>
                <p:cNvPr id="73" name="Rectangle 72"/>
                <p:cNvSpPr/>
                <p:nvPr/>
              </p:nvSpPr>
              <p:spPr>
                <a:xfrm>
                  <a:off x="4457518" y="4568713"/>
                  <a:ext cx="709684" cy="589111"/>
                </a:xfrm>
                <a:prstGeom prst="rect">
                  <a:avLst/>
                </a:prstGeom>
                <a:solidFill>
                  <a:srgbClr val="4ABDB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03</a:t>
                  </a:r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4457518" y="3927048"/>
                  <a:ext cx="709684" cy="589111"/>
                </a:xfrm>
                <a:prstGeom prst="rect">
                  <a:avLst/>
                </a:prstGeom>
                <a:solidFill>
                  <a:srgbClr val="71B25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04</a:t>
                  </a: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4457518" y="5238051"/>
                  <a:ext cx="709684" cy="589111"/>
                </a:xfrm>
                <a:prstGeom prst="rect">
                  <a:avLst/>
                </a:prstGeom>
                <a:solidFill>
                  <a:srgbClr val="F4792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02</a:t>
                  </a: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4458154" y="3266831"/>
                  <a:ext cx="709684" cy="589111"/>
                </a:xfrm>
                <a:prstGeom prst="rect">
                  <a:avLst/>
                </a:prstGeom>
                <a:solidFill>
                  <a:srgbClr val="5F5A9D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05</a:t>
                  </a:r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4458154" y="2621301"/>
                  <a:ext cx="709684" cy="589111"/>
                </a:xfrm>
                <a:prstGeom prst="rect">
                  <a:avLst/>
                </a:prstGeom>
                <a:solidFill>
                  <a:srgbClr val="E6C278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06</a:t>
                  </a:r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4457518" y="5894753"/>
                  <a:ext cx="709684" cy="589111"/>
                </a:xfrm>
                <a:prstGeom prst="rect">
                  <a:avLst/>
                </a:prstGeom>
                <a:solidFill>
                  <a:srgbClr val="044C7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01</a:t>
                  </a: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458154" y="1982726"/>
                  <a:ext cx="709684" cy="589111"/>
                </a:xfrm>
                <a:prstGeom prst="rect">
                  <a:avLst/>
                </a:prstGeom>
                <a:solidFill>
                  <a:srgbClr val="B6ADA8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07</a:t>
                  </a: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4458154" y="1337197"/>
                  <a:ext cx="709684" cy="589111"/>
                </a:xfrm>
                <a:prstGeom prst="rect">
                  <a:avLst/>
                </a:prstGeom>
                <a:solidFill>
                  <a:srgbClr val="575B6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08</a:t>
                  </a: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4457518" y="7211899"/>
                  <a:ext cx="709684" cy="589111"/>
                </a:xfrm>
                <a:prstGeom prst="rect">
                  <a:avLst/>
                </a:prstGeom>
                <a:solidFill>
                  <a:srgbClr val="D0BD8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US" sz="1100" b="0" i="0" kern="0" dirty="0">
                    <a:solidFill>
                      <a:prstClr val="white"/>
                    </a:solidFill>
                    <a:latin typeface="Trebuchet MS Regular" charset="0"/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4457518" y="6566368"/>
                  <a:ext cx="709684" cy="589111"/>
                </a:xfrm>
                <a:prstGeom prst="rect">
                  <a:avLst/>
                </a:prstGeom>
                <a:solidFill>
                  <a:srgbClr val="C6AE6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US" sz="1100" b="0" i="0" kern="0" dirty="0">
                    <a:solidFill>
                      <a:prstClr val="white"/>
                    </a:solidFill>
                    <a:latin typeface="Trebuchet MS Regular" charset="0"/>
                  </a:endParaRPr>
                </a:p>
              </p:txBody>
            </p:sp>
          </p:grpSp>
          <p:grpSp>
            <p:nvGrpSpPr>
              <p:cNvPr id="56" name="Group 55"/>
              <p:cNvGrpSpPr/>
              <p:nvPr/>
            </p:nvGrpSpPr>
            <p:grpSpPr>
              <a:xfrm>
                <a:off x="5233838" y="1329860"/>
                <a:ext cx="731866" cy="6476039"/>
                <a:chOff x="5233838" y="1329860"/>
                <a:chExt cx="731866" cy="6476039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5243402" y="4997325"/>
                  <a:ext cx="709684" cy="589111"/>
                </a:xfrm>
                <a:prstGeom prst="rect">
                  <a:avLst/>
                </a:prstGeom>
                <a:solidFill>
                  <a:srgbClr val="BCB8D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Purple</a:t>
                  </a: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5243402" y="5654027"/>
                  <a:ext cx="709684" cy="589111"/>
                </a:xfrm>
                <a:prstGeom prst="rect">
                  <a:avLst/>
                </a:prstGeom>
                <a:solidFill>
                  <a:srgbClr val="FCD4B5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Orange</a:t>
                  </a:r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5256020" y="3983092"/>
                  <a:ext cx="709684" cy="589111"/>
                </a:xfrm>
                <a:prstGeom prst="rect">
                  <a:avLst/>
                </a:prstGeom>
                <a:solidFill>
                  <a:srgbClr val="4C515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CMW</a:t>
                  </a:r>
                </a:p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Text</a:t>
                  </a:r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5256020" y="3337563"/>
                  <a:ext cx="709684" cy="589111"/>
                </a:xfrm>
                <a:prstGeom prst="rect">
                  <a:avLst/>
                </a:prstGeom>
                <a:solidFill>
                  <a:srgbClr val="4C515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CMW</a:t>
                  </a:r>
                </a:p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Heading</a:t>
                  </a:r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5256020" y="3017353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Whi-08</a:t>
                  </a:r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5256020" y="2333700"/>
                  <a:ext cx="709684" cy="589112"/>
                </a:xfrm>
                <a:prstGeom prst="rect">
                  <a:avLst/>
                </a:prstGeom>
                <a:solidFill>
                  <a:srgbClr val="84838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Footer Text</a:t>
                  </a: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5256020" y="1688170"/>
                  <a:ext cx="709684" cy="589112"/>
                </a:xfrm>
                <a:prstGeom prst="rect">
                  <a:avLst/>
                </a:prstGeom>
                <a:solidFill>
                  <a:srgbClr val="CBCBCB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Heading</a:t>
                  </a:r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5256020" y="1329860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BLA-08</a:t>
                  </a:r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5243402" y="6310729"/>
                  <a:ext cx="709684" cy="589111"/>
                </a:xfrm>
                <a:prstGeom prst="rect">
                  <a:avLst/>
                </a:prstGeom>
                <a:solidFill>
                  <a:srgbClr val="D3E3B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Green</a:t>
                  </a: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5233838" y="6945971"/>
                  <a:ext cx="709684" cy="478134"/>
                </a:xfrm>
                <a:prstGeom prst="rect">
                  <a:avLst/>
                </a:prstGeom>
                <a:solidFill>
                  <a:srgbClr val="C9DEE3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Light Blue</a:t>
                  </a: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5256020" y="4653089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3rd</a:t>
                  </a: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5233838" y="7460708"/>
                  <a:ext cx="709684" cy="345191"/>
                </a:xfrm>
                <a:prstGeom prst="rect">
                  <a:avLst/>
                </a:prstGeom>
                <a:solidFill>
                  <a:srgbClr val="B9D6D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Blue</a:t>
                  </a:r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-1684265" y="-187412"/>
              <a:ext cx="1544765" cy="343336"/>
              <a:chOff x="6563900" y="1161195"/>
              <a:chExt cx="1544765" cy="343336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6563900" y="1196521"/>
                <a:ext cx="1544764" cy="30801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en-US" sz="1800" b="0" i="0" kern="0" dirty="0">
                  <a:solidFill>
                    <a:prstClr val="white"/>
                  </a:solidFill>
                  <a:latin typeface="Trebuchet MS Regular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563901" y="1161195"/>
                <a:ext cx="1544764" cy="338554"/>
              </a:xfrm>
              <a:prstGeom prst="rect">
                <a:avLst/>
              </a:prstGeom>
              <a:solidFill>
                <a:srgbClr val="044C7F"/>
              </a:solidFill>
            </p:spPr>
            <p:txBody>
              <a:bodyPr wrap="square" rtlCol="0">
                <a:spAutoFit/>
              </a:bodyPr>
              <a:lstStyle/>
              <a:p>
                <a:pPr algn="ctr" defTabSz="914400">
                  <a:defRPr/>
                </a:pPr>
                <a:r>
                  <a:rPr lang="en-US" sz="1600" b="0" i="0" kern="0" dirty="0">
                    <a:solidFill>
                      <a:prstClr val="white"/>
                    </a:solidFill>
                    <a:latin typeface="Trebuchet MS Regular" charset="0"/>
                  </a:rPr>
                  <a:t>CMW</a:t>
                </a:r>
              </a:p>
            </p:txBody>
          </p:sp>
        </p:grpSp>
      </p:grpSp>
      <p:sp>
        <p:nvSpPr>
          <p:cNvPr id="10" name="TextBox 9"/>
          <p:cNvSpPr txBox="1"/>
          <p:nvPr userDrawn="1"/>
        </p:nvSpPr>
        <p:spPr>
          <a:xfrm>
            <a:off x="387352" y="757623"/>
            <a:ext cx="6880410" cy="2936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“ Any institution in existence for close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to a hundred years has likely borne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witness to a lot of transition. That is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particularly true for a philanthropy, like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The Commonwealth Fund, whose purpose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is to bring about positive social change.”</a:t>
            </a:r>
          </a:p>
        </p:txBody>
      </p:sp>
      <p:sp>
        <p:nvSpPr>
          <p:cNvPr id="2" name="Oval 1"/>
          <p:cNvSpPr/>
          <p:nvPr userDrawn="1"/>
        </p:nvSpPr>
        <p:spPr>
          <a:xfrm>
            <a:off x="521878" y="3800209"/>
            <a:ext cx="772617" cy="772617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83" name="TextBox 82"/>
          <p:cNvSpPr txBox="1"/>
          <p:nvPr userDrawn="1"/>
        </p:nvSpPr>
        <p:spPr>
          <a:xfrm>
            <a:off x="1357971" y="3888560"/>
            <a:ext cx="2117887" cy="326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500" b="0" i="0" spc="0" baseline="0" dirty="0">
                <a:solidFill>
                  <a:srgbClr val="FF0000"/>
                </a:solidFill>
                <a:latin typeface="Trebuchet MS Regular" charset="0"/>
              </a:rPr>
              <a:t>David </a:t>
            </a:r>
            <a:r>
              <a:rPr lang="en-US" sz="1500" b="0" i="0" spc="0" baseline="0" dirty="0" err="1">
                <a:solidFill>
                  <a:srgbClr val="FF0000"/>
                </a:solidFill>
                <a:latin typeface="Trebuchet MS Regular" charset="0"/>
              </a:rPr>
              <a:t>Blumethal</a:t>
            </a:r>
            <a:r>
              <a:rPr lang="en-US" sz="1500" b="0" i="0" spc="0" baseline="0" dirty="0">
                <a:solidFill>
                  <a:srgbClr val="FF0000"/>
                </a:solidFill>
                <a:latin typeface="Trebuchet MS Regular" charset="0"/>
              </a:rPr>
              <a:t>, M.D.</a:t>
            </a:r>
          </a:p>
        </p:txBody>
      </p:sp>
      <p:sp>
        <p:nvSpPr>
          <p:cNvPr id="84" name="TextBox 83"/>
          <p:cNvSpPr txBox="1"/>
          <p:nvPr userDrawn="1"/>
        </p:nvSpPr>
        <p:spPr>
          <a:xfrm>
            <a:off x="1357971" y="4131230"/>
            <a:ext cx="2859244" cy="326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500" b="0" i="0" spc="0" baseline="0" dirty="0">
                <a:solidFill>
                  <a:srgbClr val="FF0000"/>
                </a:solidFill>
                <a:latin typeface="Trebuchet MS Regular" charset="0"/>
              </a:rPr>
              <a:t>Commonwealth Fund President</a:t>
            </a:r>
          </a:p>
        </p:txBody>
      </p:sp>
      <p:cxnSp>
        <p:nvCxnSpPr>
          <p:cNvPr id="4" name="Straight Connector 3"/>
          <p:cNvCxnSpPr>
            <a:cxnSpLocks/>
          </p:cNvCxnSpPr>
          <p:nvPr userDrawn="1"/>
        </p:nvCxnSpPr>
        <p:spPr>
          <a:xfrm>
            <a:off x="511149" y="437578"/>
            <a:ext cx="0" cy="61402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 userDrawn="1"/>
        </p:nvSpPr>
        <p:spPr>
          <a:xfrm>
            <a:off x="443010" y="5231482"/>
            <a:ext cx="2989921" cy="233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900" b="0" i="0" spc="0" baseline="0" dirty="0">
                <a:solidFill>
                  <a:schemeClr val="bg1"/>
                </a:solidFill>
                <a:latin typeface="Trebuchet MS Regular" charset="0"/>
              </a:rPr>
              <a:t>Source: National Center for Education Statistics, 2016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87524" y="355853"/>
            <a:ext cx="86328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0" i="0" dirty="0">
                <a:solidFill>
                  <a:srgbClr val="FF0000"/>
                </a:solidFill>
                <a:latin typeface="Georgia Regular" charset="0"/>
              </a:rPr>
              <a:t>Exhibit 1. There Is Room for Improvement in</a:t>
            </a:r>
          </a:p>
          <a:p>
            <a:pPr algn="ctr"/>
            <a:r>
              <a:rPr lang="en-US" sz="2400" b="0" i="0" dirty="0">
                <a:solidFill>
                  <a:srgbClr val="FF0000"/>
                </a:solidFill>
                <a:latin typeface="Georgia Regular" charset="0"/>
              </a:rPr>
              <a:t>Patient-Centered Communication for High-Need Patients</a:t>
            </a: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2248694" y="5928127"/>
            <a:ext cx="6557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0" i="0" dirty="0">
                <a:solidFill>
                  <a:srgbClr val="FF0000"/>
                </a:solidFill>
                <a:latin typeface="Trebuchet MS Regular" charset="0"/>
              </a:rPr>
              <a:t>Note: Significantly different from not high-need adults at the p&lt;0.05 level. Data: The 2016 Commonwealth Fund Survey of High-Need Patients, June–September 2016.*</a:t>
            </a:r>
          </a:p>
          <a:p>
            <a:r>
              <a:rPr lang="en-US" sz="900" b="0" i="0" dirty="0">
                <a:solidFill>
                  <a:srgbClr val="FF0000"/>
                </a:solidFill>
                <a:latin typeface="Trebuchet MS Regular" charset="0"/>
              </a:rPr>
              <a:t>Source: J. Ryan, M. K. Abrams, M. M. Doty, T. Shah, and E. C. Schneider, How High-Need Patients Experience Health Care in the United States, The Commonwealth Fund, December 2016.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144000" y="3140968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latin typeface="Trebuchet MS Regular" charset="0"/>
              </a:rPr>
              <a:t>15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08" y="0"/>
            <a:ext cx="91445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85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 Section Thre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850963"/>
            <a:ext cx="7772400" cy="1470025"/>
          </a:xfrm>
          <a:effectLst/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4000" spc="0" baseline="0">
                <a:solidFill>
                  <a:schemeClr val="bg1"/>
                </a:solidFill>
                <a:effectLst>
                  <a:outerShdw blurRad="25400" dist="6350" dir="2700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1694904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i="0" spc="100" baseline="0">
                <a:solidFill>
                  <a:srgbClr val="D3E3BF"/>
                </a:solidFill>
                <a:latin typeface="Trebuchet MS Bold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6" y="3270684"/>
            <a:ext cx="7256932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6253" y="6188178"/>
            <a:ext cx="1163972" cy="334915"/>
          </a:xfrm>
          <a:prstGeom prst="rect">
            <a:avLst/>
          </a:prstGeom>
        </p:spPr>
      </p:pic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536609" y="6175612"/>
            <a:ext cx="32918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b="0" i="0" smtClean="0">
                <a:solidFill>
                  <a:schemeClr val="bg1"/>
                </a:solidFill>
                <a:latin typeface="Trebuchet MS Regular" charset="0"/>
              </a:rPr>
              <a:pPr algn="ctr"/>
              <a:t>‹#›</a:t>
            </a:fld>
            <a:endParaRPr lang="en-US" sz="900" b="0" i="0" dirty="0">
              <a:solidFill>
                <a:schemeClr val="bg1"/>
              </a:solidFill>
              <a:latin typeface="Trebuchet MS Regular" charset="0"/>
            </a:endParaRPr>
          </a:p>
        </p:txBody>
      </p:sp>
      <p:sp>
        <p:nvSpPr>
          <p:cNvPr id="48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5112060" y="6263653"/>
            <a:ext cx="2132714" cy="178474"/>
          </a:xfrm>
        </p:spPr>
        <p:txBody>
          <a:bodyPr>
            <a:normAutofit/>
          </a:bodyPr>
          <a:lstStyle>
            <a:lvl1pPr marL="0" indent="0" algn="r">
              <a:buNone/>
              <a:defRPr sz="9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9" name="Text Placeholder 43"/>
          <p:cNvSpPr>
            <a:spLocks noGrp="1"/>
          </p:cNvSpPr>
          <p:nvPr>
            <p:ph type="body" sz="quarter" idx="12"/>
          </p:nvPr>
        </p:nvSpPr>
        <p:spPr>
          <a:xfrm>
            <a:off x="7369969" y="6263653"/>
            <a:ext cx="1198475" cy="178474"/>
          </a:xfrm>
        </p:spPr>
        <p:txBody>
          <a:bodyPr>
            <a:normAutofit/>
          </a:bodyPr>
          <a:lstStyle>
            <a:lvl1pPr marL="0" indent="0" algn="l">
              <a:buNone/>
              <a:defRPr sz="9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7305923" y="6289467"/>
            <a:ext cx="0" cy="9704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29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: 02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B9D6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6253" y="6188178"/>
            <a:ext cx="1163972" cy="334915"/>
          </a:xfrm>
          <a:prstGeom prst="rect">
            <a:avLst/>
          </a:prstGeom>
        </p:spPr>
      </p:pic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536609" y="6175612"/>
            <a:ext cx="32918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b="0" i="0" smtClean="0">
                <a:solidFill>
                  <a:schemeClr val="bg1"/>
                </a:solidFill>
                <a:latin typeface="Trebuchet MS Regular" charset="0"/>
              </a:rPr>
              <a:pPr algn="ctr"/>
              <a:t>‹#›</a:t>
            </a:fld>
            <a:endParaRPr lang="en-US" sz="900" b="0" i="0" dirty="0">
              <a:solidFill>
                <a:schemeClr val="bg1"/>
              </a:solidFill>
              <a:latin typeface="Trebuchet MS Regular" charset="0"/>
            </a:endParaRP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7305923" y="6289467"/>
            <a:ext cx="0" cy="914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4" y="3002506"/>
            <a:ext cx="4005072" cy="2714165"/>
          </a:xfrm>
        </p:spPr>
        <p:txBody>
          <a:bodyPr/>
          <a:lstStyle>
            <a:lvl1pPr marL="171446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344480" indent="-173034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515925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3pPr>
            <a:lvl4pPr marL="687371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858817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TextBox 29"/>
          <p:cNvSpPr txBox="1"/>
          <p:nvPr userDrawn="1"/>
        </p:nvSpPr>
        <p:spPr>
          <a:xfrm>
            <a:off x="5107299" y="6216043"/>
            <a:ext cx="22258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0" i="0" u="none" strike="noStrike" kern="8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 Regular" charset="0"/>
                <a:ea typeface="+mn-ea"/>
                <a:cs typeface="+mn-cs"/>
              </a:rPr>
              <a:t>Board of Directors Update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7279123" y="6214532"/>
            <a:ext cx="13386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0" i="0" u="none" strike="noStrike" kern="8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 Regular" charset="0"/>
                <a:ea typeface="+mn-ea"/>
                <a:cs typeface="+mn-cs"/>
              </a:rPr>
              <a:t>November 2016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775953" y="3002506"/>
            <a:ext cx="4008515" cy="2714165"/>
          </a:xfrm>
        </p:spPr>
        <p:txBody>
          <a:bodyPr/>
          <a:lstStyle>
            <a:lvl1pPr marL="171446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344480" indent="-173034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515925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3pPr>
            <a:lvl4pPr marL="687371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858817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914860"/>
            <a:ext cx="7868336" cy="125533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332656"/>
            <a:ext cx="7133854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0" i="0" spc="100" baseline="0">
                <a:solidFill>
                  <a:srgbClr val="B9D6DA"/>
                </a:solidFill>
                <a:latin typeface="Trebuchet MS Regular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idx="22"/>
          </p:nvPr>
        </p:nvSpPr>
        <p:spPr>
          <a:xfrm>
            <a:off x="627434" y="2246675"/>
            <a:ext cx="7556446" cy="246221"/>
          </a:xfrm>
        </p:spPr>
        <p:txBody>
          <a:bodyPr wrap="square" anchor="t">
            <a:sp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600" b="0" i="0" spc="0">
                <a:solidFill>
                  <a:schemeClr val="bg1"/>
                </a:solidFill>
                <a:latin typeface="Trebuchet MS Regular" charset="0"/>
                <a:ea typeface="Trebuchet MS Regular" charset="0"/>
                <a:cs typeface="Trebuchet MS Regular" charset="0"/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3934048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09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1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91202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256169542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157150" y="148083"/>
            <a:ext cx="8838200" cy="947956"/>
          </a:xfrm>
          <a:effectLst/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149948" y="1306135"/>
            <a:ext cx="8846134" cy="410308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158101" y="6093296"/>
            <a:ext cx="8837248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9948" y="6237312"/>
            <a:ext cx="1390167" cy="399999"/>
          </a:xfrm>
          <a:prstGeom prst="rect">
            <a:avLst/>
          </a:prstGeom>
        </p:spPr>
      </p:pic>
      <p:sp>
        <p:nvSpPr>
          <p:cNvPr id="10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57150" y="5553236"/>
            <a:ext cx="8838199" cy="399999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871137" y="6237256"/>
            <a:ext cx="7124212" cy="40011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lvl="0"/>
            <a:r>
              <a:rPr lang="en-US" sz="1000" b="0" i="0" dirty="0" smtClean="0">
                <a:solidFill>
                  <a:schemeClr val="tx1"/>
                </a:solidFill>
                <a:latin typeface="Trebuchet MS Regular" charset="0"/>
              </a:rPr>
              <a:t>Source: D. C. Radley, D. McCarthy, and S. L. Hayes, Aiming Higher: Results from the Commonwealth</a:t>
            </a:r>
            <a:r>
              <a:rPr lang="en-US" sz="1000" b="0" i="0" baseline="0" dirty="0" smtClean="0">
                <a:solidFill>
                  <a:schemeClr val="tx1"/>
                </a:solidFill>
                <a:latin typeface="Trebuchet MS Regular" charset="0"/>
              </a:rPr>
              <a:t> Fund</a:t>
            </a:r>
            <a:r>
              <a:rPr lang="en-US" sz="1000" b="0" i="0" dirty="0" smtClean="0">
                <a:solidFill>
                  <a:schemeClr val="tx1"/>
                </a:solidFill>
                <a:latin typeface="Trebuchet MS Regular" charset="0"/>
              </a:rPr>
              <a:t> Scorecard on State Health System Performance 2017 Edition, The Commonwealth Fund, March 2017.</a:t>
            </a:r>
            <a:endParaRPr lang="en-US" sz="1000" b="0" i="0" dirty="0">
              <a:solidFill>
                <a:schemeClr val="tx1"/>
              </a:solidFill>
              <a:latin typeface="Trebuchet MS Regular" charset="0"/>
            </a:endParaRPr>
          </a:p>
        </p:txBody>
      </p:sp>
    </p:spTree>
    <p:extLst/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1522715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575556" y="1700808"/>
            <a:ext cx="3925591" cy="344840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5171905"/>
            <a:ext cx="824089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2" name="Chart Placeholder 5"/>
          <p:cNvSpPr>
            <a:spLocks noGrp="1"/>
          </p:cNvSpPr>
          <p:nvPr>
            <p:ph type="chart" sz="quarter" idx="21"/>
          </p:nvPr>
        </p:nvSpPr>
        <p:spPr>
          <a:xfrm>
            <a:off x="4860032" y="1700808"/>
            <a:ext cx="3932090" cy="3448402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43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2341784" y="5999997"/>
            <a:ext cx="6578590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81595465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10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575556" y="1700808"/>
            <a:ext cx="3925591" cy="344840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5171905"/>
            <a:ext cx="824089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2" name="Chart Placeholder 5"/>
          <p:cNvSpPr>
            <a:spLocks noGrp="1"/>
          </p:cNvSpPr>
          <p:nvPr>
            <p:ph type="chart" sz="quarter" idx="22"/>
          </p:nvPr>
        </p:nvSpPr>
        <p:spPr>
          <a:xfrm>
            <a:off x="4860032" y="1700808"/>
            <a:ext cx="3932090" cy="3448402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41784" y="5999997"/>
            <a:ext cx="6578590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335557561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697835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73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087078" y="5569780"/>
            <a:ext cx="7563690" cy="343496"/>
          </a:xfrm>
        </p:spPr>
        <p:txBody>
          <a:bodyPr>
            <a:normAutofit/>
          </a:bodyPr>
          <a:lstStyle>
            <a:lvl1pPr marL="0" indent="0">
              <a:buNone/>
              <a:defRPr sz="1100" b="0"/>
            </a:lvl1pPr>
          </a:lstStyle>
          <a:p>
            <a:pPr lvl="0"/>
            <a:r>
              <a:rPr lang="en-US" dirty="0"/>
              <a:t>Insert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2232003145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39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697835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1087078" y="5569780"/>
            <a:ext cx="7563690" cy="343496"/>
          </a:xfrm>
        </p:spPr>
        <p:txBody>
          <a:bodyPr>
            <a:normAutofit/>
          </a:bodyPr>
          <a:lstStyle>
            <a:lvl1pPr marL="0" indent="0">
              <a:buNone/>
              <a:defRPr sz="1100" b="0"/>
            </a:lvl1pPr>
          </a:lstStyle>
          <a:p>
            <a:pPr lvl="0"/>
            <a:r>
              <a:rPr lang="en-US" dirty="0"/>
              <a:t>Insert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139152889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9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295304"/>
            <a:ext cx="8030173" cy="4581968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25030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644212"/>
            <a:ext cx="8030173" cy="4233060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37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Oval 37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F479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26003137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36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694" r:id="rId14"/>
    <p:sldLayoutId id="2147483711" r:id="rId15"/>
    <p:sldLayoutId id="2147483724" r:id="rId16"/>
    <p:sldLayoutId id="2147483737" r:id="rId17"/>
    <p:sldLayoutId id="2147483738" r:id="rId18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b="0" i="0" kern="800" spc="-40">
          <a:solidFill>
            <a:schemeClr val="tx1"/>
          </a:solidFill>
          <a:latin typeface="Georgia Regular" charset="0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b="0" i="0" kern="800" spc="-10">
          <a:solidFill>
            <a:schemeClr val="tx1"/>
          </a:solidFill>
          <a:latin typeface="Trebuchet MS Regular" charset="0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Average 30-day </a:t>
            </a:r>
            <a:r>
              <a:rPr lang="en-US" dirty="0" smtClean="0"/>
              <a:t>Mortality Among Patients Discharged </a:t>
            </a:r>
            <a:r>
              <a:rPr lang="en-US" dirty="0"/>
              <a:t>for </a:t>
            </a:r>
            <a:r>
              <a:rPr lang="en-US" dirty="0" smtClean="0"/>
              <a:t>Heart Attack</a:t>
            </a:r>
            <a:r>
              <a:rPr lang="en-US" dirty="0"/>
              <a:t>, </a:t>
            </a:r>
            <a:r>
              <a:rPr lang="en-US" dirty="0" smtClean="0"/>
              <a:t>Stroke</a:t>
            </a:r>
            <a:r>
              <a:rPr lang="en-US" dirty="0"/>
              <a:t>, </a:t>
            </a:r>
            <a:r>
              <a:rPr lang="en-US" dirty="0" smtClean="0"/>
              <a:t>Congestive Heart Failure</a:t>
            </a:r>
            <a:r>
              <a:rPr lang="en-US" dirty="0"/>
              <a:t>, or </a:t>
            </a:r>
            <a:r>
              <a:rPr lang="en-US" dirty="0" smtClean="0"/>
              <a:t>Pneumonia </a:t>
            </a:r>
            <a:r>
              <a:rPr lang="en-US" dirty="0"/>
              <a:t>(%)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978099300"/>
              </p:ext>
            </p:extLst>
          </p:nvPr>
        </p:nvGraphicFramePr>
        <p:xfrm>
          <a:off x="3474720" y="1761418"/>
          <a:ext cx="5597780" cy="3025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88885" y="4857079"/>
            <a:ext cx="4652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rebuchet MS Regular" charset="0"/>
              </a:rPr>
              <a:t>Average </a:t>
            </a:r>
            <a:r>
              <a:rPr lang="en-US" sz="1400" dirty="0" smtClean="0">
                <a:latin typeface="Trebuchet MS Regular" charset="0"/>
              </a:rPr>
              <a:t>30-day hospital mortality by condition (%)</a:t>
            </a:r>
            <a:endParaRPr lang="en-US" sz="1400" dirty="0">
              <a:latin typeface="Trebuchet MS Regular" charset="0"/>
            </a:endParaRPr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1379045732"/>
              </p:ext>
            </p:extLst>
          </p:nvPr>
        </p:nvGraphicFramePr>
        <p:xfrm>
          <a:off x="157150" y="1761418"/>
          <a:ext cx="3022481" cy="3025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Oval 22"/>
          <p:cNvSpPr/>
          <p:nvPr/>
        </p:nvSpPr>
        <p:spPr bwMode="gray">
          <a:xfrm>
            <a:off x="6777712" y="1554338"/>
            <a:ext cx="137160" cy="13716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prstClr val="white"/>
              </a:solidFill>
              <a:latin typeface="Trebuchet MS Regular" charset="0"/>
            </a:endParaRPr>
          </a:p>
        </p:txBody>
      </p:sp>
      <p:sp>
        <p:nvSpPr>
          <p:cNvPr id="24" name="TextBox 23"/>
          <p:cNvSpPr txBox="1"/>
          <p:nvPr/>
        </p:nvSpPr>
        <p:spPr bwMode="gray">
          <a:xfrm>
            <a:off x="6862990" y="1484419"/>
            <a:ext cx="18335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s-IS" sz="1200" dirty="0" smtClean="0">
                <a:latin typeface="Trebuchet MS Regular" charset="0"/>
              </a:rPr>
              <a:t>2010–2013</a:t>
            </a:r>
            <a:endParaRPr lang="en-US" sz="1200" dirty="0">
              <a:latin typeface="Trebuchet MS Regular" charset="0"/>
            </a:endParaRPr>
          </a:p>
        </p:txBody>
      </p:sp>
      <p:sp>
        <p:nvSpPr>
          <p:cNvPr id="25" name="Oval 24"/>
          <p:cNvSpPr/>
          <p:nvPr/>
        </p:nvSpPr>
        <p:spPr bwMode="gray">
          <a:xfrm>
            <a:off x="7925106" y="1554338"/>
            <a:ext cx="137160" cy="13716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prstClr val="white"/>
              </a:solidFill>
              <a:latin typeface="Trebuchet MS Regular" charset="0"/>
            </a:endParaRPr>
          </a:p>
        </p:txBody>
      </p:sp>
      <p:sp>
        <p:nvSpPr>
          <p:cNvPr id="26" name="TextBox 25"/>
          <p:cNvSpPr txBox="1"/>
          <p:nvPr/>
        </p:nvSpPr>
        <p:spPr bwMode="gray">
          <a:xfrm>
            <a:off x="8010385" y="1484419"/>
            <a:ext cx="1062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s-IS" sz="1200" dirty="0" smtClean="0">
                <a:latin typeface="Trebuchet MS Regular" charset="0"/>
              </a:rPr>
              <a:t>2012–2015</a:t>
            </a:r>
            <a:endParaRPr lang="en-US" sz="1200" dirty="0">
              <a:latin typeface="Trebuchet MS Regular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Data: CMS Hospital Compare, 2014 and 2016 4th Quarter, National-Level Summary Estimates. </a:t>
            </a:r>
          </a:p>
        </p:txBody>
      </p:sp>
    </p:spTree>
    <p:extLst>
      <p:ext uri="{BB962C8B-B14F-4D97-AF65-F5344CB8AC3E}">
        <p14:creationId xmlns:p14="http://schemas.microsoft.com/office/powerpoint/2010/main" val="5214825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165782</TotalTime>
  <Words>47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Georgia Regular</vt:lpstr>
      <vt:lpstr>Trebuchet MS Bold</vt:lpstr>
      <vt:lpstr>Trebuchet MS Regular</vt:lpstr>
      <vt:lpstr>1_Office Theme</vt:lpstr>
      <vt:lpstr>Average 30-day Mortality Among Patients Discharged for Heart Attack, Stroke, Congestive Heart Failure, or Pneumonia (%)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1923</cp:revision>
  <cp:lastPrinted>2017-03-13T15:06:43Z</cp:lastPrinted>
  <dcterms:created xsi:type="dcterms:W3CDTF">2014-10-08T23:03:32Z</dcterms:created>
  <dcterms:modified xsi:type="dcterms:W3CDTF">2017-03-15T19:07:56Z</dcterms:modified>
</cp:coreProperties>
</file>