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6"/>
  </p:notesMasterIdLst>
  <p:handoutMasterIdLst>
    <p:handoutMasterId r:id="rId7"/>
  </p:handoutMasterIdLst>
  <p:sldIdLst>
    <p:sldId id="1526" r:id="rId5"/>
  </p:sldIdLst>
  <p:sldSz cx="9144000" cy="6858000" type="screen4x3"/>
  <p:notesSz cx="7315200" cy="96012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4728" userDrawn="1">
          <p15:clr>
            <a:srgbClr val="A4A3A4"/>
          </p15:clr>
        </p15:guide>
        <p15:guide id="4" pos="48" userDrawn="1">
          <p15:clr>
            <a:srgbClr val="A4A3A4"/>
          </p15:clr>
        </p15:guide>
        <p15:guide id="5" pos="624" userDrawn="1">
          <p15:clr>
            <a:srgbClr val="A4A3A4"/>
          </p15:clr>
        </p15:guide>
        <p15:guide id="6" pos="4152" userDrawn="1">
          <p15:clr>
            <a:srgbClr val="A4A3A4"/>
          </p15:clr>
        </p15:guide>
        <p15:guide id="7" orient="horz" pos="3336" userDrawn="1">
          <p15:clr>
            <a:srgbClr val="A4A3A4"/>
          </p15:clr>
        </p15:guide>
        <p15:guide id="9"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 id="2" name="Jen Wilson" initials="JW" lastIdx="11" clrIdx="1">
    <p:extLst>
      <p:ext uri="{19B8F6BF-5375-455C-9EA6-DF929625EA0E}">
        <p15:presenceInfo xmlns:p15="http://schemas.microsoft.com/office/powerpoint/2012/main" userId="000f367a-3246-491c-88b4-803a33f58a8b" providerId="Windows Live"/>
      </p:ext>
    </p:extLst>
  </p:cmAuthor>
  <p:cmAuthor id="3" name="David" initials="D" lastIdx="8" clrIdx="2">
    <p:extLst>
      <p:ext uri="{19B8F6BF-5375-455C-9EA6-DF929625EA0E}">
        <p15:presenceInfo xmlns:p15="http://schemas.microsoft.com/office/powerpoint/2012/main" userId="David" providerId="None"/>
      </p:ext>
    </p:extLst>
  </p:cmAuthor>
  <p:cmAuthor id="4" name="David Radley" initials="DR" lastIdx="14" clrIdx="3">
    <p:extLst>
      <p:ext uri="{19B8F6BF-5375-455C-9EA6-DF929625EA0E}">
        <p15:presenceInfo xmlns:p15="http://schemas.microsoft.com/office/powerpoint/2012/main" userId="S-1-5-21-250780055-1248235729-1050716318-1004" providerId="AD"/>
      </p:ext>
    </p:extLst>
  </p:cmAuthor>
  <p:cmAuthor id="5" name="David Radley" initials="DR [2]" lastIdx="1" clrIdx="4">
    <p:extLst>
      <p:ext uri="{19B8F6BF-5375-455C-9EA6-DF929625EA0E}">
        <p15:presenceInfo xmlns:p15="http://schemas.microsoft.com/office/powerpoint/2012/main" userId="David Rad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6E6"/>
    <a:srgbClr val="A4A6AC"/>
    <a:srgbClr val="92D6D7"/>
    <a:srgbClr val="4BBDBD"/>
    <a:srgbClr val="9D9EA3"/>
    <a:srgbClr val="4ABDBC"/>
    <a:srgbClr val="5A5E67"/>
    <a:srgbClr val="474376"/>
    <a:srgbClr val="4C515A"/>
    <a:srgbClr val="5F5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78" autoAdjust="0"/>
    <p:restoredTop sz="95491" autoAdjust="0"/>
  </p:normalViewPr>
  <p:slideViewPr>
    <p:cSldViewPr snapToGrid="0" snapToObjects="1">
      <p:cViewPr varScale="1">
        <p:scale>
          <a:sx n="76" d="100"/>
          <a:sy n="76" d="100"/>
        </p:scale>
        <p:origin x="1008" y="96"/>
      </p:cViewPr>
      <p:guideLst>
        <p:guide orient="horz" pos="1224"/>
        <p:guide pos="4728"/>
        <p:guide pos="48"/>
        <p:guide pos="624"/>
        <p:guide pos="4152"/>
        <p:guide orient="horz" pos="3336"/>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6" d="100"/>
          <a:sy n="86" d="100"/>
        </p:scale>
        <p:origin x="2928" y="84"/>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4E75CA9-D3DC-4CC4-B26F-4572B05774CA}" type="datetimeFigureOut">
              <a:rPr lang="en-US" smtClean="0"/>
              <a:t>5/3/2018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3A1D146-B4E0-1741-B9EE-9789392EFCC4}" type="datetimeFigureOut">
              <a:rPr lang="en-US" smtClean="0"/>
              <a:t>5/3/2018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6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Tree>
    <p:extLst>
      <p:ext uri="{BB962C8B-B14F-4D97-AF65-F5344CB8AC3E}">
        <p14:creationId xmlns:p14="http://schemas.microsoft.com/office/powerpoint/2010/main" val="16080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13" name="Arrow: Pentagon 12"/>
          <p:cNvSpPr/>
          <p:nvPr/>
        </p:nvSpPr>
        <p:spPr>
          <a:xfrm>
            <a:off x="705855" y="1710332"/>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705855"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370722"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96631"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367239"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365218"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hasCustomPrompt="1"/>
          </p:nvPr>
        </p:nvSpPr>
        <p:spPr>
          <a:xfrm>
            <a:off x="791580" y="1710332"/>
            <a:ext cx="1312271"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0" name="Text Placeholder 4"/>
          <p:cNvSpPr>
            <a:spLocks noGrp="1"/>
          </p:cNvSpPr>
          <p:nvPr>
            <p:ph type="body" sz="quarter" idx="22" hasCustomPrompt="1"/>
          </p:nvPr>
        </p:nvSpPr>
        <p:spPr>
          <a:xfrm>
            <a:off x="791581"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2" name="Text Placeholder 4"/>
          <p:cNvSpPr>
            <a:spLocks noGrp="1"/>
          </p:cNvSpPr>
          <p:nvPr>
            <p:ph type="body" sz="quarter" idx="23" hasCustomPrompt="1"/>
          </p:nvPr>
        </p:nvSpPr>
        <p:spPr>
          <a:xfrm>
            <a:off x="23715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4" name="Text Placeholder 4"/>
          <p:cNvSpPr>
            <a:spLocks noGrp="1"/>
          </p:cNvSpPr>
          <p:nvPr>
            <p:ph type="body" sz="quarter" idx="24" hasCustomPrompt="1"/>
          </p:nvPr>
        </p:nvSpPr>
        <p:spPr>
          <a:xfrm>
            <a:off x="2120727" y="3104964"/>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hasCustomPrompt="1"/>
          </p:nvPr>
        </p:nvSpPr>
        <p:spPr>
          <a:xfrm>
            <a:off x="3721750"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hasCustomPrompt="1"/>
          </p:nvPr>
        </p:nvSpPr>
        <p:spPr>
          <a:xfrm>
            <a:off x="502576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8" name="Text Placeholder 4"/>
          <p:cNvSpPr>
            <a:spLocks noGrp="1"/>
          </p:cNvSpPr>
          <p:nvPr>
            <p:ph type="body" sz="quarter" idx="28" hasCustomPrompt="1"/>
          </p:nvPr>
        </p:nvSpPr>
        <p:spPr>
          <a:xfrm>
            <a:off x="4774944" y="3104964"/>
            <a:ext cx="1147237"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9" name="Text Placeholder 4"/>
          <p:cNvSpPr>
            <a:spLocks noGrp="1"/>
          </p:cNvSpPr>
          <p:nvPr>
            <p:ph type="body" sz="quarter" idx="29" hasCustomPrompt="1"/>
          </p:nvPr>
        </p:nvSpPr>
        <p:spPr>
          <a:xfrm>
            <a:off x="6338517" y="1710332"/>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0" name="Text Placeholder 4"/>
          <p:cNvSpPr>
            <a:spLocks noGrp="1"/>
          </p:cNvSpPr>
          <p:nvPr>
            <p:ph type="body" sz="quarter" idx="30" hasCustomPrompt="1"/>
          </p:nvPr>
        </p:nvSpPr>
        <p:spPr>
          <a:xfrm>
            <a:off x="6087694"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1" name="Text Placeholder 4"/>
          <p:cNvSpPr>
            <a:spLocks noGrp="1"/>
          </p:cNvSpPr>
          <p:nvPr>
            <p:ph type="body" sz="quarter" idx="31" hasCustomPrompt="1"/>
          </p:nvPr>
        </p:nvSpPr>
        <p:spPr>
          <a:xfrm>
            <a:off x="7704398" y="1710332"/>
            <a:ext cx="98557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74" name="Oval 73"/>
          <p:cNvSpPr/>
          <p:nvPr userDrawn="1"/>
        </p:nvSpPr>
        <p:spPr>
          <a:xfrm>
            <a:off x="7720595" y="409450"/>
            <a:ext cx="997955" cy="997955"/>
          </a:xfrm>
          <a:prstGeom prst="ellipse">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618709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103086"/>
            <a:ext cx="8480231" cy="4630057"/>
          </a:xfrm>
        </p:spPr>
        <p:txBody>
          <a:bodyPr/>
          <a:lstStyle/>
          <a:p>
            <a:endParaRPr lang="en-US"/>
          </a:p>
        </p:txBody>
      </p:sp>
    </p:spTree>
    <p:extLst>
      <p:ext uri="{BB962C8B-B14F-4D97-AF65-F5344CB8AC3E}">
        <p14:creationId xmlns:p14="http://schemas.microsoft.com/office/powerpoint/2010/main" val="3270715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 name="Table Placeholder 3"/>
          <p:cNvSpPr>
            <a:spLocks noGrp="1"/>
          </p:cNvSpPr>
          <p:nvPr>
            <p:ph type="tbl" sz="quarter" idx="21"/>
          </p:nvPr>
        </p:nvSpPr>
        <p:spPr>
          <a:xfrm>
            <a:off x="431540" y="1644212"/>
            <a:ext cx="8480231" cy="4088931"/>
          </a:xfrm>
        </p:spPr>
        <p:txBody>
          <a:bodyPr/>
          <a:lstStyle/>
          <a:p>
            <a:endParaRPr lang="en-US"/>
          </a:p>
        </p:txBody>
      </p:sp>
      <p:sp>
        <p:nvSpPr>
          <p:cNvPr id="59" name="Oval 58"/>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Picture Placeholder 3"/>
          <p:cNvSpPr>
            <a:spLocks noGrp="1"/>
          </p:cNvSpPr>
          <p:nvPr>
            <p:ph type="pic" sz="quarter" idx="33"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62"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Tree>
    <p:extLst>
      <p:ext uri="{BB962C8B-B14F-4D97-AF65-F5344CB8AC3E}">
        <p14:creationId xmlns:p14="http://schemas.microsoft.com/office/powerpoint/2010/main" val="125075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197570"/>
            <a:chOff x="527148" y="1658361"/>
            <a:chExt cx="6595082" cy="2197570"/>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dirty="0">
                  <a:solidFill>
                    <a:srgbClr val="FF0000"/>
                  </a:solidFill>
                  <a:latin typeface="+mj-lt"/>
                </a:rPr>
                <a:t>Engaging Federal &amp;</a:t>
              </a:r>
            </a:p>
            <a:p>
              <a:r>
                <a:rPr lang="en-US" sz="4000" dirty="0">
                  <a:solidFill>
                    <a:srgbClr val="FF0000"/>
                  </a:solidFill>
                  <a:latin typeface="+mj-lt"/>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1" dirty="0">
                  <a:solidFill>
                    <a:srgbClr val="FF0000"/>
                  </a:solidFill>
                  <a:latin typeface="+mn-lt"/>
                </a:rPr>
                <a:t>SECTION ONE</a:t>
              </a:r>
            </a:p>
          </p:txBody>
        </p:sp>
        <p:sp>
          <p:nvSpPr>
            <p:cNvPr id="45" name="Rectangle 44"/>
            <p:cNvSpPr/>
            <p:nvPr userDrawn="1"/>
          </p:nvSpPr>
          <p:spPr>
            <a:xfrm>
              <a:off x="533498" y="3255767"/>
              <a:ext cx="6588732" cy="600164"/>
            </a:xfrm>
            <a:prstGeom prst="rect">
              <a:avLst/>
            </a:prstGeom>
          </p:spPr>
          <p:txBody>
            <a:bodyPr wrap="square">
              <a:spAutoFit/>
            </a:bodyPr>
            <a:lstStyle/>
            <a:p>
              <a:pPr marL="285750" indent="-285750" rtl="0">
                <a:buFont typeface="Arial" panose="020B0604020202020204" pitchFamily="34" charset="0"/>
                <a:buChar char="•"/>
              </a:pPr>
              <a:r>
                <a:rPr lang="en-US" sz="1600" dirty="0">
                  <a:solidFill>
                    <a:srgbClr val="FF0000"/>
                  </a:solidFill>
                  <a:latin typeface="+mn-lt"/>
                </a:rPr>
                <a:t>Summary description lorem ipsum. </a:t>
              </a:r>
              <a:r>
                <a:rPr lang="en-US" sz="1600" dirty="0" err="1">
                  <a:solidFill>
                    <a:srgbClr val="FF0000"/>
                  </a:solidFill>
                  <a:latin typeface="+mn-lt"/>
                </a:rPr>
                <a:t>Rcil</a:t>
              </a:r>
              <a:r>
                <a:rPr lang="en-US" sz="1600" dirty="0">
                  <a:solidFill>
                    <a:srgbClr val="FF0000"/>
                  </a:solidFill>
                  <a:latin typeface="+mn-lt"/>
                </a:rPr>
                <a:t> </a:t>
              </a:r>
              <a:r>
                <a:rPr lang="en-US" sz="1600" dirty="0" err="1">
                  <a:solidFill>
                    <a:srgbClr val="FF0000"/>
                  </a:solidFill>
                  <a:latin typeface="+mn-lt"/>
                </a:rPr>
                <a:t>ipsument</a:t>
              </a:r>
              <a:r>
                <a:rPr lang="en-US" sz="1600" dirty="0">
                  <a:solidFill>
                    <a:srgbClr val="FF0000"/>
                  </a:solidFill>
                  <a:latin typeface="+mn-lt"/>
                </a:rPr>
                <a:t> </a:t>
              </a:r>
              <a:r>
                <a:rPr lang="en-US" sz="1600" dirty="0" err="1">
                  <a:solidFill>
                    <a:srgbClr val="FF0000"/>
                  </a:solidFill>
                  <a:latin typeface="+mn-lt"/>
                </a:rPr>
                <a:t>ugiae</a:t>
              </a:r>
              <a:r>
                <a:rPr lang="en-US" sz="1600" dirty="0">
                  <a:solidFill>
                    <a:srgbClr val="FF0000"/>
                  </a:solidFill>
                  <a:latin typeface="+mn-lt"/>
                </a:rPr>
                <a:t> mint </a:t>
              </a:r>
              <a:r>
                <a:rPr lang="en-US" sz="1600" dirty="0" err="1">
                  <a:solidFill>
                    <a:srgbClr val="FF0000"/>
                  </a:solidFill>
                  <a:latin typeface="+mn-lt"/>
                </a:rPr>
                <a:t>ut</a:t>
              </a:r>
              <a:r>
                <a:rPr lang="en-US" sz="1600" dirty="0">
                  <a:solidFill>
                    <a:srgbClr val="FF0000"/>
                  </a:solidFill>
                  <a:latin typeface="+mn-lt"/>
                </a:rPr>
                <a:t> res </a:t>
              </a:r>
              <a:r>
                <a:rPr lang="en-US" sz="1600" dirty="0" err="1">
                  <a:solidFill>
                    <a:srgbClr val="FF0000"/>
                  </a:solidFill>
                  <a:latin typeface="+mn-lt"/>
                </a:rPr>
                <a:t>esed</a:t>
              </a:r>
              <a:endParaRPr lang="en-US" sz="1600" dirty="0">
                <a:solidFill>
                  <a:srgbClr val="FF0000"/>
                </a:solidFill>
                <a:latin typeface="+mn-lt"/>
              </a:endParaRPr>
            </a:p>
            <a:p>
              <a:pPr marL="285750" indent="-285750" rtl="0">
                <a:buFont typeface="Arial" panose="020B0604020202020204" pitchFamily="34" charset="0"/>
                <a:buChar char="•"/>
              </a:pPr>
              <a:r>
                <a:rPr lang="en-US" sz="1600" dirty="0" err="1">
                  <a:solidFill>
                    <a:srgbClr val="FF0000"/>
                  </a:solidFill>
                  <a:latin typeface="+mn-lt"/>
                </a:rPr>
                <a:t>essitatatiis</a:t>
              </a:r>
              <a:r>
                <a:rPr lang="en-US" sz="1600" dirty="0">
                  <a:solidFill>
                    <a:srgbClr val="FF0000"/>
                  </a:solidFill>
                  <a:latin typeface="+mn-lt"/>
                </a:rPr>
                <a:t> </a:t>
              </a:r>
              <a:r>
                <a:rPr lang="en-US" sz="1600" dirty="0" err="1">
                  <a:solidFill>
                    <a:srgbClr val="FF0000"/>
                  </a:solidFill>
                  <a:latin typeface="+mn-lt"/>
                </a:rPr>
                <a:t>dus</a:t>
              </a:r>
              <a:r>
                <a:rPr lang="en-US" sz="1600" dirty="0">
                  <a:solidFill>
                    <a:srgbClr val="FF0000"/>
                  </a:solidFill>
                  <a:latin typeface="+mn-lt"/>
                </a:rPr>
                <a:t>, </a:t>
              </a:r>
              <a:r>
                <a:rPr lang="en-US" sz="1600" dirty="0" err="1">
                  <a:solidFill>
                    <a:srgbClr val="FF0000"/>
                  </a:solidFill>
                  <a:latin typeface="+mn-lt"/>
                </a:rPr>
                <a:t>sandam</a:t>
              </a:r>
              <a:r>
                <a:rPr lang="en-US" sz="1600" dirty="0">
                  <a:solidFill>
                    <a:srgbClr val="FF0000"/>
                  </a:solidFill>
                  <a:latin typeface="+mn-lt"/>
                </a:rPr>
                <a:t>, </a:t>
              </a:r>
              <a:r>
                <a:rPr lang="en-US" sz="1600" dirty="0" err="1">
                  <a:solidFill>
                    <a:srgbClr val="FF0000"/>
                  </a:solidFill>
                  <a:latin typeface="+mn-lt"/>
                </a:rPr>
                <a:t>offici</a:t>
              </a:r>
              <a:r>
                <a:rPr lang="en-US" sz="1600" dirty="0">
                  <a:solidFill>
                    <a:srgbClr val="FF0000"/>
                  </a:solidFill>
                  <a:latin typeface="+mn-lt"/>
                </a:rPr>
                <a:t> </a:t>
              </a:r>
              <a:r>
                <a:rPr lang="en-US" sz="1600" dirty="0" err="1">
                  <a:solidFill>
                    <a:srgbClr val="FF0000"/>
                  </a:solidFill>
                  <a:latin typeface="+mn-lt"/>
                </a:rPr>
                <a:t>quasperum</a:t>
              </a:r>
              <a:r>
                <a:rPr lang="en-US" sz="1600" dirty="0">
                  <a:solidFill>
                    <a:srgbClr val="FF0000"/>
                  </a:solidFill>
                  <a:latin typeface="+mn-lt"/>
                </a:rPr>
                <a:t> qui </a:t>
              </a:r>
              <a:r>
                <a:rPr lang="en-US" sz="1600" dirty="0" err="1">
                  <a:solidFill>
                    <a:srgbClr val="FF0000"/>
                  </a:solidFill>
                  <a:latin typeface="+mn-lt"/>
                </a:rPr>
                <a:t>blabo</a:t>
              </a:r>
              <a:r>
                <a:rPr lang="en-US" sz="1600" dirty="0">
                  <a:solidFill>
                    <a:srgbClr val="FF0000"/>
                  </a:solidFill>
                  <a:latin typeface="+mn-lt"/>
                </a:rPr>
                <a:t> </a:t>
              </a:r>
              <a:r>
                <a:rPr lang="en-US" sz="1600" dirty="0" err="1">
                  <a:solidFill>
                    <a:srgbClr val="FF0000"/>
                  </a:solidFill>
                  <a:latin typeface="+mn-lt"/>
                </a:rPr>
                <a:t>remque</a:t>
              </a:r>
              <a:r>
                <a:rPr lang="en-US" sz="1600" dirty="0">
                  <a:solidFill>
                    <a:srgbClr val="FF0000"/>
                  </a:solidFill>
                  <a:latin typeface="+mn-lt"/>
                </a:rPr>
                <a:t> </a:t>
              </a:r>
              <a:r>
                <a:rPr lang="en-US" sz="1600" dirty="0" err="1">
                  <a:solidFill>
                    <a:srgbClr val="FF0000"/>
                  </a:solidFill>
                  <a:latin typeface="+mn-lt"/>
                </a:rPr>
                <a:t>plaut</a:t>
              </a:r>
              <a:r>
                <a:rPr lang="en-US" sz="1600" dirty="0">
                  <a:solidFill>
                    <a:srgbClr val="FF0000"/>
                  </a:solidFill>
                  <a:latin typeface="+mn-lt"/>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1" dirty="0">
                <a:solidFill>
                  <a:srgbClr val="4C515A"/>
                </a:solidFill>
                <a:latin typeface="+mn-lt"/>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1" dirty="0">
                <a:solidFill>
                  <a:srgbClr val="4C515A"/>
                </a:solidFill>
                <a:latin typeface="+mn-lt"/>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dirty="0">
                <a:solidFill>
                  <a:srgbClr val="4C515A"/>
                </a:solidFill>
              </a:rPr>
              <a:t>2</a:t>
            </a:r>
            <a:endParaRPr lang="en-US" sz="900" dirty="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kern="0" dirty="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kern="0" dirty="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kern="0" dirty="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kern="0" dirty="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kern="0" dirty="0">
                      <a:solidFill>
                        <a:schemeClr val="tx1"/>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kern="0" dirty="0">
                      <a:solidFill>
                        <a:schemeClr val="tx1"/>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CMW</a:t>
                  </a:r>
                </a:p>
                <a:p>
                  <a:pPr algn="ctr" defTabSz="914400">
                    <a:defRPr/>
                  </a:pPr>
                  <a:r>
                    <a:rPr lang="en-US" sz="1100" kern="0" dirty="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CMW</a:t>
                  </a:r>
                </a:p>
                <a:p>
                  <a:pPr algn="ctr" defTabSz="914400">
                    <a:defRPr/>
                  </a:pPr>
                  <a:r>
                    <a:rPr lang="en-US" sz="1100" kern="0" dirty="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kern="0" dirty="0">
                      <a:solidFill>
                        <a:schemeClr val="tx1"/>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kern="0" dirty="0">
                      <a:solidFill>
                        <a:schemeClr val="tx1"/>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dirty="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kern="0" dirty="0">
                      <a:solidFill>
                        <a:schemeClr val="tx1"/>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kern="0" dirty="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1" kern="0" dirty="0">
                    <a:solidFill>
                      <a:prstClr val="white"/>
                    </a:solidFill>
                    <a:latin typeface="Segoe UI Light"/>
                  </a:rPr>
                  <a:t>CMW</a:t>
                </a:r>
              </a:p>
            </p:txBody>
          </p:sp>
        </p:grpSp>
      </p:grpSp>
      <p:sp>
        <p:nvSpPr>
          <p:cNvPr id="10" name="TextBox 9"/>
          <p:cNvSpPr txBox="1"/>
          <p:nvPr userDrawn="1"/>
        </p:nvSpPr>
        <p:spPr>
          <a:xfrm>
            <a:off x="387352" y="757623"/>
            <a:ext cx="6811480" cy="2898294"/>
          </a:xfrm>
          <a:prstGeom prst="rect">
            <a:avLst/>
          </a:prstGeom>
          <a:noFill/>
        </p:spPr>
        <p:txBody>
          <a:bodyPr wrap="none" rtlCol="0">
            <a:spAutoFit/>
          </a:bodyPr>
          <a:lstStyle/>
          <a:p>
            <a:pPr>
              <a:lnSpc>
                <a:spcPct val="110000"/>
              </a:lnSpc>
            </a:pPr>
            <a:r>
              <a:rPr lang="en-US" sz="2800" b="1" dirty="0">
                <a:solidFill>
                  <a:srgbClr val="FF0000"/>
                </a:solidFill>
              </a:rPr>
              <a:t>“ Any institution in existence for close</a:t>
            </a:r>
          </a:p>
          <a:p>
            <a:pPr>
              <a:lnSpc>
                <a:spcPct val="110000"/>
              </a:lnSpc>
            </a:pPr>
            <a:r>
              <a:rPr lang="en-US" sz="2800" b="1" dirty="0">
                <a:solidFill>
                  <a:srgbClr val="FF0000"/>
                </a:solidFill>
              </a:rPr>
              <a:t>to a hundred years has likely borne</a:t>
            </a:r>
          </a:p>
          <a:p>
            <a:pPr>
              <a:lnSpc>
                <a:spcPct val="110000"/>
              </a:lnSpc>
            </a:pPr>
            <a:r>
              <a:rPr lang="en-US" sz="2800" b="1" dirty="0">
                <a:solidFill>
                  <a:srgbClr val="FF0000"/>
                </a:solidFill>
              </a:rPr>
              <a:t>witness to a lot of transition. That is</a:t>
            </a:r>
          </a:p>
          <a:p>
            <a:pPr>
              <a:lnSpc>
                <a:spcPct val="110000"/>
              </a:lnSpc>
            </a:pPr>
            <a:r>
              <a:rPr lang="en-US" sz="2800" b="1" dirty="0">
                <a:solidFill>
                  <a:srgbClr val="FF0000"/>
                </a:solidFill>
              </a:rPr>
              <a:t>particularly true for a philanthropy, like</a:t>
            </a:r>
          </a:p>
          <a:p>
            <a:pPr>
              <a:lnSpc>
                <a:spcPct val="110000"/>
              </a:lnSpc>
            </a:pPr>
            <a:r>
              <a:rPr lang="en-US" sz="2800" b="1" dirty="0">
                <a:solidFill>
                  <a:srgbClr val="FF0000"/>
                </a:solidFill>
              </a:rPr>
              <a:t>The Commonwealth Fund, whose purpose</a:t>
            </a:r>
          </a:p>
          <a:p>
            <a:pPr>
              <a:lnSpc>
                <a:spcPct val="110000"/>
              </a:lnSpc>
            </a:pPr>
            <a:r>
              <a:rPr lang="en-US" sz="2800" b="1" dirty="0">
                <a:solidFill>
                  <a:srgbClr val="FF0000"/>
                </a:solidFill>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1357971" y="3888560"/>
            <a:ext cx="2037737" cy="346249"/>
          </a:xfrm>
          <a:prstGeom prst="rect">
            <a:avLst/>
          </a:prstGeom>
          <a:noFill/>
        </p:spPr>
        <p:txBody>
          <a:bodyPr wrap="none" rtlCol="0">
            <a:spAutoFit/>
          </a:bodyPr>
          <a:lstStyle/>
          <a:p>
            <a:pPr>
              <a:lnSpc>
                <a:spcPct val="110000"/>
              </a:lnSpc>
            </a:pPr>
            <a:r>
              <a:rPr lang="en-US" sz="1500" b="1" spc="0" baseline="0" dirty="0">
                <a:solidFill>
                  <a:srgbClr val="FF0000"/>
                </a:solidFill>
              </a:rPr>
              <a:t>David </a:t>
            </a:r>
            <a:r>
              <a:rPr lang="en-US" sz="1500" b="1" spc="0" baseline="0" dirty="0" err="1">
                <a:solidFill>
                  <a:srgbClr val="FF0000"/>
                </a:solidFill>
              </a:rPr>
              <a:t>Blumethal</a:t>
            </a:r>
            <a:r>
              <a:rPr lang="en-US" sz="1500" b="1" spc="0" baseline="0" dirty="0">
                <a:solidFill>
                  <a:srgbClr val="FF0000"/>
                </a:solidFill>
              </a:rPr>
              <a:t>, M.D.</a:t>
            </a:r>
          </a:p>
        </p:txBody>
      </p:sp>
      <p:sp>
        <p:nvSpPr>
          <p:cNvPr id="84" name="TextBox 83"/>
          <p:cNvSpPr txBox="1"/>
          <p:nvPr userDrawn="1"/>
        </p:nvSpPr>
        <p:spPr>
          <a:xfrm>
            <a:off x="1357971" y="4131230"/>
            <a:ext cx="2667718" cy="325923"/>
          </a:xfrm>
          <a:prstGeom prst="rect">
            <a:avLst/>
          </a:prstGeom>
          <a:noFill/>
        </p:spPr>
        <p:txBody>
          <a:bodyPr wrap="none" rtlCol="0">
            <a:spAutoFit/>
          </a:bodyPr>
          <a:lstStyle/>
          <a:p>
            <a:pPr>
              <a:lnSpc>
                <a:spcPct val="110000"/>
              </a:lnSpc>
            </a:pPr>
            <a:r>
              <a:rPr lang="en-US" sz="1500" b="0" spc="0" baseline="0" dirty="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896947" cy="244682"/>
          </a:xfrm>
          <a:prstGeom prst="rect">
            <a:avLst/>
          </a:prstGeom>
          <a:noFill/>
        </p:spPr>
        <p:txBody>
          <a:bodyPr wrap="none" rtlCol="0">
            <a:spAutoFit/>
          </a:bodyPr>
          <a:lstStyle/>
          <a:p>
            <a:pPr>
              <a:lnSpc>
                <a:spcPct val="110000"/>
              </a:lnSpc>
            </a:pPr>
            <a:r>
              <a:rPr lang="en-US" sz="900" b="1" i="0" spc="0" baseline="0" dirty="0">
                <a:solidFill>
                  <a:schemeClr val="bg1"/>
                </a:solidFill>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dirty="0">
                <a:solidFill>
                  <a:srgbClr val="FF0000"/>
                </a:solidFill>
                <a:latin typeface="+mj-lt"/>
              </a:rPr>
              <a:t>Exhibit 1. There Is Room for Improvement in</a:t>
            </a:r>
          </a:p>
          <a:p>
            <a:pPr algn="ctr"/>
            <a:r>
              <a:rPr lang="en-US" sz="2400" dirty="0">
                <a:solidFill>
                  <a:srgbClr val="FF0000"/>
                </a:solidFill>
                <a:latin typeface="+mj-lt"/>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dirty="0">
                <a:solidFill>
                  <a:srgbClr val="FF0000"/>
                </a:solidFill>
              </a:rPr>
              <a:t>Note: Significantly different from not high-need adults at the p&lt;0.05 level. Data: The 2016 Commonwealth Fund Survey of High-Need Patients, June–September 2016.*</a:t>
            </a:r>
          </a:p>
          <a:p>
            <a:r>
              <a:rPr lang="en-US" sz="900" dirty="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dirty="0"/>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160178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MW Section Three Layout">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850963"/>
            <a:ext cx="7772400" cy="1470025"/>
          </a:xfrm>
          <a:effectLst/>
        </p:spPr>
        <p:txBody>
          <a:bodyPr>
            <a:normAutofit/>
          </a:bodyPr>
          <a:lstStyle>
            <a:lvl1pPr algn="l">
              <a:lnSpc>
                <a:spcPct val="100000"/>
              </a:lnSpc>
              <a:defRPr sz="4000" spc="0" baseline="0">
                <a:solidFill>
                  <a:schemeClr val="bg1"/>
                </a:solidFill>
                <a:effectLst>
                  <a:outerShdw blurRad="25400" dist="6350" dir="2700000" algn="ctr" rotWithShape="0">
                    <a:srgbClr val="000000">
                      <a:alpha val="40000"/>
                    </a:srgbClr>
                  </a:outerShdw>
                </a:effectLst>
              </a:defRPr>
            </a:lvl1pPr>
          </a:lstStyle>
          <a:p>
            <a:r>
              <a:rPr lang="en-US" dirty="0"/>
              <a:t>Click to edit master title style</a:t>
            </a:r>
          </a:p>
        </p:txBody>
      </p:sp>
      <p:sp>
        <p:nvSpPr>
          <p:cNvPr id="36" name="Subtitle 2"/>
          <p:cNvSpPr>
            <a:spLocks noGrp="1"/>
          </p:cNvSpPr>
          <p:nvPr>
            <p:ph type="subTitle" idx="1" hasCustomPrompt="1"/>
          </p:nvPr>
        </p:nvSpPr>
        <p:spPr>
          <a:xfrm>
            <a:off x="627435" y="1694904"/>
            <a:ext cx="7133854" cy="493860"/>
          </a:xfrm>
        </p:spPr>
        <p:txBody>
          <a:bodyPr>
            <a:normAutofit/>
          </a:bodyPr>
          <a:lstStyle>
            <a:lvl1pPr marL="0" indent="0" algn="l">
              <a:lnSpc>
                <a:spcPct val="100000"/>
              </a:lnSpc>
              <a:buNone/>
              <a:defRPr sz="1300" spc="100" baseline="0">
                <a:solidFill>
                  <a:srgbClr val="D3E3BF"/>
                </a:solidFill>
                <a:latin typeface="InterFace XBold" panose="020B09030302030200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6" y="3270684"/>
            <a:ext cx="7256932" cy="914400"/>
          </a:xfrm>
        </p:spPr>
        <p:txBody>
          <a:bodyPr>
            <a:normAutofit/>
          </a:bodyPr>
          <a:lstStyle>
            <a:lvl1pPr marL="0" indent="0">
              <a:buNone/>
              <a:defRPr sz="1600" spc="0">
                <a:solidFill>
                  <a:schemeClr val="bg1"/>
                </a:solidFill>
              </a:defRPr>
            </a:lvl1pPr>
          </a:lstStyle>
          <a:p>
            <a:pPr lvl="0"/>
            <a:r>
              <a:rPr lang="en-US" dirty="0"/>
              <a:t>Insert sub text</a:t>
            </a:r>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dirty="0">
              <a:solidFill>
                <a:schemeClr val="bg1"/>
              </a:solidFill>
              <a:latin typeface="+mn-lt"/>
            </a:endParaRPr>
          </a:p>
        </p:txBody>
      </p:sp>
      <p:sp>
        <p:nvSpPr>
          <p:cNvPr id="48" name="Text Placeholder 43"/>
          <p:cNvSpPr>
            <a:spLocks noGrp="1"/>
          </p:cNvSpPr>
          <p:nvPr>
            <p:ph type="body" sz="quarter" idx="11"/>
          </p:nvPr>
        </p:nvSpPr>
        <p:spPr>
          <a:xfrm>
            <a:off x="5112060" y="6263653"/>
            <a:ext cx="2132714" cy="178474"/>
          </a:xfrm>
        </p:spPr>
        <p:txBody>
          <a:bodyPr>
            <a:normAutofit/>
          </a:bodyPr>
          <a:lstStyle>
            <a:lvl1pPr marL="0" indent="0" algn="r">
              <a:buNone/>
              <a:defRPr sz="900" b="1" spc="0">
                <a:solidFill>
                  <a:schemeClr val="bg1"/>
                </a:solidFill>
              </a:defRPr>
            </a:lvl1pPr>
          </a:lstStyle>
          <a:p>
            <a:pPr lvl="0"/>
            <a:r>
              <a:rPr lang="en-US" dirty="0"/>
              <a:t>Edit Master text styles</a:t>
            </a:r>
          </a:p>
        </p:txBody>
      </p:sp>
      <p:sp>
        <p:nvSpPr>
          <p:cNvPr id="49" name="Text Placeholder 43"/>
          <p:cNvSpPr>
            <a:spLocks noGrp="1"/>
          </p:cNvSpPr>
          <p:nvPr>
            <p:ph type="body" sz="quarter" idx="12"/>
          </p:nvPr>
        </p:nvSpPr>
        <p:spPr>
          <a:xfrm>
            <a:off x="7369969" y="6263653"/>
            <a:ext cx="1198475" cy="178474"/>
          </a:xfrm>
        </p:spPr>
        <p:txBody>
          <a:bodyPr>
            <a:normAutofit/>
          </a:bodyPr>
          <a:lstStyle>
            <a:lvl1pPr marL="0" indent="0" algn="l">
              <a:buNone/>
              <a:defRPr sz="900" spc="0">
                <a:solidFill>
                  <a:schemeClr val="bg1"/>
                </a:solidFill>
              </a:defRPr>
            </a:lvl1pPr>
          </a:lstStyle>
          <a:p>
            <a:pPr lvl="0"/>
            <a:r>
              <a:rPr lang="en-US" dirty="0"/>
              <a:t>Edit Master text styles</a:t>
            </a:r>
          </a:p>
        </p:txBody>
      </p:sp>
      <p:cxnSp>
        <p:nvCxnSpPr>
          <p:cNvPr id="50" name="Straight Connector 49"/>
          <p:cNvCxnSpPr>
            <a:cxnSpLocks/>
          </p:cNvCxnSpPr>
          <p:nvPr userDrawn="1"/>
        </p:nvCxnSpPr>
        <p:spPr>
          <a:xfrm>
            <a:off x="7305923" y="6289467"/>
            <a:ext cx="0" cy="97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29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ayout: 02">
    <p:bg>
      <p:bgPr>
        <a:solidFill>
          <a:srgbClr val="044C7F"/>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B9D6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p:cNvPicPr>
            <a:picLocks noChangeAspect="1"/>
          </p:cNvPicPr>
          <p:nvPr userDrawn="1"/>
        </p:nvPicPr>
        <p:blipFill>
          <a:blip r:embed="rId2"/>
          <a:stretch>
            <a:fillRect/>
          </a:stretch>
        </p:blipFill>
        <p:spPr>
          <a:xfrm>
            <a:off x="636253" y="6188178"/>
            <a:ext cx="1163972" cy="334915"/>
          </a:xfrm>
          <a:prstGeom prst="rect">
            <a:avLst/>
          </a:prstGeom>
        </p:spPr>
      </p:pic>
      <p:sp>
        <p:nvSpPr>
          <p:cNvPr id="47" name="Slide Number Placeholder 5"/>
          <p:cNvSpPr txBox="1">
            <a:spLocks/>
          </p:cNvSpPr>
          <p:nvPr userDrawn="1"/>
        </p:nvSpPr>
        <p:spPr>
          <a:xfrm>
            <a:off x="8536609" y="6175612"/>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bg1"/>
                </a:solidFill>
                <a:latin typeface="+mn-lt"/>
              </a:rPr>
              <a:pPr algn="ctr"/>
              <a:t>‹#›</a:t>
            </a:fld>
            <a:endParaRPr lang="en-US" sz="900" dirty="0">
              <a:solidFill>
                <a:schemeClr val="bg1"/>
              </a:solidFill>
              <a:latin typeface="+mn-lt"/>
            </a:endParaRPr>
          </a:p>
        </p:txBody>
      </p:sp>
      <p:cxnSp>
        <p:nvCxnSpPr>
          <p:cNvPr id="50" name="Straight Connector 49"/>
          <p:cNvCxnSpPr>
            <a:cxnSpLocks/>
          </p:cNvCxnSpPr>
          <p:nvPr userDrawn="1"/>
        </p:nvCxnSpPr>
        <p:spPr>
          <a:xfrm>
            <a:off x="7305923" y="6289467"/>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627434" y="3002506"/>
            <a:ext cx="4005072"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Box 29"/>
          <p:cNvSpPr txBox="1"/>
          <p:nvPr userDrawn="1"/>
        </p:nvSpPr>
        <p:spPr>
          <a:xfrm>
            <a:off x="5107299" y="6216043"/>
            <a:ext cx="2225886" cy="230832"/>
          </a:xfrm>
          <a:prstGeom prst="rect">
            <a:avLst/>
          </a:prstGeom>
          <a:noFill/>
        </p:spPr>
        <p:txBody>
          <a:bodyPr wrap="square" rtlCol="0">
            <a:spAutoFit/>
          </a:bodyPr>
          <a:lstStyle/>
          <a:p>
            <a:pPr marL="0" marR="0" lvl="0" indent="0" algn="r"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1" i="0" u="none" strike="noStrike" kern="800" cap="none" spc="0" normalizeH="0" baseline="0" noProof="0" dirty="0">
                <a:ln>
                  <a:noFill/>
                </a:ln>
                <a:solidFill>
                  <a:prstClr val="white"/>
                </a:solidFill>
                <a:effectLst/>
                <a:uLnTx/>
                <a:uFillTx/>
                <a:latin typeface="+mn-lt"/>
                <a:ea typeface="+mn-ea"/>
                <a:cs typeface="+mn-cs"/>
              </a:rPr>
              <a:t>Board of Directors Update</a:t>
            </a:r>
          </a:p>
        </p:txBody>
      </p:sp>
      <p:sp>
        <p:nvSpPr>
          <p:cNvPr id="31" name="TextBox 30"/>
          <p:cNvSpPr txBox="1"/>
          <p:nvPr userDrawn="1"/>
        </p:nvSpPr>
        <p:spPr>
          <a:xfrm>
            <a:off x="7279123" y="6214532"/>
            <a:ext cx="1338621" cy="230832"/>
          </a:xfrm>
          <a:prstGeom prst="rect">
            <a:avLst/>
          </a:prstGeom>
          <a:noFill/>
        </p:spPr>
        <p:txBody>
          <a:bodyPr wrap="square" rtlCol="0">
            <a:spAutoFit/>
          </a:bodyPr>
          <a:lstStyle/>
          <a:p>
            <a:pPr marL="0" marR="0" lvl="0" indent="0" algn="l" defTabSz="914378" rtl="0" eaLnBrk="1" fontAlgn="auto" latinLnBrk="0" hangingPunct="1">
              <a:lnSpc>
                <a:spcPct val="100000"/>
              </a:lnSpc>
              <a:spcBef>
                <a:spcPct val="20000"/>
              </a:spcBef>
              <a:spcAft>
                <a:spcPts val="0"/>
              </a:spcAft>
              <a:buClr>
                <a:srgbClr val="044C7F"/>
              </a:buClr>
              <a:buSzTx/>
              <a:buFont typeface="Arial" panose="020B0604020202020204" pitchFamily="34" charset="0"/>
              <a:buNone/>
              <a:tabLst/>
              <a:defRPr/>
            </a:pPr>
            <a:r>
              <a:rPr kumimoji="0" lang="en-US" sz="900" b="0" i="0" u="none" strike="noStrike" kern="800" cap="none" spc="0" normalizeH="0" baseline="0" noProof="0" dirty="0">
                <a:ln>
                  <a:noFill/>
                </a:ln>
                <a:solidFill>
                  <a:prstClr val="white"/>
                </a:solidFill>
                <a:effectLst/>
                <a:uLnTx/>
                <a:uFillTx/>
                <a:latin typeface="+mn-lt"/>
                <a:ea typeface="+mn-ea"/>
                <a:cs typeface="+mn-cs"/>
              </a:rPr>
              <a:t>November 2016</a:t>
            </a:r>
          </a:p>
        </p:txBody>
      </p:sp>
      <p:sp>
        <p:nvSpPr>
          <p:cNvPr id="14" name="Text Placeholder 6"/>
          <p:cNvSpPr>
            <a:spLocks noGrp="1"/>
          </p:cNvSpPr>
          <p:nvPr>
            <p:ph type="body" sz="quarter" idx="15"/>
          </p:nvPr>
        </p:nvSpPr>
        <p:spPr>
          <a:xfrm>
            <a:off x="4775953" y="3002506"/>
            <a:ext cx="4008515" cy="2714165"/>
          </a:xfrm>
        </p:spPr>
        <p:txBody>
          <a:bodyPr/>
          <a:lstStyle>
            <a:lvl1pPr marL="171446" indent="-171446" rtl="0">
              <a:lnSpc>
                <a:spcPct val="120000"/>
              </a:lnSpc>
              <a:spcBef>
                <a:spcPts val="800"/>
              </a:spcBef>
              <a:buClr>
                <a:srgbClr val="8CBCC2"/>
              </a:buClr>
              <a:buFont typeface="Arial" panose="020B0604020202020204" pitchFamily="34" charset="0"/>
              <a:buChar char="•"/>
              <a:defRPr sz="1600">
                <a:solidFill>
                  <a:schemeClr val="bg1"/>
                </a:solidFill>
              </a:defRPr>
            </a:lvl1pPr>
            <a:lvl2pPr marL="344480" indent="-173034" rtl="0">
              <a:lnSpc>
                <a:spcPct val="120000"/>
              </a:lnSpc>
              <a:spcBef>
                <a:spcPts val="800"/>
              </a:spcBef>
              <a:buClr>
                <a:srgbClr val="8CBCC2"/>
              </a:buClr>
              <a:buFont typeface="Arial" panose="020B0604020202020204" pitchFamily="34" charset="0"/>
              <a:buChar char="•"/>
              <a:defRPr sz="1400">
                <a:solidFill>
                  <a:schemeClr val="bg1"/>
                </a:solidFill>
              </a:defRPr>
            </a:lvl2pPr>
            <a:lvl3pPr marL="515925" indent="-171446" rtl="0">
              <a:lnSpc>
                <a:spcPct val="120000"/>
              </a:lnSpc>
              <a:spcBef>
                <a:spcPts val="800"/>
              </a:spcBef>
              <a:buClr>
                <a:srgbClr val="8CBCC2"/>
              </a:buClr>
              <a:buFont typeface="Arial" panose="020B0604020202020204" pitchFamily="34" charset="0"/>
              <a:buChar char="•"/>
              <a:defRPr sz="1300">
                <a:solidFill>
                  <a:schemeClr val="bg1"/>
                </a:solidFill>
              </a:defRPr>
            </a:lvl3pPr>
            <a:lvl4pPr marL="687371" indent="-171446" rtl="0">
              <a:lnSpc>
                <a:spcPct val="120000"/>
              </a:lnSpc>
              <a:spcBef>
                <a:spcPts val="800"/>
              </a:spcBef>
              <a:buClr>
                <a:srgbClr val="8CBCC2"/>
              </a:buClr>
              <a:buFont typeface="Arial" panose="020B0604020202020204" pitchFamily="34" charset="0"/>
              <a:buChar char="•"/>
              <a:defRPr sz="1200">
                <a:solidFill>
                  <a:schemeClr val="bg1"/>
                </a:solidFill>
              </a:defRPr>
            </a:lvl4pPr>
            <a:lvl5pPr marL="858817" indent="-171446"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ctrTitle" hasCustomPrompt="1"/>
          </p:nvPr>
        </p:nvSpPr>
        <p:spPr>
          <a:xfrm>
            <a:off x="627435" y="914860"/>
            <a:ext cx="7868336" cy="1255330"/>
          </a:xfrm>
          <a:effectLst/>
        </p:spPr>
        <p:txBody>
          <a:bodyPr anchor="t">
            <a:normAutofit/>
          </a:bodyPr>
          <a:lstStyle>
            <a:lvl1pPr algn="l">
              <a:lnSpc>
                <a:spcPct val="100000"/>
              </a:lnSpc>
              <a:defRPr sz="3900" spc="0" baseline="0">
                <a:solidFill>
                  <a:schemeClr val="bg1"/>
                </a:solidFill>
                <a:effectLst/>
              </a:defRPr>
            </a:lvl1pPr>
          </a:lstStyle>
          <a:p>
            <a:r>
              <a:rPr lang="en-US" dirty="0"/>
              <a:t>Click to edit master title style</a:t>
            </a:r>
          </a:p>
        </p:txBody>
      </p:sp>
      <p:sp>
        <p:nvSpPr>
          <p:cNvPr id="16" name="Subtitle 2"/>
          <p:cNvSpPr>
            <a:spLocks noGrp="1"/>
          </p:cNvSpPr>
          <p:nvPr>
            <p:ph type="subTitle" idx="1" hasCustomPrompt="1"/>
          </p:nvPr>
        </p:nvSpPr>
        <p:spPr>
          <a:xfrm>
            <a:off x="627435" y="332656"/>
            <a:ext cx="7133854" cy="493860"/>
          </a:xfrm>
        </p:spPr>
        <p:txBody>
          <a:bodyPr anchor="b">
            <a:normAutofit/>
          </a:bodyPr>
          <a:lstStyle>
            <a:lvl1pPr marL="0" indent="0" algn="l">
              <a:lnSpc>
                <a:spcPct val="100000"/>
              </a:lnSpc>
              <a:buNone/>
              <a:defRPr sz="1300" b="1" spc="100" baseline="0">
                <a:solidFill>
                  <a:srgbClr val="B9D6DA"/>
                </a:solidFill>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29" name="Text Placeholder 2"/>
          <p:cNvSpPr>
            <a:spLocks noGrp="1"/>
          </p:cNvSpPr>
          <p:nvPr>
            <p:ph type="body" idx="22"/>
          </p:nvPr>
        </p:nvSpPr>
        <p:spPr>
          <a:xfrm>
            <a:off x="627434" y="2246675"/>
            <a:ext cx="7556446" cy="246221"/>
          </a:xfrm>
        </p:spPr>
        <p:txBody>
          <a:bodyPr wrap="square" anchor="t">
            <a:spAutoFit/>
          </a:bodyPr>
          <a:lstStyle>
            <a:lvl1pPr marL="0" indent="0">
              <a:lnSpc>
                <a:spcPct val="100000"/>
              </a:lnSpc>
              <a:spcBef>
                <a:spcPts val="800"/>
              </a:spcBef>
              <a:buNone/>
              <a:defRPr sz="1600" b="1" spc="0">
                <a:solidFill>
                  <a:schemeClr val="bg1"/>
                </a:solidFill>
                <a:latin typeface="+mn-lt"/>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91393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251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256169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dirty="0"/>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dirty="0"/>
              <a:t>Place graph source here</a:t>
            </a:r>
          </a:p>
        </p:txBody>
      </p:sp>
      <p:sp>
        <p:nvSpPr>
          <p:cNvPr id="6" name="Text Placeholder 5"/>
          <p:cNvSpPr>
            <a:spLocks noGrp="1"/>
          </p:cNvSpPr>
          <p:nvPr>
            <p:ph type="body" sz="quarter" idx="22" hasCustomPrompt="1"/>
          </p:nvPr>
        </p:nvSpPr>
        <p:spPr>
          <a:xfrm>
            <a:off x="157150" y="78497"/>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dirty="0"/>
              <a:t>Exhibit </a:t>
            </a:r>
            <a:fld id="{3B406555-91FE-4F2C-B289-054179A4C522}" type="slidenum">
              <a:rPr lang="en-US" smtClean="0"/>
              <a:t>‹#›</a:t>
            </a:fld>
            <a:endParaRPr lang="en-US" dirty="0"/>
          </a:p>
        </p:txBody>
      </p:sp>
      <p:sp>
        <p:nvSpPr>
          <p:cNvPr id="7" name="Rectangle 6"/>
          <p:cNvSpPr/>
          <p:nvPr userDrawn="1"/>
        </p:nvSpPr>
        <p:spPr>
          <a:xfrm>
            <a:off x="2369573" y="6279591"/>
            <a:ext cx="6625775" cy="400110"/>
          </a:xfrm>
          <a:prstGeom prst="rect">
            <a:avLst/>
          </a:prstGeom>
        </p:spPr>
        <p:txBody>
          <a:bodyPr wrap="square" anchor="ctr" anchorCtr="0">
            <a:spAutoFit/>
          </a:bodyPr>
          <a:lstStyle/>
          <a:p>
            <a:pPr lvl="0"/>
            <a:r>
              <a:rPr lang="en-US" sz="1000" b="0" i="0" dirty="0">
                <a:solidFill>
                  <a:schemeClr val="tx1"/>
                </a:solidFill>
              </a:rPr>
              <a:t>Source: David C. Radley, Douglas McCarthy, and Susan L. Hayes, </a:t>
            </a:r>
            <a:r>
              <a:rPr lang="en-US" sz="1000" b="0" i="1" dirty="0">
                <a:solidFill>
                  <a:schemeClr val="tx1"/>
                </a:solidFill>
              </a:rPr>
              <a:t>2018 Scorecard on State Health System Performance</a:t>
            </a:r>
            <a:r>
              <a:rPr lang="en-US" sz="1000" b="0" i="0" dirty="0">
                <a:solidFill>
                  <a:schemeClr val="tx1"/>
                </a:solidFill>
              </a:rPr>
              <a:t> </a:t>
            </a:r>
            <a:br>
              <a:rPr lang="en-US" sz="1000" b="0" i="0" dirty="0">
                <a:solidFill>
                  <a:schemeClr val="tx1"/>
                </a:solidFill>
              </a:rPr>
            </a:br>
            <a:r>
              <a:rPr lang="en-US" sz="1000" b="0" i="0" dirty="0">
                <a:solidFill>
                  <a:schemeClr val="tx1"/>
                </a:solidFill>
              </a:rPr>
              <a:t>(The Commonwealth Fund, May 2018).</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Layout: 05">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1522715"/>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dirty="0"/>
          </a:p>
        </p:txBody>
      </p:sp>
      <p:sp>
        <p:nvSpPr>
          <p:cNvPr id="58"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2" name="Chart Placeholder 5"/>
          <p:cNvSpPr>
            <a:spLocks noGrp="1"/>
          </p:cNvSpPr>
          <p:nvPr>
            <p:ph type="chart" sz="quarter" idx="21"/>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43" name="Text Placeholder 4"/>
          <p:cNvSpPr>
            <a:spLocks noGrp="1"/>
          </p:cNvSpPr>
          <p:nvPr>
            <p:ph type="body" sz="quarter" idx="22"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dirty="0"/>
              <a:t>Place graph source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81595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Layout: 06">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46" name="Oval 45"/>
          <p:cNvSpPr/>
          <p:nvPr userDrawn="1"/>
        </p:nvSpPr>
        <p:spPr>
          <a:xfrm>
            <a:off x="7720595" y="409450"/>
            <a:ext cx="997955" cy="997955"/>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10" name="Chart Placeholder 5"/>
          <p:cNvSpPr>
            <a:spLocks noGrp="1"/>
          </p:cNvSpPr>
          <p:nvPr>
            <p:ph type="chart" sz="quarter" idx="19"/>
          </p:nvPr>
        </p:nvSpPr>
        <p:spPr>
          <a:xfrm>
            <a:off x="575556" y="1700808"/>
            <a:ext cx="3925591" cy="3448401"/>
          </a:xfrm>
        </p:spPr>
        <p:txBody>
          <a:bodyPr>
            <a:normAutofit/>
          </a:bodyPr>
          <a:lstStyle>
            <a:lvl1pPr>
              <a:defRPr sz="1300">
                <a:solidFill>
                  <a:srgbClr val="4C515A"/>
                </a:solidFill>
              </a:defRPr>
            </a:lvl1pPr>
          </a:lstStyle>
          <a:p>
            <a:endParaRPr lang="en-US" dirty="0"/>
          </a:p>
        </p:txBody>
      </p:sp>
      <p:sp>
        <p:nvSpPr>
          <p:cNvPr id="11" name="Text Placeholder 4"/>
          <p:cNvSpPr>
            <a:spLocks noGrp="1"/>
          </p:cNvSpPr>
          <p:nvPr>
            <p:ph type="body" sz="quarter" idx="20" hasCustomPrompt="1"/>
          </p:nvPr>
        </p:nvSpPr>
        <p:spPr>
          <a:xfrm>
            <a:off x="611560" y="5171905"/>
            <a:ext cx="8240898" cy="777375"/>
          </a:xfrm>
        </p:spPr>
        <p:txBody>
          <a:bodyPr>
            <a:normAutofit/>
          </a:bodyPr>
          <a:lstStyle>
            <a:lvl1pPr marL="0" indent="0">
              <a:buNone/>
              <a:defRPr sz="900" spc="0">
                <a:solidFill>
                  <a:srgbClr val="676E7B"/>
                </a:solidFill>
              </a:defRPr>
            </a:lvl1pPr>
          </a:lstStyle>
          <a:p>
            <a:pPr lvl="0"/>
            <a:r>
              <a:rPr lang="en-US" dirty="0"/>
              <a:t>Place graph source here</a:t>
            </a:r>
          </a:p>
        </p:txBody>
      </p:sp>
      <p:sp>
        <p:nvSpPr>
          <p:cNvPr id="12" name="Chart Placeholder 5"/>
          <p:cNvSpPr>
            <a:spLocks noGrp="1"/>
          </p:cNvSpPr>
          <p:nvPr>
            <p:ph type="chart" sz="quarter" idx="22"/>
          </p:nvPr>
        </p:nvSpPr>
        <p:spPr>
          <a:xfrm>
            <a:off x="4860032" y="1700808"/>
            <a:ext cx="3932090" cy="3448402"/>
          </a:xfrm>
        </p:spPr>
        <p:txBody>
          <a:bodyPr>
            <a:normAutofit/>
          </a:bodyPr>
          <a:lstStyle>
            <a:lvl1pPr>
              <a:defRPr sz="1300">
                <a:solidFill>
                  <a:srgbClr val="4C515A"/>
                </a:solidFill>
              </a:defRPr>
            </a:lvl1pPr>
          </a:lstStyle>
          <a:p>
            <a:endParaRPr lang="en-US"/>
          </a:p>
        </p:txBody>
      </p:sp>
      <p:sp>
        <p:nvSpPr>
          <p:cNvPr id="13" name="Text Placeholder 4"/>
          <p:cNvSpPr>
            <a:spLocks noGrp="1"/>
          </p:cNvSpPr>
          <p:nvPr>
            <p:ph type="body" sz="quarter" idx="23" hasCustomPrompt="1"/>
          </p:nvPr>
        </p:nvSpPr>
        <p:spPr>
          <a:xfrm>
            <a:off x="2341784" y="5999997"/>
            <a:ext cx="6578590" cy="777375"/>
          </a:xfrm>
        </p:spPr>
        <p:txBody>
          <a:bodyPr>
            <a:normAutofit/>
          </a:bodyPr>
          <a:lstStyle>
            <a:lvl1pPr marL="0" indent="0">
              <a:buNone/>
              <a:defRPr sz="900" spc="0">
                <a:solidFill>
                  <a:srgbClr val="676E7B"/>
                </a:solidFill>
              </a:defRPr>
            </a:lvl1pPr>
          </a:lstStyle>
          <a:p>
            <a:pPr lvl="0"/>
            <a:r>
              <a:rPr lang="en-US" dirty="0"/>
              <a:t>Place graph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8" y="6237094"/>
            <a:ext cx="2043113" cy="457200"/>
          </a:xfrm>
          <a:prstGeom prst="rect">
            <a:avLst/>
          </a:prstGeom>
        </p:spPr>
      </p:pic>
    </p:spTree>
    <p:extLst>
      <p:ext uri="{BB962C8B-B14F-4D97-AF65-F5344CB8AC3E}">
        <p14:creationId xmlns:p14="http://schemas.microsoft.com/office/powerpoint/2010/main" val="335557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Layout: 07">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73" name="Text Placeholder 4"/>
          <p:cNvSpPr>
            <a:spLocks noGrp="1"/>
          </p:cNvSpPr>
          <p:nvPr>
            <p:ph type="body" sz="quarter" idx="21" hasCustomPrompt="1"/>
          </p:nvPr>
        </p:nvSpPr>
        <p:spPr>
          <a:xfrm>
            <a:off x="1087078" y="5569780"/>
            <a:ext cx="7563690" cy="343496"/>
          </a:xfrm>
        </p:spPr>
        <p:txBody>
          <a:bodyPr>
            <a:normAutofit/>
          </a:bodyPr>
          <a:lstStyle>
            <a:lvl1pPr marL="0" indent="0">
              <a:buNone/>
              <a:defRPr sz="1100" b="0"/>
            </a:lvl1pPr>
          </a:lstStyle>
          <a:p>
            <a:pPr lvl="0"/>
            <a:r>
              <a:rPr lang="en-US" dirty="0"/>
              <a:t>Insert additional text</a:t>
            </a:r>
          </a:p>
        </p:txBody>
      </p:sp>
    </p:spTree>
    <p:extLst>
      <p:ext uri="{BB962C8B-B14F-4D97-AF65-F5344CB8AC3E}">
        <p14:creationId xmlns:p14="http://schemas.microsoft.com/office/powerpoint/2010/main" val="223200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Layout: 08">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46" name="Oval 45"/>
          <p:cNvSpPr/>
          <p:nvPr userDrawn="1"/>
        </p:nvSpPr>
        <p:spPr>
          <a:xfrm>
            <a:off x="7720595" y="409450"/>
            <a:ext cx="997955" cy="997955"/>
          </a:xfrm>
          <a:prstGeom prst="ellipse">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39" name="Chart Placeholder 5"/>
          <p:cNvSpPr>
            <a:spLocks noGrp="1"/>
          </p:cNvSpPr>
          <p:nvPr>
            <p:ph type="chart" sz="quarter" idx="19"/>
          </p:nvPr>
        </p:nvSpPr>
        <p:spPr>
          <a:xfrm>
            <a:off x="620595" y="1713217"/>
            <a:ext cx="8030173" cy="3697835"/>
          </a:xfrm>
        </p:spPr>
        <p:txBody>
          <a:bodyPr>
            <a:normAutofit/>
          </a:bodyPr>
          <a:lstStyle>
            <a:lvl1pPr>
              <a:defRPr sz="1300">
                <a:solidFill>
                  <a:srgbClr val="4C515A"/>
                </a:solidFill>
              </a:defRPr>
            </a:lvl1pPr>
          </a:lstStyle>
          <a:p>
            <a:endParaRPr lang="en-US"/>
          </a:p>
        </p:txBody>
      </p:sp>
      <p:sp>
        <p:nvSpPr>
          <p:cNvPr id="40" name="Text Placeholder 4"/>
          <p:cNvSpPr>
            <a:spLocks noGrp="1"/>
          </p:cNvSpPr>
          <p:nvPr>
            <p:ph type="body" sz="quarter" idx="22" hasCustomPrompt="1"/>
          </p:nvPr>
        </p:nvSpPr>
        <p:spPr>
          <a:xfrm>
            <a:off x="1087078" y="5569780"/>
            <a:ext cx="7563690" cy="343496"/>
          </a:xfrm>
        </p:spPr>
        <p:txBody>
          <a:bodyPr>
            <a:normAutofit/>
          </a:bodyPr>
          <a:lstStyle>
            <a:lvl1pPr marL="0" indent="0">
              <a:buNone/>
              <a:defRPr sz="1100" b="0"/>
            </a:lvl1pPr>
          </a:lstStyle>
          <a:p>
            <a:pPr lvl="0"/>
            <a:r>
              <a:rPr lang="en-US" dirty="0"/>
              <a:t>Insert additional text</a:t>
            </a:r>
          </a:p>
        </p:txBody>
      </p:sp>
    </p:spTree>
    <p:extLst>
      <p:ext uri="{BB962C8B-B14F-4D97-AF65-F5344CB8AC3E}">
        <p14:creationId xmlns:p14="http://schemas.microsoft.com/office/powerpoint/2010/main" val="13915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 Layout: 09">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5" y="1295304"/>
            <a:ext cx="8030173" cy="4581968"/>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Tree>
    <p:extLst>
      <p:ext uri="{BB962C8B-B14F-4D97-AF65-F5344CB8AC3E}">
        <p14:creationId xmlns:p14="http://schemas.microsoft.com/office/powerpoint/2010/main" val="387422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Layout: 1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hart Placeholder 5"/>
          <p:cNvSpPr>
            <a:spLocks noGrp="1"/>
          </p:cNvSpPr>
          <p:nvPr>
            <p:ph type="chart" sz="quarter" idx="19"/>
          </p:nvPr>
        </p:nvSpPr>
        <p:spPr>
          <a:xfrm>
            <a:off x="620595" y="1644212"/>
            <a:ext cx="8030173" cy="4233060"/>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5" y="6042128"/>
            <a:ext cx="1390167" cy="399999"/>
          </a:xfrm>
          <a:prstGeom prst="rect">
            <a:avLst/>
          </a:prstGeom>
        </p:spPr>
      </p:pic>
      <p:sp>
        <p:nvSpPr>
          <p:cNvPr id="37" name="Title 1"/>
          <p:cNvSpPr>
            <a:spLocks noGrp="1"/>
          </p:cNvSpPr>
          <p:nvPr>
            <p:ph type="ctrTitle" hasCustomPrompt="1"/>
          </p:nvPr>
        </p:nvSpPr>
        <p:spPr>
          <a:xfrm>
            <a:off x="627797" y="418119"/>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38" name="Oval 37"/>
          <p:cNvSpPr/>
          <p:nvPr userDrawn="1"/>
        </p:nvSpPr>
        <p:spPr>
          <a:xfrm>
            <a:off x="7720595" y="409450"/>
            <a:ext cx="997955" cy="997955"/>
          </a:xfrm>
          <a:prstGeom prst="ellipse">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icture Placeholder 3"/>
          <p:cNvSpPr>
            <a:spLocks noGrp="1"/>
          </p:cNvSpPr>
          <p:nvPr>
            <p:ph type="pic" sz="quarter" idx="21" hasCustomPrompt="1"/>
          </p:nvPr>
        </p:nvSpPr>
        <p:spPr>
          <a:xfrm>
            <a:off x="7926324"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26003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36"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694" r:id="rId14"/>
    <p:sldLayoutId id="2147483711" r:id="rId15"/>
    <p:sldLayoutId id="2147483724" r:id="rId16"/>
    <p:sldLayoutId id="2147483738" r:id="rId17"/>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59FD762-9919-DD40-8422-5B961782FD7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9131"/>
          <a:stretch/>
        </p:blipFill>
        <p:spPr>
          <a:xfrm>
            <a:off x="44605" y="1488318"/>
            <a:ext cx="9046523" cy="4040317"/>
          </a:xfrm>
          <a:prstGeom prst="rect">
            <a:avLst/>
          </a:prstGeom>
        </p:spPr>
      </p:pic>
      <p:sp>
        <p:nvSpPr>
          <p:cNvPr id="2" name="Title 1"/>
          <p:cNvSpPr>
            <a:spLocks noGrp="1"/>
          </p:cNvSpPr>
          <p:nvPr>
            <p:ph type="ctrTitle"/>
          </p:nvPr>
        </p:nvSpPr>
        <p:spPr/>
        <p:txBody>
          <a:bodyPr/>
          <a:lstStyle/>
          <a:p>
            <a:r>
              <a:rPr lang="en-US" dirty="0"/>
              <a:t>Premature death rates from treatable medical conditions rose slightly following decade-long decline</a:t>
            </a:r>
          </a:p>
        </p:txBody>
      </p:sp>
      <p:sp>
        <p:nvSpPr>
          <p:cNvPr id="9" name="Text Placeholder 8"/>
          <p:cNvSpPr>
            <a:spLocks noGrp="1"/>
          </p:cNvSpPr>
          <p:nvPr>
            <p:ph type="body" sz="quarter" idx="21"/>
          </p:nvPr>
        </p:nvSpPr>
        <p:spPr>
          <a:xfrm>
            <a:off x="157150" y="5464312"/>
            <a:ext cx="8838199" cy="488923"/>
          </a:xfrm>
        </p:spPr>
        <p:txBody>
          <a:bodyPr/>
          <a:lstStyle/>
          <a:p>
            <a:endParaRPr lang="en-US" dirty="0"/>
          </a:p>
          <a:p>
            <a:r>
              <a:rPr lang="en-US" dirty="0"/>
              <a:t>Notes: Y-axis starts at 50 deaths per 100,000. Dashed line represents the expected premature death rate if the historical trend from 2004–05 to 2012–13 had continued in 2014–15. Premature deaths reported here do not include deaths from suicide, alcohol, or drug use; see Appendix H for a complete list of health care–amenable deaths</a:t>
            </a:r>
            <a:r>
              <a:rPr lang="en-US" dirty="0">
                <a:solidFill>
                  <a:srgbClr val="FF0000"/>
                </a:solidFill>
              </a:rPr>
              <a:t>.</a:t>
            </a:r>
          </a:p>
          <a:p>
            <a:r>
              <a:rPr lang="en-US" dirty="0"/>
              <a:t>Data: 2004–2015 National Vital Statistics System (NVSS) Mortality All-County Micro Data Files.</a:t>
            </a:r>
          </a:p>
        </p:txBody>
      </p:sp>
      <p:sp>
        <p:nvSpPr>
          <p:cNvPr id="35" name="TextBox 34"/>
          <p:cNvSpPr txBox="1"/>
          <p:nvPr/>
        </p:nvSpPr>
        <p:spPr>
          <a:xfrm>
            <a:off x="35496" y="1082502"/>
            <a:ext cx="5976664" cy="307777"/>
          </a:xfrm>
          <a:prstGeom prst="rect">
            <a:avLst/>
          </a:prstGeom>
          <a:noFill/>
        </p:spPr>
        <p:txBody>
          <a:bodyPr wrap="square" rtlCol="0">
            <a:spAutoFit/>
          </a:bodyPr>
          <a:lstStyle/>
          <a:p>
            <a:pPr>
              <a:defRPr sz="1200" b="0" i="0" u="none" strike="noStrike" kern="1200" spc="0" baseline="0">
                <a:solidFill>
                  <a:prstClr val="black">
                    <a:lumMod val="65000"/>
                    <a:lumOff val="35000"/>
                  </a:prstClr>
                </a:solidFill>
                <a:latin typeface="+mn-lt"/>
                <a:ea typeface="+mn-ea"/>
                <a:cs typeface="+mn-cs"/>
              </a:defRPr>
            </a:pPr>
            <a:r>
              <a:rPr lang="en-US" sz="1400" i="1" dirty="0"/>
              <a:t>Mortality amenable to health care: deaths per 100,000 population</a:t>
            </a:r>
          </a:p>
        </p:txBody>
      </p:sp>
      <p:sp>
        <p:nvSpPr>
          <p:cNvPr id="26" name="TextBox 25">
            <a:extLst>
              <a:ext uri="{FF2B5EF4-FFF2-40B4-BE49-F238E27FC236}">
                <a16:creationId xmlns:a16="http://schemas.microsoft.com/office/drawing/2014/main" id="{20B723DC-139B-422B-A558-AD1125A72F1D}"/>
              </a:ext>
            </a:extLst>
          </p:cNvPr>
          <p:cNvSpPr txBox="1"/>
          <p:nvPr/>
        </p:nvSpPr>
        <p:spPr>
          <a:xfrm>
            <a:off x="7210437" y="4180402"/>
            <a:ext cx="1297172" cy="549381"/>
          </a:xfrm>
          <a:prstGeom prst="rect">
            <a:avLst/>
          </a:prstGeom>
          <a:noFill/>
        </p:spPr>
        <p:txBody>
          <a:bodyPr wrap="square" rtlCol="0">
            <a:spAutoFit/>
          </a:bodyPr>
          <a:lstStyle/>
          <a:p>
            <a:pPr algn="r">
              <a:lnSpc>
                <a:spcPct val="90000"/>
              </a:lnSpc>
            </a:pPr>
            <a:r>
              <a:rPr lang="en-US" sz="1100" b="1" dirty="0">
                <a:solidFill>
                  <a:schemeClr val="bg2"/>
                </a:solidFill>
                <a:cs typeface="Arial" pitchFamily="34" charset="0"/>
              </a:rPr>
              <a:t>U.S. average </a:t>
            </a:r>
            <a:br>
              <a:rPr lang="en-US" sz="1100" b="1" dirty="0">
                <a:solidFill>
                  <a:schemeClr val="bg2"/>
                </a:solidFill>
                <a:cs typeface="Arial" pitchFamily="34" charset="0"/>
              </a:rPr>
            </a:br>
            <a:r>
              <a:rPr lang="en-US" sz="1100" b="1" dirty="0">
                <a:solidFill>
                  <a:schemeClr val="bg2"/>
                </a:solidFill>
                <a:cs typeface="Arial" pitchFamily="34" charset="0"/>
              </a:rPr>
              <a:t>if historical trend had continued</a:t>
            </a:r>
            <a:endParaRPr lang="en-US" sz="1050" b="1" dirty="0">
              <a:solidFill>
                <a:schemeClr val="bg2"/>
              </a:solidFill>
              <a:cs typeface="Arial" pitchFamily="34" charset="0"/>
            </a:endParaRPr>
          </a:p>
        </p:txBody>
      </p:sp>
      <p:grpSp>
        <p:nvGrpSpPr>
          <p:cNvPr id="29" name="Group 28">
            <a:extLst>
              <a:ext uri="{FF2B5EF4-FFF2-40B4-BE49-F238E27FC236}">
                <a16:creationId xmlns:a16="http://schemas.microsoft.com/office/drawing/2014/main" id="{62FC89D3-F46E-274B-A58C-7538205CA2A1}"/>
              </a:ext>
            </a:extLst>
          </p:cNvPr>
          <p:cNvGrpSpPr/>
          <p:nvPr/>
        </p:nvGrpSpPr>
        <p:grpSpPr>
          <a:xfrm>
            <a:off x="7607552" y="1098698"/>
            <a:ext cx="1387797" cy="602767"/>
            <a:chOff x="3785896" y="4986719"/>
            <a:chExt cx="1387797" cy="602767"/>
          </a:xfrm>
        </p:grpSpPr>
        <p:sp>
          <p:nvSpPr>
            <p:cNvPr id="30" name="Oval 29">
              <a:extLst>
                <a:ext uri="{FF2B5EF4-FFF2-40B4-BE49-F238E27FC236}">
                  <a16:creationId xmlns:a16="http://schemas.microsoft.com/office/drawing/2014/main" id="{AA173724-50FA-3C41-8011-1C2951BDAB9A}"/>
                </a:ext>
              </a:extLst>
            </p:cNvPr>
            <p:cNvSpPr/>
            <p:nvPr/>
          </p:nvSpPr>
          <p:spPr>
            <a:xfrm>
              <a:off x="3785896" y="5326472"/>
              <a:ext cx="182880" cy="182880"/>
            </a:xfrm>
            <a:prstGeom prst="ellipse">
              <a:avLst/>
            </a:prstGeom>
            <a:solidFill>
              <a:srgbClr val="A4A6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31" name="Oval 30">
              <a:extLst>
                <a:ext uri="{FF2B5EF4-FFF2-40B4-BE49-F238E27FC236}">
                  <a16:creationId xmlns:a16="http://schemas.microsoft.com/office/drawing/2014/main" id="{6DEBC23A-B07F-354C-88BC-7E189EB38386}"/>
                </a:ext>
              </a:extLst>
            </p:cNvPr>
            <p:cNvSpPr/>
            <p:nvPr/>
          </p:nvSpPr>
          <p:spPr>
            <a:xfrm>
              <a:off x="3785896" y="5036901"/>
              <a:ext cx="182880" cy="18288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32" name="TextBox 31">
              <a:extLst>
                <a:ext uri="{FF2B5EF4-FFF2-40B4-BE49-F238E27FC236}">
                  <a16:creationId xmlns:a16="http://schemas.microsoft.com/office/drawing/2014/main" id="{CE28FCA1-6FF5-CB49-80DE-E4E255897179}"/>
                </a:ext>
              </a:extLst>
            </p:cNvPr>
            <p:cNvSpPr txBox="1"/>
            <p:nvPr/>
          </p:nvSpPr>
          <p:spPr>
            <a:xfrm>
              <a:off x="3988091" y="5281709"/>
              <a:ext cx="1033201" cy="307777"/>
            </a:xfrm>
            <a:prstGeom prst="rect">
              <a:avLst/>
            </a:prstGeom>
            <a:noFill/>
          </p:spPr>
          <p:txBody>
            <a:bodyPr wrap="square" rtlCol="0">
              <a:spAutoFit/>
            </a:bodyPr>
            <a:lstStyle/>
            <a:p>
              <a:r>
                <a:rPr lang="en-US" sz="1400" dirty="0">
                  <a:cs typeface="Arial" pitchFamily="34" charset="0"/>
                </a:rPr>
                <a:t>State rates</a:t>
              </a:r>
              <a:endParaRPr lang="en-US" sz="1200" dirty="0">
                <a:cs typeface="Arial" pitchFamily="34" charset="0"/>
              </a:endParaRPr>
            </a:p>
          </p:txBody>
        </p:sp>
        <p:sp>
          <p:nvSpPr>
            <p:cNvPr id="33" name="TextBox 32">
              <a:extLst>
                <a:ext uri="{FF2B5EF4-FFF2-40B4-BE49-F238E27FC236}">
                  <a16:creationId xmlns:a16="http://schemas.microsoft.com/office/drawing/2014/main" id="{7260FE0C-2D6E-9F40-BA86-DB6AA5583EAC}"/>
                </a:ext>
              </a:extLst>
            </p:cNvPr>
            <p:cNvSpPr txBox="1"/>
            <p:nvPr/>
          </p:nvSpPr>
          <p:spPr>
            <a:xfrm>
              <a:off x="3988091" y="4986719"/>
              <a:ext cx="1185602" cy="307777"/>
            </a:xfrm>
            <a:prstGeom prst="rect">
              <a:avLst/>
            </a:prstGeom>
            <a:noFill/>
          </p:spPr>
          <p:txBody>
            <a:bodyPr wrap="square" rtlCol="0">
              <a:spAutoFit/>
            </a:bodyPr>
            <a:lstStyle/>
            <a:p>
              <a:r>
                <a:rPr lang="en-US" sz="1400" dirty="0">
                  <a:cs typeface="Arial" pitchFamily="34" charset="0"/>
                </a:rPr>
                <a:t>U.S. average</a:t>
              </a:r>
              <a:endParaRPr lang="en-US" sz="1200" dirty="0">
                <a:cs typeface="Arial" pitchFamily="34" charset="0"/>
              </a:endParaRPr>
            </a:p>
          </p:txBody>
        </p:sp>
      </p:grpSp>
    </p:spTree>
    <p:extLst>
      <p:ext uri="{BB962C8B-B14F-4D97-AF65-F5344CB8AC3E}">
        <p14:creationId xmlns:p14="http://schemas.microsoft.com/office/powerpoint/2010/main" val="3488486747"/>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35280056E7BB49893E7034D705AB26" ma:contentTypeVersion="9" ma:contentTypeDescription="Create a new document." ma:contentTypeScope="" ma:versionID="b6a88f02b802af46952357b2c0a3c7a7">
  <xsd:schema xmlns:xsd="http://www.w3.org/2001/XMLSchema" xmlns:xs="http://www.w3.org/2001/XMLSchema" xmlns:p="http://schemas.microsoft.com/office/2006/metadata/properties" xmlns:ns2="29bc6a8d-14dd-4a95-baab-e16a8c685bba" xmlns:ns3="5ce553e6-b527-4fc2-9a17-c704894d1c64" targetNamespace="http://schemas.microsoft.com/office/2006/metadata/properties" ma:root="true" ma:fieldsID="8c3d0f0286a014fec4cf1105435e230c" ns2:_="" ns3:_="">
    <xsd:import namespace="29bc6a8d-14dd-4a95-baab-e16a8c685bba"/>
    <xsd:import namespace="5ce553e6-b527-4fc2-9a17-c704894d1c64"/>
    <xsd:element name="properties">
      <xsd:complexType>
        <xsd:sequence>
          <xsd:element name="documentManagement">
            <xsd:complexType>
              <xsd:all>
                <xsd:element ref="ns2:TaxKeywordTaxHTField" minOccurs="0"/>
                <xsd:element ref="ns2:TaxCatchAll"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c6a8d-14dd-4a95-baab-e16a8c685bba"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8d887b3-530c-4858-8ab3-c8c35b27a875"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690f1226-ed51-43c4-a7d5-930a1683902b}" ma:internalName="TaxCatchAll" ma:showField="CatchAllData" ma:web="29bc6a8d-14dd-4a95-baab-e16a8c685bba">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ce553e6-b527-4fc2-9a17-c704894d1c64"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bc6a8d-14dd-4a95-baab-e16a8c685bba"/>
    <TaxKeywordTaxHTField xmlns="29bc6a8d-14dd-4a95-baab-e16a8c685bba">
      <Terms xmlns="http://schemas.microsoft.com/office/infopath/2007/PartnerControls"/>
    </TaxKeywordTaxHTField>
  </documentManagement>
</p:properties>
</file>

<file path=customXml/itemProps1.xml><?xml version="1.0" encoding="utf-8"?>
<ds:datastoreItem xmlns:ds="http://schemas.openxmlformats.org/officeDocument/2006/customXml" ds:itemID="{418E0117-DDB4-45F5-8271-32276C2F2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c6a8d-14dd-4a95-baab-e16a8c685bba"/>
    <ds:schemaRef ds:uri="5ce553e6-b527-4fc2-9a17-c704894d1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BB0A77-9362-468F-82BA-80BB36D08EA7}">
  <ds:schemaRefs>
    <ds:schemaRef ds:uri="http://schemas.microsoft.com/sharepoint/v3/contenttype/forms"/>
  </ds:schemaRefs>
</ds:datastoreItem>
</file>

<file path=customXml/itemProps3.xml><?xml version="1.0" encoding="utf-8"?>
<ds:datastoreItem xmlns:ds="http://schemas.openxmlformats.org/officeDocument/2006/customXml" ds:itemID="{6DF013D4-06D4-44FA-968B-E4CCA573B85B}">
  <ds:schemaRefs>
    <ds:schemaRef ds:uri="http://schemas.openxmlformats.org/package/2006/metadata/core-properties"/>
    <ds:schemaRef ds:uri="http://purl.org/dc/terms/"/>
    <ds:schemaRef ds:uri="5ce553e6-b527-4fc2-9a17-c704894d1c64"/>
    <ds:schemaRef ds:uri="http://schemas.microsoft.com/office/2006/documentManagement/types"/>
    <ds:schemaRef ds:uri="29bc6a8d-14dd-4a95-baab-e16a8c685bba"/>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177502</TotalTime>
  <Words>112</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Berlingske Serif Text</vt:lpstr>
      <vt:lpstr>Calibri</vt:lpstr>
      <vt:lpstr>InterFace</vt:lpstr>
      <vt:lpstr>InterFace XBold</vt:lpstr>
      <vt:lpstr>Open Sans</vt:lpstr>
      <vt:lpstr>Open Sans Light</vt:lpstr>
      <vt:lpstr>Segoe UI Light</vt:lpstr>
      <vt:lpstr>1_Office Theme</vt:lpstr>
      <vt:lpstr>Premature death rates from treatable medical conditions rose slightly following decade-long decline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Aisha Gomez</cp:lastModifiedBy>
  <cp:revision>2375</cp:revision>
  <cp:lastPrinted>2018-04-23T21:57:18Z</cp:lastPrinted>
  <dcterms:created xsi:type="dcterms:W3CDTF">2014-10-08T23:03:32Z</dcterms:created>
  <dcterms:modified xsi:type="dcterms:W3CDTF">2018-05-03T15:26:24Z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0x0101006935280056E7BB49893E7034D705AB26</vt:lpwstr>
  </property>
  <property fmtid="{D5CDD505-2E9C-101B-9397-08002B2CF9AE}" pid="3" name="TaxKeyword">
    <vt:lpwstr/>
  </property>
</Properties>
</file>