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6"/>
  </p:notesMasterIdLst>
  <p:handoutMasterIdLst>
    <p:handoutMasterId r:id="rId7"/>
  </p:handoutMasterIdLst>
  <p:sldIdLst>
    <p:sldId id="1532" r:id="rId5"/>
  </p:sldIdLst>
  <p:sldSz cx="9144000" cy="6858000" type="screen4x3"/>
  <p:notesSz cx="7315200" cy="96012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4728" userDrawn="1">
          <p15:clr>
            <a:srgbClr val="A4A3A4"/>
          </p15:clr>
        </p15:guide>
        <p15:guide id="4" pos="48" userDrawn="1">
          <p15:clr>
            <a:srgbClr val="A4A3A4"/>
          </p15:clr>
        </p15:guide>
        <p15:guide id="5" pos="624" userDrawn="1">
          <p15:clr>
            <a:srgbClr val="A4A3A4"/>
          </p15:clr>
        </p15:guide>
        <p15:guide id="6" pos="4152" userDrawn="1">
          <p15:clr>
            <a:srgbClr val="A4A3A4"/>
          </p15:clr>
        </p15:guide>
        <p15:guide id="7" orient="horz" pos="3336" userDrawn="1">
          <p15:clr>
            <a:srgbClr val="A4A3A4"/>
          </p15:clr>
        </p15:guide>
        <p15:guide id="9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Jen Wilson" initials="JW" lastIdx="11" clrIdx="1">
    <p:extLst>
      <p:ext uri="{19B8F6BF-5375-455C-9EA6-DF929625EA0E}">
        <p15:presenceInfo xmlns:p15="http://schemas.microsoft.com/office/powerpoint/2012/main" userId="000f367a-3246-491c-88b4-803a33f58a8b" providerId="Windows Live"/>
      </p:ext>
    </p:extLst>
  </p:cmAuthor>
  <p:cmAuthor id="3" name="David" initials="D" lastIdx="8" clrIdx="2">
    <p:extLst>
      <p:ext uri="{19B8F6BF-5375-455C-9EA6-DF929625EA0E}">
        <p15:presenceInfo xmlns:p15="http://schemas.microsoft.com/office/powerpoint/2012/main" userId="David" providerId="None"/>
      </p:ext>
    </p:extLst>
  </p:cmAuthor>
  <p:cmAuthor id="4" name="David Radley" initials="DR" lastIdx="14" clrIdx="3">
    <p:extLst>
      <p:ext uri="{19B8F6BF-5375-455C-9EA6-DF929625EA0E}">
        <p15:presenceInfo xmlns:p15="http://schemas.microsoft.com/office/powerpoint/2012/main" userId="S-1-5-21-250780055-1248235729-1050716318-1004" providerId="AD"/>
      </p:ext>
    </p:extLst>
  </p:cmAuthor>
  <p:cmAuthor id="5" name="David Radley" initials="DR [2]" lastIdx="1" clrIdx="4">
    <p:extLst>
      <p:ext uri="{19B8F6BF-5375-455C-9EA6-DF929625EA0E}">
        <p15:presenceInfo xmlns:p15="http://schemas.microsoft.com/office/powerpoint/2012/main" userId="David Rad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6E6"/>
    <a:srgbClr val="A4A6AC"/>
    <a:srgbClr val="92D6D7"/>
    <a:srgbClr val="4BBDBD"/>
    <a:srgbClr val="9D9EA3"/>
    <a:srgbClr val="4ABDBC"/>
    <a:srgbClr val="5A5E67"/>
    <a:srgbClr val="474376"/>
    <a:srgbClr val="4C515A"/>
    <a:srgbClr val="5F5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8" autoAdjust="0"/>
    <p:restoredTop sz="95491" autoAdjust="0"/>
  </p:normalViewPr>
  <p:slideViewPr>
    <p:cSldViewPr snapToGrid="0" snapToObjects="1">
      <p:cViewPr varScale="1">
        <p:scale>
          <a:sx n="76" d="100"/>
          <a:sy n="76" d="100"/>
        </p:scale>
        <p:origin x="1008" y="96"/>
      </p:cViewPr>
      <p:guideLst>
        <p:guide orient="horz" pos="1224"/>
        <p:guide pos="4728"/>
        <p:guide pos="48"/>
        <p:guide pos="624"/>
        <p:guide pos="4152"/>
        <p:guide orient="horz" pos="3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28" y="8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816911808066E-2"/>
          <c:y val="2.9998801676949099E-2"/>
          <c:w val="0.95721798872964803"/>
          <c:h val="0.86823478615229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200% FPL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2C878FB-DCA0-3C46-93B7-C452FEB74E7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D90-44C3-A9B9-9FB330E80C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0700550-8C35-4C47-8EE7-A03139B6D27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90-44C3-A9B9-9FB330E80C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05E9256-81C9-E94C-AD7B-F83818BA5D0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D90-44C3-A9B9-9FB330E80CD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 adults</c:v>
                </c:pt>
                <c:pt idx="1">
                  <c:v>Adults who skipped care because of cost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A6-4481-9215-B81CCAED05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400% FPL or higher</c:v>
                </c:pt>
              </c:strCache>
            </c:strRef>
          </c:tx>
          <c:spPr>
            <a:solidFill>
              <a:schemeClr val="bg2">
                <a:lumMod val="40000"/>
                <a:lumOff val="60000"/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3B4198B-02A9-324D-A4AB-7E035313666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90-44C3-A9B9-9FB330E80C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910E154-2067-0A4F-813C-1CEADE82CC2A}" type="VALUE">
                      <a:rPr lang="en-US" sz="1600" smtClean="0">
                        <a:solidFill>
                          <a:schemeClr val="bg2"/>
                        </a:solidFill>
                      </a:rPr>
                      <a:pPr/>
                      <a:t>[VALUE]</a:t>
                    </a:fld>
                    <a:r>
                      <a:rPr lang="en-US" sz="1600" dirty="0">
                        <a:solidFill>
                          <a:schemeClr val="bg2"/>
                        </a:solidFill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90-44C3-A9B9-9FB330E80C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651959C-05C7-6D4C-BFF6-196C7CAA9D7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90-44C3-A9B9-9FB330E80CD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 adults</c:v>
                </c:pt>
                <c:pt idx="1">
                  <c:v>Adults who skipped care because of cost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A6-4481-9215-B81CCAED0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491710584"/>
        <c:axId val="491710976"/>
      </c:barChart>
      <c:catAx>
        <c:axId val="49171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710976"/>
        <c:crosses val="autoZero"/>
        <c:auto val="1"/>
        <c:lblAlgn val="ctr"/>
        <c:lblOffset val="100"/>
        <c:noMultiLvlLbl val="0"/>
      </c:catAx>
      <c:valAx>
        <c:axId val="491710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171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816911808066E-2"/>
          <c:y val="2.9998801676949099E-2"/>
          <c:w val="0.95721798872964803"/>
          <c:h val="0.86823478615229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200% FPL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2C878FB-DCA0-3C46-93B7-C452FEB74E7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B5-40B7-9265-3BF6E2674E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0700550-8C35-4C47-8EE7-A03139B6D27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B5-40B7-9265-3BF6E2674E1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05E9256-81C9-E94C-AD7B-F83818BA5D0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4B5-40B7-9265-3BF6E2674E1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 adults</c:v>
                </c:pt>
                <c:pt idx="1">
                  <c:v>Adults who skipped care because of cost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B5-40B7-9265-3BF6E2674E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400% FPL or higher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05237786238180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3B4198B-02A9-324D-A4AB-7E0353136660}" type="VALUE">
                      <a:rPr lang="en-US" smtClean="0"/>
                      <a:pPr>
                        <a:defRPr sz="1600" b="1" i="0" u="none" strike="noStrike" kern="1200" baseline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4B5-40B7-9265-3BF6E2674E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910E154-2067-0A4F-813C-1CEADE82CC2A}" type="VALUE">
                      <a:rPr lang="en-US" sz="1600" smtClean="0">
                        <a:solidFill>
                          <a:schemeClr val="bg2"/>
                        </a:solidFill>
                      </a:rPr>
                      <a:pPr/>
                      <a:t>[VALUE]</a:t>
                    </a:fld>
                    <a:r>
                      <a:rPr lang="en-US" sz="1600" dirty="0">
                        <a:solidFill>
                          <a:schemeClr val="bg2"/>
                        </a:solidFill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B5-40B7-9265-3BF6E2674E1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651959C-05C7-6D4C-BFF6-196C7CAA9D7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4B5-40B7-9265-3BF6E2674E1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 adults</c:v>
                </c:pt>
                <c:pt idx="1">
                  <c:v>Adults who skipped care because of cost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4B5-40B7-9265-3BF6E2674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491711760"/>
        <c:axId val="491712152"/>
      </c:barChart>
      <c:catAx>
        <c:axId val="49171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712152"/>
        <c:crosses val="autoZero"/>
        <c:auto val="1"/>
        <c:lblAlgn val="ctr"/>
        <c:lblOffset val="100"/>
        <c:noMultiLvlLbl val="0"/>
      </c:catAx>
      <c:valAx>
        <c:axId val="491712152"/>
        <c:scaling>
          <c:orientation val="minMax"/>
          <c:max val="3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9171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4E75CA9-D3DC-4CC4-B26F-4572B05774C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A1D146-B4E0-1741-B9EE-9789392EFCC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197570"/>
            <a:chOff x="527148" y="1658361"/>
            <a:chExt cx="6595082" cy="2197570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Engaging Federal &amp;</a:t>
              </a:r>
            </a:p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1" dirty="0">
                  <a:solidFill>
                    <a:srgbClr val="FF0000"/>
                  </a:solidFill>
                  <a:latin typeface="+mn-lt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Summary description lorem ipsum.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Rcil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ipsument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ugiae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mint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ut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res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esed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essitatatiis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dus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,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sandam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,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offici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quasperum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qui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blabo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remque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plaut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1" dirty="0">
                <a:solidFill>
                  <a:srgbClr val="4C515A"/>
                </a:solidFill>
                <a:latin typeface="+mn-lt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1" dirty="0">
                <a:solidFill>
                  <a:srgbClr val="4C515A"/>
                </a:solidFill>
                <a:latin typeface="+mn-lt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dirty="0">
                <a:solidFill>
                  <a:srgbClr val="4C515A"/>
                </a:solidFill>
              </a:rPr>
              <a:t>2</a:t>
            </a:r>
            <a:endParaRPr lang="en-US" sz="900" dirty="0">
              <a:solidFill>
                <a:srgbClr val="4C515A"/>
              </a:solidFill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prstClr val="white"/>
                      </a:solidFill>
                      <a:latin typeface="Segoe UI Light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prstClr val="white"/>
                      </a:solidFill>
                      <a:latin typeface="Segoe UI Light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kern="0" dirty="0">
                    <a:solidFill>
                      <a:prstClr val="white"/>
                    </a:solidFill>
                    <a:latin typeface="Segoe UI Light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kern="0" dirty="0">
                    <a:solidFill>
                      <a:prstClr val="white"/>
                    </a:solidFill>
                    <a:latin typeface="Segoe UI Light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schemeClr val="tx1"/>
                      </a:solidFill>
                      <a:latin typeface="Segoe UI Light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schemeClr val="tx1"/>
                      </a:solidFill>
                      <a:latin typeface="Segoe UI Light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kern="0" dirty="0">
                  <a:solidFill>
                    <a:prstClr val="white"/>
                  </a:solidFill>
                  <a:latin typeface="Segoe UI Ligh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1" kern="0" dirty="0">
                    <a:solidFill>
                      <a:prstClr val="white"/>
                    </a:solidFill>
                    <a:latin typeface="Segoe UI Light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11480" cy="2898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03773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1" spc="0" baseline="0" dirty="0">
                <a:solidFill>
                  <a:srgbClr val="FF0000"/>
                </a:solidFill>
              </a:rPr>
              <a:t>David </a:t>
            </a:r>
            <a:r>
              <a:rPr lang="en-US" sz="1500" b="1" spc="0" baseline="0" dirty="0" err="1">
                <a:solidFill>
                  <a:srgbClr val="FF0000"/>
                </a:solidFill>
              </a:rPr>
              <a:t>Blumethal</a:t>
            </a:r>
            <a:r>
              <a:rPr lang="en-US" sz="1500" b="1" spc="0" baseline="0" dirty="0">
                <a:solidFill>
                  <a:srgbClr val="FF0000"/>
                </a:solidFill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667718" cy="325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spc="0" baseline="0" dirty="0">
                <a:solidFill>
                  <a:srgbClr val="FF0000"/>
                </a:solidFill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89694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1" i="0" spc="0" baseline="0" dirty="0">
                <a:solidFill>
                  <a:schemeClr val="bg1"/>
                </a:solidFill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j-lt"/>
              </a:rPr>
              <a:t>Exhibit 1. There Is Room for Improvement in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j-lt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dirty="0">
                <a:solidFill>
                  <a:srgbClr val="FF0000"/>
                </a:solidFill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spc="100" baseline="0">
                <a:solidFill>
                  <a:srgbClr val="D3E3BF"/>
                </a:solidFill>
                <a:latin typeface="InterFace XBold" panose="020B09030302030200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rgbClr val="B9D6DA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1" spc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210676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</a:t>
            </a:r>
            <a:fld id="{3B406555-91FE-4F2C-B289-054179A4C5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369573" y="6279591"/>
            <a:ext cx="6625775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>
                <a:solidFill>
                  <a:schemeClr val="tx1"/>
                </a:solidFill>
              </a:rPr>
              <a:t>Source: David C. Radley, Douglas McCarthy, and Susan L. Hayes, </a:t>
            </a:r>
            <a:r>
              <a:rPr lang="en-US" sz="1000" b="0" i="1" dirty="0">
                <a:solidFill>
                  <a:schemeClr val="tx1"/>
                </a:solidFill>
              </a:rPr>
              <a:t>2018 Scorecard on State Health System Performance</a:t>
            </a:r>
            <a:r>
              <a:rPr lang="en-US" sz="1000" b="0" i="0" dirty="0">
                <a:solidFill>
                  <a:schemeClr val="tx1"/>
                </a:solidFill>
              </a:rPr>
              <a:t> </a:t>
            </a:r>
            <a:br>
              <a:rPr lang="en-US" sz="1000" b="0" i="0" dirty="0">
                <a:solidFill>
                  <a:schemeClr val="tx1"/>
                </a:solidFill>
              </a:rPr>
            </a:br>
            <a:r>
              <a:rPr lang="en-US" sz="1000" b="0" i="0" dirty="0">
                <a:solidFill>
                  <a:schemeClr val="tx1"/>
                </a:solidFill>
              </a:rPr>
              <a:t>(The Commonwealth Fund, May 2018).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8" r:id="rId17"/>
  </p:sldLayoutIdLst>
  <p:hf hdr="0" ft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986850" cy="720347"/>
          </a:xfrm>
        </p:spPr>
        <p:txBody>
          <a:bodyPr>
            <a:noAutofit/>
          </a:bodyPr>
          <a:lstStyle/>
          <a:p>
            <a:r>
              <a:rPr lang="en-US" dirty="0"/>
              <a:t>Income-related disparities in health care access differ across states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02640734"/>
              </p:ext>
            </p:extLst>
          </p:nvPr>
        </p:nvGraphicFramePr>
        <p:xfrm>
          <a:off x="734646" y="1544719"/>
          <a:ext cx="3655465" cy="330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774536" y="5043188"/>
            <a:ext cx="3605858" cy="467324"/>
            <a:chOff x="5700067" y="5039547"/>
            <a:chExt cx="3605858" cy="467324"/>
          </a:xfrm>
        </p:grpSpPr>
        <p:sp>
          <p:nvSpPr>
            <p:cNvPr id="27" name="Oval 26"/>
            <p:cNvSpPr/>
            <p:nvPr/>
          </p:nvSpPr>
          <p:spPr bwMode="gray">
            <a:xfrm>
              <a:off x="5700067" y="5182831"/>
              <a:ext cx="182880" cy="18288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gray">
            <a:xfrm>
              <a:off x="5856398" y="5039547"/>
              <a:ext cx="1491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Less than 200% </a:t>
              </a:r>
              <a:br>
                <a:rPr lang="en-US" sz="1200" dirty="0"/>
              </a:br>
              <a:r>
                <a:rPr lang="en-US" sz="1200" dirty="0"/>
                <a:t>federal poverty level</a:t>
              </a:r>
            </a:p>
          </p:txBody>
        </p:sp>
        <p:sp>
          <p:nvSpPr>
            <p:cNvPr id="29" name="Oval 28"/>
            <p:cNvSpPr/>
            <p:nvPr/>
          </p:nvSpPr>
          <p:spPr bwMode="gray">
            <a:xfrm>
              <a:off x="7523107" y="5181554"/>
              <a:ext cx="182880" cy="18288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7680825" y="5045206"/>
              <a:ext cx="1625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400% federal poverty level or higher</a:t>
              </a:r>
            </a:p>
          </p:txBody>
        </p:sp>
      </p:grp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157150" y="5584042"/>
            <a:ext cx="8838199" cy="39999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Data: Uninsured (ages 19–64): U.S. Census Bureau, 2016 One-Year American Community Surveys. Public Use Micro Sample (ACS PUMS); Cost barriers (age 18 and older): 2016 Behavioral Risk Factor Surveillance System (BRFSS).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1868" y="1095548"/>
            <a:ext cx="163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Alabama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522248374"/>
              </p:ext>
            </p:extLst>
          </p:nvPr>
        </p:nvGraphicFramePr>
        <p:xfrm>
          <a:off x="4762357" y="1548836"/>
          <a:ext cx="3655465" cy="330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83910" y="1095548"/>
            <a:ext cx="2058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Pennsylvania</a:t>
            </a:r>
          </a:p>
        </p:txBody>
      </p:sp>
    </p:spTree>
    <p:extLst>
      <p:ext uri="{BB962C8B-B14F-4D97-AF65-F5344CB8AC3E}">
        <p14:creationId xmlns:p14="http://schemas.microsoft.com/office/powerpoint/2010/main" val="30467176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9" ma:contentTypeDescription="Create a new document." ma:contentTypeScope="" ma:versionID="b6a88f02b802af46952357b2c0a3c7a7">
  <xsd:schema xmlns:xsd="http://www.w3.org/2001/XMLSchema" xmlns:xs="http://www.w3.org/2001/XMLSchema" xmlns:p="http://schemas.microsoft.com/office/2006/metadata/properties" xmlns:ns2="29bc6a8d-14dd-4a95-baab-e16a8c685bba" xmlns:ns3="5ce553e6-b527-4fc2-9a17-c704894d1c64" targetNamespace="http://schemas.microsoft.com/office/2006/metadata/properties" ma:root="true" ma:fieldsID="8c3d0f0286a014fec4cf1105435e230c" ns2:_="" ns3:_="">
    <xsd:import namespace="29bc6a8d-14dd-4a95-baab-e16a8c685bba"/>
    <xsd:import namespace="5ce553e6-b527-4fc2-9a17-c704894d1c64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553e6-b527-4fc2-9a17-c704894d1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418E0117-DDB4-45F5-8271-32276C2F2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5ce553e6-b527-4fc2-9a17-c704894d1c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BB0A77-9362-468F-82BA-80BB36D08E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F013D4-06D4-44FA-968B-E4CCA573B85B}">
  <ds:schemaRefs>
    <ds:schemaRef ds:uri="29bc6a8d-14dd-4a95-baab-e16a8c685bb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ce553e6-b527-4fc2-9a17-c704894d1c6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177506</TotalTime>
  <Words>91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Berlingske Serif Text</vt:lpstr>
      <vt:lpstr>Calibri</vt:lpstr>
      <vt:lpstr>InterFace</vt:lpstr>
      <vt:lpstr>InterFace XBold</vt:lpstr>
      <vt:lpstr>Open Sans</vt:lpstr>
      <vt:lpstr>Open Sans Light</vt:lpstr>
      <vt:lpstr>Segoe UI Light</vt:lpstr>
      <vt:lpstr>1_Office Theme</vt:lpstr>
      <vt:lpstr>Income-related disparities in health care access differ across states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2378</cp:revision>
  <cp:lastPrinted>2018-04-23T21:57:18Z</cp:lastPrinted>
  <dcterms:created xsi:type="dcterms:W3CDTF">2014-10-08T23:03:32Z</dcterms:created>
  <dcterms:modified xsi:type="dcterms:W3CDTF">2018-05-03T15:30:50Z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  <property fmtid="{D5CDD505-2E9C-101B-9397-08002B2CF9AE}" pid="3" name="TaxKeyword">
    <vt:lpwstr/>
  </property>
</Properties>
</file>