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1510" r:id="rId5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4728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4152" userDrawn="1">
          <p15:clr>
            <a:srgbClr val="A4A3A4"/>
          </p15:clr>
        </p15:guide>
        <p15:guide id="7" orient="horz" pos="3336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1" clrIdx="1">
    <p:extLst>
      <p:ext uri="{19B8F6BF-5375-455C-9EA6-DF929625EA0E}">
        <p15:presenceInfo xmlns:p15="http://schemas.microsoft.com/office/powerpoint/2012/main" userId="000f367a-3246-491c-88b4-803a33f58a8b" providerId="Windows Live"/>
      </p:ext>
    </p:extLst>
  </p:cmAuthor>
  <p:cmAuthor id="3" name="David" initials="D" lastIdx="8" clrIdx="2">
    <p:extLst>
      <p:ext uri="{19B8F6BF-5375-455C-9EA6-DF929625EA0E}">
        <p15:presenceInfo xmlns:p15="http://schemas.microsoft.com/office/powerpoint/2012/main" userId="David" providerId="None"/>
      </p:ext>
    </p:extLst>
  </p:cmAuthor>
  <p:cmAuthor id="4" name="David Radley" initials="DR" lastIdx="14" clrIdx="3">
    <p:extLst>
      <p:ext uri="{19B8F6BF-5375-455C-9EA6-DF929625EA0E}">
        <p15:presenceInfo xmlns:p15="http://schemas.microsoft.com/office/powerpoint/2012/main" userId="S-1-5-21-250780055-1248235729-1050716318-1004" providerId="AD"/>
      </p:ext>
    </p:extLst>
  </p:cmAuthor>
  <p:cmAuthor id="5" name="David Radley" initials="DR [2]" lastIdx="1" clrIdx="4">
    <p:extLst>
      <p:ext uri="{19B8F6BF-5375-455C-9EA6-DF929625EA0E}">
        <p15:presenceInfo xmlns:p15="http://schemas.microsoft.com/office/powerpoint/2012/main" userId="David 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E6"/>
    <a:srgbClr val="A4A6AC"/>
    <a:srgbClr val="92D6D7"/>
    <a:srgbClr val="4BBDBD"/>
    <a:srgbClr val="9D9EA3"/>
    <a:srgbClr val="4ABDBC"/>
    <a:srgbClr val="5A5E67"/>
    <a:srgbClr val="474376"/>
    <a:srgbClr val="4C515A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2" autoAdjust="0"/>
    <p:restoredTop sz="95491" autoAdjust="0"/>
  </p:normalViewPr>
  <p:slideViewPr>
    <p:cSldViewPr snapToGrid="0" snapToObjects="1">
      <p:cViewPr varScale="1">
        <p:scale>
          <a:sx n="76" d="100"/>
          <a:sy n="76" d="100"/>
        </p:scale>
        <p:origin x="1338" y="96"/>
      </p:cViewPr>
      <p:guideLst>
        <p:guide orient="horz" pos="1224"/>
        <p:guide pos="4728"/>
        <p:guide pos="48"/>
        <p:guide pos="624"/>
        <p:guide pos="4152"/>
        <p:guide orient="horz" pos="3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8" y="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 dirty="0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 dirty="0">
                <a:solidFill>
                  <a:srgbClr val="FF0000"/>
                </a:solidFill>
              </a:rPr>
              <a:t>David </a:t>
            </a:r>
            <a:r>
              <a:rPr lang="en-US" sz="1500" b="1" spc="0" baseline="0" dirty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 dirty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79591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David C. Radley, Douglas McCarthy, and Susan 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 on State Health System Performance</a:t>
            </a:r>
            <a:r>
              <a:rPr lang="en-US" sz="1000" b="0" i="0" dirty="0">
                <a:solidFill>
                  <a:schemeClr val="tx1"/>
                </a:solidFill>
              </a:rPr>
              <a:t> </a:t>
            </a:r>
            <a:br>
              <a:rPr lang="en-US" sz="1000" b="0" i="0" dirty="0">
                <a:solidFill>
                  <a:schemeClr val="tx1"/>
                </a:solidFill>
              </a:rPr>
            </a:br>
            <a:r>
              <a:rPr lang="en-US" sz="1000" b="0" i="0" dirty="0">
                <a:solidFill>
                  <a:schemeClr val="tx1"/>
                </a:solidFill>
              </a:rPr>
              <a:t>(The Commonwealth Fund, May 2018).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3E3C1F-EC13-814C-8E63-CBC74658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623" b="61919"/>
          <a:stretch/>
        </p:blipFill>
        <p:spPr>
          <a:xfrm>
            <a:off x="137160" y="1286140"/>
            <a:ext cx="4521200" cy="22560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Note: Chemical restraints means use of antipsychotic medication.  </a:t>
            </a:r>
          </a:p>
          <a:p>
            <a:r>
              <a:rPr lang="en-US" dirty="0"/>
              <a:t>Data: OASIS (via CMS Home Health Compare); MDS (via CMS Nursing Home Compare).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ACB127-5A59-F94F-B088-1BD24278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</p:spPr>
        <p:txBody>
          <a:bodyPr/>
          <a:lstStyle/>
          <a:p>
            <a:r>
              <a:rPr lang="en-US" dirty="0"/>
              <a:t>Nursing home care has improved, and home health patients have gained physical mobility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05EC2-119E-2340-B572-71D36B1B2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2379" b="23342"/>
          <a:stretch/>
        </p:blipFill>
        <p:spPr>
          <a:xfrm>
            <a:off x="4604898" y="3196128"/>
            <a:ext cx="4521200" cy="21810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87C9AC-29E9-D94F-9FF6-7BE7CEC6B33F}"/>
              </a:ext>
            </a:extLst>
          </p:cNvPr>
          <p:cNvCxnSpPr>
            <a:cxnSpLocks/>
          </p:cNvCxnSpPr>
          <p:nvPr/>
        </p:nvCxnSpPr>
        <p:spPr>
          <a:xfrm flipV="1">
            <a:off x="2674837" y="1473443"/>
            <a:ext cx="3807860" cy="380786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534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5280056E7BB49893E7034D705AB26" ma:contentTypeVersion="9" ma:contentTypeDescription="Create a new document." ma:contentTypeScope="" ma:versionID="b6a88f02b802af46952357b2c0a3c7a7">
  <xsd:schema xmlns:xsd="http://www.w3.org/2001/XMLSchema" xmlns:xs="http://www.w3.org/2001/XMLSchema" xmlns:p="http://schemas.microsoft.com/office/2006/metadata/properties" xmlns:ns2="29bc6a8d-14dd-4a95-baab-e16a8c685bba" xmlns:ns3="5ce553e6-b527-4fc2-9a17-c704894d1c64" targetNamespace="http://schemas.microsoft.com/office/2006/metadata/properties" ma:root="true" ma:fieldsID="8c3d0f0286a014fec4cf1105435e230c" ns2:_="" ns3:_="">
    <xsd:import namespace="29bc6a8d-14dd-4a95-baab-e16a8c685bba"/>
    <xsd:import namespace="5ce553e6-b527-4fc2-9a17-c704894d1c6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8d887b3-530c-4858-8ab3-c8c35b27a8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90f1226-ed51-43c4-a7d5-930a1683902b}" ma:internalName="TaxCatchAll" ma:showField="CatchAllData" ma:web="29bc6a8d-14dd-4a95-baab-e16a8c685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53e6-b527-4fc2-9a17-c704894d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6a8d-14dd-4a95-baab-e16a8c685bba"/>
    <TaxKeywordTaxHTField xmlns="29bc6a8d-14dd-4a95-baab-e16a8c685bba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E0117-DDB4-45F5-8271-32276C2F2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5ce553e6-b527-4fc2-9a17-c704894d1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013D4-06D4-44FA-968B-E4CCA573B85B}">
  <ds:schemaRefs>
    <ds:schemaRef ds:uri="5ce553e6-b527-4fc2-9a17-c704894d1c64"/>
    <ds:schemaRef ds:uri="29bc6a8d-14dd-4a95-baab-e16a8c685bb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177407</TotalTime>
  <Words>42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Berlingske Serif Text</vt:lpstr>
      <vt:lpstr>Calibri</vt:lpstr>
      <vt:lpstr>InterFace</vt:lpstr>
      <vt:lpstr>InterFace XBold</vt:lpstr>
      <vt:lpstr>Open Sans</vt:lpstr>
      <vt:lpstr>Open Sans Light</vt:lpstr>
      <vt:lpstr>Segoe UI Light</vt:lpstr>
      <vt:lpstr>1_Office Theme</vt:lpstr>
      <vt:lpstr>Nursing home care has improved, and home health patients have gained physical mobility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2386</cp:revision>
  <cp:lastPrinted>2018-04-23T21:57:18Z</cp:lastPrinted>
  <dcterms:created xsi:type="dcterms:W3CDTF">2014-10-08T23:03:32Z</dcterms:created>
  <dcterms:modified xsi:type="dcterms:W3CDTF">2018-05-03T16:24:58Z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0x0101006935280056E7BB49893E7034D705AB26</vt:lpwstr>
  </property>
  <property fmtid="{D5CDD505-2E9C-101B-9397-08002B2CF9AE}" pid="3" name="TaxKeyword">
    <vt:lpwstr/>
  </property>
</Properties>
</file>