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3"/>
  </p:notesMasterIdLst>
  <p:handoutMasterIdLst>
    <p:handoutMasterId r:id="rId4"/>
  </p:handoutMasterIdLst>
  <p:sldIdLst>
    <p:sldId id="408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3607"/>
    <a:srgbClr val="575959"/>
    <a:srgbClr val="104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9" autoAdjust="0"/>
    <p:restoredTop sz="99772" autoAdjust="0"/>
  </p:normalViewPr>
  <p:slideViewPr>
    <p:cSldViewPr snapToGrid="0">
      <p:cViewPr varScale="1">
        <p:scale>
          <a:sx n="82" d="100"/>
          <a:sy n="82" d="100"/>
        </p:scale>
        <p:origin x="9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Light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>
                <a:latin typeface="Calibri Light" charset="0"/>
              </a:rPr>
              <a:pPr>
                <a:defRPr/>
              </a:pPr>
              <a:t>4/21/2016</a:t>
            </a:fld>
            <a:endParaRPr lang="en-US" dirty="0">
              <a:latin typeface="Calibri Ligh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>
                <a:latin typeface="Calibri Light" charset="0"/>
              </a:rPr>
              <a:pPr>
                <a:defRPr/>
              </a:pPr>
              <a:t>‹#›</a:t>
            </a:fld>
            <a:endParaRPr lang="en-US" dirty="0">
              <a:latin typeface="Calibri Light" charset="0"/>
            </a:endParaRPr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67756023-9739-487E-AA2B-7A78600DB984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55ADB526-017D-4E6D-A189-5702C71EF7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2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9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86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55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891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89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 anchor="t"/>
          <a:lstStyle>
            <a:lvl1pPr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128658"/>
            <a:ext cx="8991600" cy="609600"/>
          </a:xfrm>
        </p:spPr>
        <p:txBody>
          <a:bodyPr anchor="b"/>
          <a:lstStyle>
            <a:lvl1pPr marL="0" indent="0" algn="l">
              <a:buNone/>
              <a:defRPr sz="12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4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5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8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8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5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5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24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 i="0" kern="1200">
          <a:solidFill>
            <a:schemeClr val="tx1"/>
          </a:solidFill>
          <a:latin typeface="Calibri Light" charset="0"/>
          <a:ea typeface="ＭＳ Ｐゴシック" charset="-128"/>
          <a:cs typeface="Calibri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Calibri Light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9948" y="1030596"/>
            <a:ext cx="8826389" cy="3340999"/>
            <a:chOff x="102506" y="1006212"/>
            <a:chExt cx="8560001" cy="3240168"/>
          </a:xfrm>
        </p:grpSpPr>
        <p:sp>
          <p:nvSpPr>
            <p:cNvPr id="24" name="Rectangle 23"/>
            <p:cNvSpPr/>
            <p:nvPr/>
          </p:nvSpPr>
          <p:spPr>
            <a:xfrm>
              <a:off x="7221329" y="2029371"/>
              <a:ext cx="1430439" cy="2217009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50000"/>
                    <a:alpha val="0"/>
                  </a:schemeClr>
                </a:gs>
                <a:gs pos="100000">
                  <a:schemeClr val="tx2">
                    <a:lumMod val="50000"/>
                    <a:alpha val="2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2916" y="2029371"/>
              <a:ext cx="1383985" cy="2217009"/>
            </a:xfrm>
            <a:prstGeom prst="rect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0"/>
                  </a:schemeClr>
                </a:gs>
                <a:gs pos="100000">
                  <a:schemeClr val="tx2">
                    <a:lumMod val="20000"/>
                    <a:lumOff val="80000"/>
                    <a:alpha val="2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551730" y="2029371"/>
              <a:ext cx="1383985" cy="2217009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tx2">
                    <a:lumMod val="40000"/>
                    <a:lumOff val="60000"/>
                    <a:alpha val="2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63166" y="2029371"/>
              <a:ext cx="1383985" cy="2217009"/>
            </a:xfrm>
            <a:prstGeom prst="rect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  <a:alpha val="0"/>
                  </a:schemeClr>
                </a:gs>
                <a:gs pos="100000">
                  <a:schemeClr val="tx2">
                    <a:lumMod val="60000"/>
                    <a:lumOff val="40000"/>
                    <a:alpha val="2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82553" y="2029371"/>
              <a:ext cx="1383985" cy="2217009"/>
            </a:xfrm>
            <a:prstGeom prst="rect">
              <a:avLst/>
            </a:prstGeom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>
                    <a:alpha val="2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801940" y="2029371"/>
              <a:ext cx="1383985" cy="2217009"/>
            </a:xfrm>
            <a:prstGeom prst="rect">
              <a:avLst/>
            </a:prstGeom>
            <a:gradFill>
              <a:gsLst>
                <a:gs pos="0">
                  <a:schemeClr val="tx2">
                    <a:lumMod val="75000"/>
                    <a:alpha val="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02506" y="1006212"/>
              <a:ext cx="1828800" cy="1029730"/>
            </a:xfrm>
            <a:custGeom>
              <a:avLst/>
              <a:gdLst>
                <a:gd name="connsiteX0" fmla="*/ 0 w 1684655"/>
                <a:gd name="connsiteY0" fmla="*/ 0 h 673862"/>
                <a:gd name="connsiteX1" fmla="*/ 1347724 w 1684655"/>
                <a:gd name="connsiteY1" fmla="*/ 0 h 673862"/>
                <a:gd name="connsiteX2" fmla="*/ 1684655 w 1684655"/>
                <a:gd name="connsiteY2" fmla="*/ 336931 h 673862"/>
                <a:gd name="connsiteX3" fmla="*/ 1347724 w 1684655"/>
                <a:gd name="connsiteY3" fmla="*/ 673862 h 673862"/>
                <a:gd name="connsiteX4" fmla="*/ 0 w 1684655"/>
                <a:gd name="connsiteY4" fmla="*/ 673862 h 673862"/>
                <a:gd name="connsiteX5" fmla="*/ 336931 w 1684655"/>
                <a:gd name="connsiteY5" fmla="*/ 336931 h 673862"/>
                <a:gd name="connsiteX6" fmla="*/ 0 w 1684655"/>
                <a:gd name="connsiteY6" fmla="*/ 0 h 67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4655" h="673862">
                  <a:moveTo>
                    <a:pt x="0" y="0"/>
                  </a:moveTo>
                  <a:lnTo>
                    <a:pt x="1347724" y="0"/>
                  </a:lnTo>
                  <a:lnTo>
                    <a:pt x="1684655" y="336931"/>
                  </a:lnTo>
                  <a:lnTo>
                    <a:pt x="1347724" y="673862"/>
                  </a:lnTo>
                  <a:lnTo>
                    <a:pt x="0" y="673862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355600" bIns="18669" numCol="1" spcCol="1270" anchor="ctr" anchorCtr="0">
              <a:noAutofit/>
            </a:bodyPr>
            <a:lstStyle/>
            <a:p>
              <a:pPr algn="ctr"/>
              <a:r>
                <a:rPr lang="en-US" sz="1600" kern="1200" dirty="0" smtClean="0">
                  <a:solidFill>
                    <a:schemeClr val="tx2"/>
                  </a:solidFill>
                </a:rPr>
                <a:t>Year 0</a:t>
              </a:r>
            </a:p>
            <a:p>
              <a:pPr algn="ctr"/>
              <a:r>
                <a:rPr lang="en-US" sz="1100" dirty="0" smtClean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  <a:t>April 2014–</a:t>
              </a:r>
              <a:endParaRPr lang="en-US" sz="1100" dirty="0">
                <a:solidFill>
                  <a:schemeClr val="tx2"/>
                </a:solidFill>
                <a:latin typeface="Calibri Regular" charset="0"/>
                <a:cs typeface="Calibri Regular" charset="0"/>
              </a:endParaRPr>
            </a:p>
            <a:p>
              <a:pPr algn="ctr"/>
              <a:r>
                <a:rPr lang="en-US" sz="1100" dirty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  <a:t>March </a:t>
              </a:r>
              <a:r>
                <a:rPr lang="en-US" sz="1100" dirty="0" smtClean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  <a:t>2015</a:t>
              </a:r>
              <a:endParaRPr lang="en-US" sz="1100" dirty="0">
                <a:solidFill>
                  <a:schemeClr val="tx2"/>
                </a:solidFill>
                <a:latin typeface="Calibri Regular" charset="0"/>
                <a:cs typeface="Calibri Regular" charset="0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1519630" y="1006212"/>
              <a:ext cx="1828800" cy="1029729"/>
            </a:xfrm>
            <a:custGeom>
              <a:avLst/>
              <a:gdLst>
                <a:gd name="connsiteX0" fmla="*/ 0 w 1684654"/>
                <a:gd name="connsiteY0" fmla="*/ 0 h 673861"/>
                <a:gd name="connsiteX1" fmla="*/ 1347724 w 1684654"/>
                <a:gd name="connsiteY1" fmla="*/ 0 h 673861"/>
                <a:gd name="connsiteX2" fmla="*/ 1684654 w 1684654"/>
                <a:gd name="connsiteY2" fmla="*/ 336931 h 673861"/>
                <a:gd name="connsiteX3" fmla="*/ 1347724 w 1684654"/>
                <a:gd name="connsiteY3" fmla="*/ 673861 h 673861"/>
                <a:gd name="connsiteX4" fmla="*/ 0 w 1684654"/>
                <a:gd name="connsiteY4" fmla="*/ 673861 h 673861"/>
                <a:gd name="connsiteX5" fmla="*/ 336931 w 1684654"/>
                <a:gd name="connsiteY5" fmla="*/ 336931 h 673861"/>
                <a:gd name="connsiteX6" fmla="*/ 0 w 1684654"/>
                <a:gd name="connsiteY6" fmla="*/ 0 h 67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4654" h="673861">
                  <a:moveTo>
                    <a:pt x="0" y="0"/>
                  </a:moveTo>
                  <a:lnTo>
                    <a:pt x="1347724" y="0"/>
                  </a:lnTo>
                  <a:lnTo>
                    <a:pt x="1684654" y="336931"/>
                  </a:lnTo>
                  <a:lnTo>
                    <a:pt x="1347724" y="673861"/>
                  </a:lnTo>
                  <a:lnTo>
                    <a:pt x="0" y="673861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355599" bIns="1866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2"/>
                  </a:solidFill>
                </a:rPr>
                <a:t>Year 1</a:t>
              </a:r>
              <a:br>
                <a:rPr lang="en-US" sz="1600" kern="1200" dirty="0" smtClean="0">
                  <a:solidFill>
                    <a:schemeClr val="tx2"/>
                  </a:solidFill>
                </a:rPr>
              </a:br>
              <a:r>
                <a:rPr lang="en-US" sz="1100" dirty="0" smtClean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  <a:t>April 2015–</a:t>
              </a:r>
              <a:br>
                <a:rPr lang="en-US" sz="1100" dirty="0" smtClean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</a:br>
              <a:r>
                <a:rPr lang="en-US" sz="1100" dirty="0" smtClean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  <a:t>March 2016</a:t>
              </a:r>
              <a:endParaRPr lang="en-US" sz="1100" dirty="0">
                <a:solidFill>
                  <a:schemeClr val="tx2"/>
                </a:solidFill>
                <a:latin typeface="Calibri Regular" charset="0"/>
                <a:cs typeface="Calibri Regular" charset="0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2936754" y="1006212"/>
              <a:ext cx="1828800" cy="1029730"/>
            </a:xfrm>
            <a:custGeom>
              <a:avLst/>
              <a:gdLst>
                <a:gd name="connsiteX0" fmla="*/ 0 w 1684655"/>
                <a:gd name="connsiteY0" fmla="*/ 0 h 673862"/>
                <a:gd name="connsiteX1" fmla="*/ 1347724 w 1684655"/>
                <a:gd name="connsiteY1" fmla="*/ 0 h 673862"/>
                <a:gd name="connsiteX2" fmla="*/ 1684655 w 1684655"/>
                <a:gd name="connsiteY2" fmla="*/ 336931 h 673862"/>
                <a:gd name="connsiteX3" fmla="*/ 1347724 w 1684655"/>
                <a:gd name="connsiteY3" fmla="*/ 673862 h 673862"/>
                <a:gd name="connsiteX4" fmla="*/ 0 w 1684655"/>
                <a:gd name="connsiteY4" fmla="*/ 673862 h 673862"/>
                <a:gd name="connsiteX5" fmla="*/ 336931 w 1684655"/>
                <a:gd name="connsiteY5" fmla="*/ 336931 h 673862"/>
                <a:gd name="connsiteX6" fmla="*/ 0 w 1684655"/>
                <a:gd name="connsiteY6" fmla="*/ 0 h 67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4655" h="673862">
                  <a:moveTo>
                    <a:pt x="0" y="0"/>
                  </a:moveTo>
                  <a:lnTo>
                    <a:pt x="1347724" y="0"/>
                  </a:lnTo>
                  <a:lnTo>
                    <a:pt x="1684655" y="336931"/>
                  </a:lnTo>
                  <a:lnTo>
                    <a:pt x="1347724" y="673862"/>
                  </a:lnTo>
                  <a:lnTo>
                    <a:pt x="0" y="673862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355600" bIns="18669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kern="1200" dirty="0" smtClean="0"/>
                <a:t>Year 2</a:t>
              </a:r>
              <a:br>
                <a:rPr lang="en-US" sz="1600" kern="1200" dirty="0" smtClean="0"/>
              </a:br>
              <a:r>
                <a:rPr lang="en-US" sz="1100" dirty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April </a:t>
              </a: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2016–</a:t>
              </a:r>
              <a:b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</a:b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March 2017</a:t>
              </a:r>
              <a:endParaRPr lang="en-US" sz="1100" dirty="0">
                <a:solidFill>
                  <a:schemeClr val="bg1"/>
                </a:solidFill>
                <a:latin typeface="Calibri Regular" charset="0"/>
                <a:cs typeface="Calibri Regular" charset="0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4353878" y="1006212"/>
              <a:ext cx="1828800" cy="1029730"/>
            </a:xfrm>
            <a:custGeom>
              <a:avLst/>
              <a:gdLst>
                <a:gd name="connsiteX0" fmla="*/ 0 w 1684655"/>
                <a:gd name="connsiteY0" fmla="*/ 0 h 673862"/>
                <a:gd name="connsiteX1" fmla="*/ 1347724 w 1684655"/>
                <a:gd name="connsiteY1" fmla="*/ 0 h 673862"/>
                <a:gd name="connsiteX2" fmla="*/ 1684655 w 1684655"/>
                <a:gd name="connsiteY2" fmla="*/ 336931 h 673862"/>
                <a:gd name="connsiteX3" fmla="*/ 1347724 w 1684655"/>
                <a:gd name="connsiteY3" fmla="*/ 673862 h 673862"/>
                <a:gd name="connsiteX4" fmla="*/ 0 w 1684655"/>
                <a:gd name="connsiteY4" fmla="*/ 673862 h 673862"/>
                <a:gd name="connsiteX5" fmla="*/ 336931 w 1684655"/>
                <a:gd name="connsiteY5" fmla="*/ 336931 h 673862"/>
                <a:gd name="connsiteX6" fmla="*/ 0 w 1684655"/>
                <a:gd name="connsiteY6" fmla="*/ 0 h 67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4655" h="673862">
                  <a:moveTo>
                    <a:pt x="0" y="0"/>
                  </a:moveTo>
                  <a:lnTo>
                    <a:pt x="1347724" y="0"/>
                  </a:lnTo>
                  <a:lnTo>
                    <a:pt x="1684655" y="336931"/>
                  </a:lnTo>
                  <a:lnTo>
                    <a:pt x="1347724" y="673862"/>
                  </a:lnTo>
                  <a:lnTo>
                    <a:pt x="0" y="673862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355600" bIns="18669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bg1"/>
                  </a:solidFill>
                </a:rPr>
                <a:t>Year 3</a:t>
              </a:r>
              <a:br>
                <a:rPr lang="en-US" sz="1600" kern="1200" dirty="0" smtClean="0">
                  <a:solidFill>
                    <a:schemeClr val="bg1"/>
                  </a:solidFill>
                </a:rPr>
              </a:br>
              <a:r>
                <a:rPr lang="en-US" sz="1100" dirty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April </a:t>
              </a: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2017–</a:t>
              </a:r>
              <a:b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</a:b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March 2018</a:t>
              </a:r>
              <a:endParaRPr lang="en-US" sz="1100" dirty="0">
                <a:solidFill>
                  <a:schemeClr val="bg1"/>
                </a:solidFill>
                <a:latin typeface="Calibri Regular" charset="0"/>
                <a:cs typeface="Calibri Regular" charset="0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5771002" y="1006212"/>
              <a:ext cx="1828800" cy="1029730"/>
            </a:xfrm>
            <a:custGeom>
              <a:avLst/>
              <a:gdLst>
                <a:gd name="connsiteX0" fmla="*/ 0 w 1684655"/>
                <a:gd name="connsiteY0" fmla="*/ 0 h 673862"/>
                <a:gd name="connsiteX1" fmla="*/ 1347724 w 1684655"/>
                <a:gd name="connsiteY1" fmla="*/ 0 h 673862"/>
                <a:gd name="connsiteX2" fmla="*/ 1684655 w 1684655"/>
                <a:gd name="connsiteY2" fmla="*/ 336931 h 673862"/>
                <a:gd name="connsiteX3" fmla="*/ 1347724 w 1684655"/>
                <a:gd name="connsiteY3" fmla="*/ 673862 h 673862"/>
                <a:gd name="connsiteX4" fmla="*/ 0 w 1684655"/>
                <a:gd name="connsiteY4" fmla="*/ 673862 h 673862"/>
                <a:gd name="connsiteX5" fmla="*/ 336931 w 1684655"/>
                <a:gd name="connsiteY5" fmla="*/ 336931 h 673862"/>
                <a:gd name="connsiteX6" fmla="*/ 0 w 1684655"/>
                <a:gd name="connsiteY6" fmla="*/ 0 h 67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4655" h="673862">
                  <a:moveTo>
                    <a:pt x="0" y="0"/>
                  </a:moveTo>
                  <a:lnTo>
                    <a:pt x="1347724" y="0"/>
                  </a:lnTo>
                  <a:lnTo>
                    <a:pt x="1684655" y="336931"/>
                  </a:lnTo>
                  <a:lnTo>
                    <a:pt x="1347724" y="673862"/>
                  </a:lnTo>
                  <a:lnTo>
                    <a:pt x="0" y="673862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355600" bIns="18669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bg1"/>
                  </a:solidFill>
                </a:rPr>
                <a:t>Year 4</a:t>
              </a:r>
              <a:br>
                <a:rPr lang="en-US" sz="1600" kern="1200" dirty="0" smtClean="0">
                  <a:solidFill>
                    <a:schemeClr val="bg1"/>
                  </a:solidFill>
                </a:rPr>
              </a:br>
              <a:r>
                <a:rPr lang="en-US" sz="1100" dirty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April </a:t>
              </a: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2018–</a:t>
              </a:r>
              <a:b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</a:b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March 2019</a:t>
              </a:r>
              <a:endParaRPr lang="en-US" sz="1100" dirty="0">
                <a:solidFill>
                  <a:schemeClr val="bg1"/>
                </a:solidFill>
                <a:latin typeface="Calibri Regular" charset="0"/>
                <a:cs typeface="Calibri Regular" charset="0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7195214" y="1006212"/>
              <a:ext cx="1467293" cy="1029730"/>
            </a:xfrm>
            <a:custGeom>
              <a:avLst/>
              <a:gdLst>
                <a:gd name="connsiteX0" fmla="*/ 0 w 1684655"/>
                <a:gd name="connsiteY0" fmla="*/ 0 h 673862"/>
                <a:gd name="connsiteX1" fmla="*/ 1347724 w 1684655"/>
                <a:gd name="connsiteY1" fmla="*/ 0 h 673862"/>
                <a:gd name="connsiteX2" fmla="*/ 1684655 w 1684655"/>
                <a:gd name="connsiteY2" fmla="*/ 336931 h 673862"/>
                <a:gd name="connsiteX3" fmla="*/ 1347724 w 1684655"/>
                <a:gd name="connsiteY3" fmla="*/ 673862 h 673862"/>
                <a:gd name="connsiteX4" fmla="*/ 0 w 1684655"/>
                <a:gd name="connsiteY4" fmla="*/ 673862 h 673862"/>
                <a:gd name="connsiteX5" fmla="*/ 336931 w 1684655"/>
                <a:gd name="connsiteY5" fmla="*/ 336931 h 673862"/>
                <a:gd name="connsiteX6" fmla="*/ 0 w 1684655"/>
                <a:gd name="connsiteY6" fmla="*/ 0 h 673862"/>
                <a:gd name="connsiteX0" fmla="*/ 0 w 1351642"/>
                <a:gd name="connsiteY0" fmla="*/ 0 h 673862"/>
                <a:gd name="connsiteX1" fmla="*/ 1347724 w 1351642"/>
                <a:gd name="connsiteY1" fmla="*/ 0 h 673862"/>
                <a:gd name="connsiteX2" fmla="*/ 1351642 w 1351642"/>
                <a:gd name="connsiteY2" fmla="*/ 346209 h 673862"/>
                <a:gd name="connsiteX3" fmla="*/ 1347724 w 1351642"/>
                <a:gd name="connsiteY3" fmla="*/ 673862 h 673862"/>
                <a:gd name="connsiteX4" fmla="*/ 0 w 1351642"/>
                <a:gd name="connsiteY4" fmla="*/ 673862 h 673862"/>
                <a:gd name="connsiteX5" fmla="*/ 336931 w 1351642"/>
                <a:gd name="connsiteY5" fmla="*/ 336931 h 673862"/>
                <a:gd name="connsiteX6" fmla="*/ 0 w 1351642"/>
                <a:gd name="connsiteY6" fmla="*/ 0 h 67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1642" h="673862">
                  <a:moveTo>
                    <a:pt x="0" y="0"/>
                  </a:moveTo>
                  <a:lnTo>
                    <a:pt x="1347724" y="0"/>
                  </a:lnTo>
                  <a:lnTo>
                    <a:pt x="1351642" y="346209"/>
                  </a:lnTo>
                  <a:lnTo>
                    <a:pt x="1347724" y="673862"/>
                  </a:lnTo>
                  <a:lnTo>
                    <a:pt x="0" y="673862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91440" bIns="18669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kern="1200" dirty="0" smtClean="0"/>
                <a:t>Year 5</a:t>
              </a:r>
              <a:br>
                <a:rPr lang="en-US" sz="1600" kern="1200" dirty="0" smtClean="0"/>
              </a:br>
              <a:r>
                <a:rPr lang="en-US" sz="1100" dirty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April </a:t>
              </a: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2019–</a:t>
              </a:r>
              <a:b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</a:b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March 2020</a:t>
              </a:r>
              <a:endParaRPr lang="en-US" sz="1100" dirty="0">
                <a:solidFill>
                  <a:schemeClr val="bg1"/>
                </a:solidFill>
                <a:latin typeface="Calibri Regular" charset="0"/>
                <a:cs typeface="Calibri Regular" charset="0"/>
              </a:endParaRPr>
            </a:p>
          </p:txBody>
        </p:sp>
      </p:grpSp>
      <p:sp>
        <p:nvSpPr>
          <p:cNvPr id="4" name="Freeform 3"/>
          <p:cNvSpPr/>
          <p:nvPr/>
        </p:nvSpPr>
        <p:spPr>
          <a:xfrm>
            <a:off x="103159" y="2179827"/>
            <a:ext cx="1306955" cy="1647326"/>
          </a:xfrm>
          <a:custGeom>
            <a:avLst/>
            <a:gdLst>
              <a:gd name="connsiteX0" fmla="*/ 0 w 1347724"/>
              <a:gd name="connsiteY0" fmla="*/ 0 h 3024000"/>
              <a:gd name="connsiteX1" fmla="*/ 1347724 w 1347724"/>
              <a:gd name="connsiteY1" fmla="*/ 0 h 3024000"/>
              <a:gd name="connsiteX2" fmla="*/ 1347724 w 1347724"/>
              <a:gd name="connsiteY2" fmla="*/ 3024000 h 3024000"/>
              <a:gd name="connsiteX3" fmla="*/ 0 w 1347724"/>
              <a:gd name="connsiteY3" fmla="*/ 3024000 h 3024000"/>
              <a:gd name="connsiteX4" fmla="*/ 0 w 1347724"/>
              <a:gd name="connsiteY4" fmla="*/ 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724" h="3024000">
                <a:moveTo>
                  <a:pt x="0" y="0"/>
                </a:moveTo>
                <a:lnTo>
                  <a:pt x="1347724" y="0"/>
                </a:lnTo>
                <a:lnTo>
                  <a:pt x="1347724" y="3024000"/>
                </a:lnTo>
                <a:lnTo>
                  <a:pt x="0" y="302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200" b="1" kern="1200" dirty="0" smtClean="0">
                <a:solidFill>
                  <a:schemeClr val="accent5"/>
                </a:solidFill>
              </a:rPr>
              <a:t>April 2014:</a:t>
            </a:r>
            <a:r>
              <a:rPr lang="en-US" sz="1200" kern="1200" dirty="0" smtClean="0">
                <a:solidFill>
                  <a:schemeClr val="accent5"/>
                </a:solidFill>
              </a:rPr>
              <a:t> </a:t>
            </a:r>
            <a:br>
              <a:rPr lang="en-US" sz="1200" kern="1200" dirty="0" smtClean="0">
                <a:solidFill>
                  <a:schemeClr val="accent5"/>
                </a:solidFill>
              </a:rPr>
            </a:br>
            <a:r>
              <a:rPr lang="en-US" sz="1200" dirty="0" smtClean="0">
                <a:solidFill>
                  <a:schemeClr val="accent5"/>
                </a:solidFill>
              </a:rPr>
              <a:t>CMS </a:t>
            </a:r>
            <a:r>
              <a:rPr lang="en-US" sz="1200" kern="1200" dirty="0" smtClean="0">
                <a:solidFill>
                  <a:schemeClr val="accent5"/>
                </a:solidFill>
              </a:rPr>
              <a:t>approves Medicaid Redesign Team waiver amendment; DSRIP Year 0 begins</a:t>
            </a:r>
            <a:endParaRPr lang="en-US" sz="1200" kern="1200" dirty="0">
              <a:solidFill>
                <a:schemeClr val="accent5"/>
              </a:solidFill>
            </a:endParaRPr>
          </a:p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200" b="1" kern="1200" dirty="0" smtClean="0">
                <a:solidFill>
                  <a:schemeClr val="accent5"/>
                </a:solidFill>
              </a:rPr>
              <a:t>December 2014: </a:t>
            </a:r>
            <a:r>
              <a:rPr lang="en-US" sz="1200" b="1" dirty="0">
                <a:solidFill>
                  <a:schemeClr val="accent5"/>
                </a:solidFill>
              </a:rPr>
              <a:t/>
            </a:r>
            <a:br>
              <a:rPr lang="en-US" sz="1200" b="1" dirty="0">
                <a:solidFill>
                  <a:schemeClr val="accent5"/>
                </a:solidFill>
              </a:rPr>
            </a:br>
            <a:r>
              <a:rPr lang="en-US" sz="1200" kern="1200" dirty="0" smtClean="0">
                <a:solidFill>
                  <a:schemeClr val="accent5"/>
                </a:solidFill>
              </a:rPr>
              <a:t>PPS applications due</a:t>
            </a:r>
            <a:endParaRPr lang="en-US" sz="1200" kern="1200" dirty="0">
              <a:solidFill>
                <a:schemeClr val="accent5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598524" y="2179826"/>
            <a:ext cx="1233667" cy="786088"/>
          </a:xfrm>
          <a:custGeom>
            <a:avLst/>
            <a:gdLst>
              <a:gd name="connsiteX0" fmla="*/ 0 w 1491674"/>
              <a:gd name="connsiteY0" fmla="*/ 0 h 3024000"/>
              <a:gd name="connsiteX1" fmla="*/ 1491674 w 1491674"/>
              <a:gd name="connsiteY1" fmla="*/ 0 h 3024000"/>
              <a:gd name="connsiteX2" fmla="*/ 1491674 w 1491674"/>
              <a:gd name="connsiteY2" fmla="*/ 3024000 h 3024000"/>
              <a:gd name="connsiteX3" fmla="*/ 0 w 1491674"/>
              <a:gd name="connsiteY3" fmla="*/ 3024000 h 3024000"/>
              <a:gd name="connsiteX4" fmla="*/ 0 w 1491674"/>
              <a:gd name="connsiteY4" fmla="*/ 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1674" h="3024000">
                <a:moveTo>
                  <a:pt x="0" y="0"/>
                </a:moveTo>
                <a:lnTo>
                  <a:pt x="1491674" y="0"/>
                </a:lnTo>
                <a:lnTo>
                  <a:pt x="1491674" y="3024000"/>
                </a:lnTo>
                <a:lnTo>
                  <a:pt x="0" y="302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200" b="1" kern="1200" dirty="0" smtClean="0">
                <a:solidFill>
                  <a:schemeClr val="accent5"/>
                </a:solidFill>
              </a:rPr>
              <a:t>April 2015: </a:t>
            </a:r>
            <a:r>
              <a:rPr lang="en-US" sz="1200" dirty="0">
                <a:solidFill>
                  <a:schemeClr val="accent5"/>
                </a:solidFill>
              </a:rPr>
              <a:t/>
            </a:r>
            <a:br>
              <a:rPr lang="en-US" sz="1200" dirty="0">
                <a:solidFill>
                  <a:schemeClr val="accent5"/>
                </a:solidFill>
              </a:rPr>
            </a:br>
            <a:r>
              <a:rPr lang="en-US" sz="1200" kern="1200" dirty="0" smtClean="0">
                <a:solidFill>
                  <a:schemeClr val="accent5"/>
                </a:solidFill>
              </a:rPr>
              <a:t>DSRIP implementation period begins</a:t>
            </a:r>
            <a:endParaRPr lang="en-US" sz="1200" kern="1200" dirty="0">
              <a:solidFill>
                <a:schemeClr val="accent5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055611" y="2179826"/>
            <a:ext cx="1339702" cy="860516"/>
          </a:xfrm>
          <a:custGeom>
            <a:avLst/>
            <a:gdLst>
              <a:gd name="connsiteX0" fmla="*/ 0 w 1347724"/>
              <a:gd name="connsiteY0" fmla="*/ 0 h 3024000"/>
              <a:gd name="connsiteX1" fmla="*/ 1347724 w 1347724"/>
              <a:gd name="connsiteY1" fmla="*/ 0 h 3024000"/>
              <a:gd name="connsiteX2" fmla="*/ 1347724 w 1347724"/>
              <a:gd name="connsiteY2" fmla="*/ 3024000 h 3024000"/>
              <a:gd name="connsiteX3" fmla="*/ 0 w 1347724"/>
              <a:gd name="connsiteY3" fmla="*/ 3024000 h 3024000"/>
              <a:gd name="connsiteX4" fmla="*/ 0 w 1347724"/>
              <a:gd name="connsiteY4" fmla="*/ 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724" h="3024000">
                <a:moveTo>
                  <a:pt x="0" y="0"/>
                </a:moveTo>
                <a:lnTo>
                  <a:pt x="1347724" y="0"/>
                </a:lnTo>
                <a:lnTo>
                  <a:pt x="1347724" y="3024000"/>
                </a:lnTo>
                <a:lnTo>
                  <a:pt x="0" y="302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200" kern="1200" dirty="0" smtClean="0">
                <a:solidFill>
                  <a:schemeClr val="accent5"/>
                </a:solidFill>
              </a:rPr>
              <a:t>Payments </a:t>
            </a:r>
            <a:r>
              <a:rPr lang="en-US" sz="1200" dirty="0">
                <a:solidFill>
                  <a:schemeClr val="accent5"/>
                </a:solidFill>
              </a:rPr>
              <a:t/>
            </a:r>
            <a:br>
              <a:rPr lang="en-US" sz="1200" dirty="0">
                <a:solidFill>
                  <a:schemeClr val="accent5"/>
                </a:solidFill>
              </a:rPr>
            </a:br>
            <a:r>
              <a:rPr lang="en-US" sz="1200" kern="1200" dirty="0" smtClean="0">
                <a:solidFill>
                  <a:schemeClr val="accent5"/>
                </a:solidFill>
              </a:rPr>
              <a:t>begin to shift from </a:t>
            </a:r>
            <a:br>
              <a:rPr lang="en-US" sz="1200" kern="1200" dirty="0" smtClean="0">
                <a:solidFill>
                  <a:schemeClr val="accent5"/>
                </a:solidFill>
              </a:rPr>
            </a:br>
            <a:r>
              <a:rPr lang="en-US" sz="1200" kern="1200" dirty="0" smtClean="0">
                <a:solidFill>
                  <a:schemeClr val="accent5"/>
                </a:solidFill>
              </a:rPr>
              <a:t>pay-for-reporting to pay-for-performance</a:t>
            </a:r>
            <a:endParaRPr lang="en-US" sz="1200" kern="1200" dirty="0">
              <a:solidFill>
                <a:schemeClr val="accent5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521718" y="2179826"/>
            <a:ext cx="1198241" cy="1732386"/>
          </a:xfrm>
          <a:custGeom>
            <a:avLst/>
            <a:gdLst>
              <a:gd name="connsiteX0" fmla="*/ 0 w 1347724"/>
              <a:gd name="connsiteY0" fmla="*/ 0 h 3024000"/>
              <a:gd name="connsiteX1" fmla="*/ 1347724 w 1347724"/>
              <a:gd name="connsiteY1" fmla="*/ 0 h 3024000"/>
              <a:gd name="connsiteX2" fmla="*/ 1347724 w 1347724"/>
              <a:gd name="connsiteY2" fmla="*/ 3024000 h 3024000"/>
              <a:gd name="connsiteX3" fmla="*/ 0 w 1347724"/>
              <a:gd name="connsiteY3" fmla="*/ 3024000 h 3024000"/>
              <a:gd name="connsiteX4" fmla="*/ 0 w 1347724"/>
              <a:gd name="connsiteY4" fmla="*/ 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724" h="3024000">
                <a:moveTo>
                  <a:pt x="0" y="0"/>
                </a:moveTo>
                <a:lnTo>
                  <a:pt x="1347724" y="0"/>
                </a:lnTo>
                <a:lnTo>
                  <a:pt x="1347724" y="3024000"/>
                </a:lnTo>
                <a:lnTo>
                  <a:pt x="0" y="302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200" b="1" kern="1200" dirty="0" smtClean="0">
                <a:solidFill>
                  <a:schemeClr val="accent5"/>
                </a:solidFill>
              </a:rPr>
              <a:t>By year end: </a:t>
            </a:r>
            <a:r>
              <a:rPr lang="en-US" sz="1200" kern="1200" dirty="0" smtClean="0">
                <a:solidFill>
                  <a:schemeClr val="accent5"/>
                </a:solidFill>
              </a:rPr>
              <a:t/>
            </a:r>
            <a:br>
              <a:rPr lang="en-US" sz="1200" kern="1200" dirty="0" smtClean="0">
                <a:solidFill>
                  <a:schemeClr val="accent5"/>
                </a:solidFill>
              </a:rPr>
            </a:br>
            <a:r>
              <a:rPr lang="en-US" sz="1200" kern="1200" dirty="0" smtClean="0">
                <a:solidFill>
                  <a:schemeClr val="accent5"/>
                </a:solidFill>
              </a:rPr>
              <a:t>Primary care providers must have achieved NCQA 2014 Level 3 PCMH recognition or have met state criteria for Advanced Primary Care model</a:t>
            </a:r>
            <a:endParaRPr lang="en-US" sz="1200" kern="1200" dirty="0">
              <a:solidFill>
                <a:schemeClr val="accent5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7438428" y="2179826"/>
            <a:ext cx="1275979" cy="1551633"/>
          </a:xfrm>
          <a:custGeom>
            <a:avLst/>
            <a:gdLst>
              <a:gd name="connsiteX0" fmla="*/ 0 w 1347724"/>
              <a:gd name="connsiteY0" fmla="*/ 0 h 3024000"/>
              <a:gd name="connsiteX1" fmla="*/ 1347724 w 1347724"/>
              <a:gd name="connsiteY1" fmla="*/ 0 h 3024000"/>
              <a:gd name="connsiteX2" fmla="*/ 1347724 w 1347724"/>
              <a:gd name="connsiteY2" fmla="*/ 3024000 h 3024000"/>
              <a:gd name="connsiteX3" fmla="*/ 0 w 1347724"/>
              <a:gd name="connsiteY3" fmla="*/ 3024000 h 3024000"/>
              <a:gd name="connsiteX4" fmla="*/ 0 w 1347724"/>
              <a:gd name="connsiteY4" fmla="*/ 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724" h="3024000">
                <a:moveTo>
                  <a:pt x="0" y="0"/>
                </a:moveTo>
                <a:lnTo>
                  <a:pt x="1347724" y="0"/>
                </a:lnTo>
                <a:lnTo>
                  <a:pt x="1347724" y="3024000"/>
                </a:lnTo>
                <a:lnTo>
                  <a:pt x="0" y="302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200" b="1" kern="1200" dirty="0" smtClean="0">
                <a:solidFill>
                  <a:schemeClr val="accent5"/>
                </a:solidFill>
              </a:rPr>
              <a:t>By year end: </a:t>
            </a:r>
            <a:r>
              <a:rPr lang="en-US" sz="1200" dirty="0">
                <a:solidFill>
                  <a:schemeClr val="accent5"/>
                </a:solidFill>
              </a:rPr>
              <a:t/>
            </a:r>
            <a:br>
              <a:rPr lang="en-US" sz="1200" dirty="0">
                <a:solidFill>
                  <a:schemeClr val="accent5"/>
                </a:solidFill>
              </a:rPr>
            </a:br>
            <a:r>
              <a:rPr lang="en-US" sz="1200" kern="1200" dirty="0" smtClean="0">
                <a:solidFill>
                  <a:schemeClr val="accent5"/>
                </a:solidFill>
              </a:rPr>
              <a:t>80%–90% of managed care payments to providers will be paid through value-based arrangements</a:t>
            </a:r>
            <a:endParaRPr lang="en-US" sz="1200" kern="1200" dirty="0">
              <a:solidFill>
                <a:schemeClr val="accent5"/>
              </a:solidFill>
            </a:endParaRPr>
          </a:p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200" b="1" kern="1200" dirty="0" smtClean="0">
                <a:solidFill>
                  <a:schemeClr val="accent5"/>
                </a:solidFill>
              </a:rPr>
              <a:t>March 31, 2020: </a:t>
            </a:r>
            <a:r>
              <a:rPr lang="en-US" sz="1200" kern="1200" dirty="0" smtClean="0">
                <a:solidFill>
                  <a:schemeClr val="accent5"/>
                </a:solidFill>
              </a:rPr>
              <a:t>DSRIP program ends</a:t>
            </a:r>
            <a:endParaRPr lang="en-US" sz="1200" kern="1200" dirty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23220"/>
          </a:xfrm>
        </p:spPr>
        <p:txBody>
          <a:bodyPr/>
          <a:lstStyle/>
          <a:p>
            <a:r>
              <a:rPr lang="en-US" sz="2800" dirty="0" smtClean="0">
                <a:solidFill>
                  <a:srgbClr val="575959"/>
                </a:solidFill>
              </a:rPr>
              <a:t>Key DSRIP Dates</a:t>
            </a:r>
            <a:endParaRPr lang="en-US" sz="2800" dirty="0">
              <a:solidFill>
                <a:srgbClr val="575959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idx="11"/>
          </p:nvPr>
        </p:nvSpPr>
        <p:spPr>
          <a:xfrm>
            <a:off x="19948" y="5559016"/>
            <a:ext cx="8991600" cy="4677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Sources: New York State Department of Health,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DSRIP Timelines</a:t>
            </a:r>
            <a:r>
              <a:rPr lang="en-US" dirty="0">
                <a:solidFill>
                  <a:schemeClr val="tx1"/>
                </a:solidFill>
              </a:rPr>
              <a:t>, Jan. </a:t>
            </a:r>
            <a:r>
              <a:rPr lang="en-US" dirty="0" smtClean="0">
                <a:solidFill>
                  <a:schemeClr val="tx1"/>
                </a:solidFill>
              </a:rPr>
              <a:t>2016; and New </a:t>
            </a:r>
            <a:r>
              <a:rPr lang="en-US" dirty="0">
                <a:solidFill>
                  <a:schemeClr val="tx1"/>
                </a:solidFill>
              </a:rPr>
              <a:t>York State Department of Health,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DSRIP Frequently Asked Questions (FAQs)</a:t>
            </a:r>
            <a:r>
              <a:rPr lang="en-US" dirty="0">
                <a:solidFill>
                  <a:schemeClr val="tx1"/>
                </a:solidFill>
              </a:rPr>
              <a:t>, Aug. </a:t>
            </a:r>
            <a:r>
              <a:rPr lang="en-US" dirty="0" smtClean="0">
                <a:solidFill>
                  <a:schemeClr val="tx1"/>
                </a:solidFill>
              </a:rPr>
              <a:t>2015.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" name="Picture 2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1610" y="6123055"/>
            <a:ext cx="2037390" cy="604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45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1F497D"/>
      </a:hlink>
      <a:folHlink>
        <a:srgbClr val="FF73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RIP Exhibits and Appendices_04-18-2016_pf_jmw" id="{D62F51A2-2B39-854E-B441-C7C48DC5BEEA}" vid="{E58F214F-022B-E844-BF04-56CBB1DA91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DSRIP Exhibits and Appendices_04-18-2016_pf_jmw</Template>
  <TotalTime>583</TotalTime>
  <Words>70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Calibri Regular</vt:lpstr>
      <vt:lpstr>Georgia</vt:lpstr>
      <vt:lpstr>Trebuchet MS</vt:lpstr>
      <vt:lpstr>Theme2</vt:lpstr>
      <vt:lpstr>Key DSRIP Dates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New York’s 1115 Waiver Funds</dc:title>
  <dc:creator>Jen Wilson</dc:creator>
  <cp:lastModifiedBy>Aisha Gomez</cp:lastModifiedBy>
  <cp:revision>76</cp:revision>
  <cp:lastPrinted>2016-04-21T16:51:19Z</cp:lastPrinted>
  <dcterms:created xsi:type="dcterms:W3CDTF">2016-04-19T13:51:38Z</dcterms:created>
  <dcterms:modified xsi:type="dcterms:W3CDTF">2016-04-21T19:28:30Z</dcterms:modified>
</cp:coreProperties>
</file>