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14" autoAdjust="0"/>
  </p:normalViewPr>
  <p:slideViewPr>
    <p:cSldViewPr snapToGrid="0" snapToObjects="1">
      <p:cViewPr>
        <p:scale>
          <a:sx n="125" d="100"/>
          <a:sy n="125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6986970143602399E-2"/>
          <c:y val="0.20641994419210899"/>
          <c:w val="0.932905568097388"/>
          <c:h val="0.63417805568568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U.S.-born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Diabetes</c:v>
                </c:pt>
                <c:pt idx="1">
                  <c:v>High blood pressure</c:v>
                </c:pt>
                <c:pt idx="2">
                  <c:v>Asthma</c:v>
                </c:pt>
                <c:pt idx="3">
                  <c:v>Current smoker</c:v>
                </c:pt>
                <c:pt idx="4">
                  <c:v>Overweight/_x000d_Obesity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6.7</c:v>
                </c:pt>
                <c:pt idx="1">
                  <c:v>26.5</c:v>
                </c:pt>
                <c:pt idx="2">
                  <c:v>16.3</c:v>
                </c:pt>
                <c:pt idx="3" formatCode="General">
                  <c:v>14.5</c:v>
                </c:pt>
                <c:pt idx="4" formatCode="General">
                  <c:v>61.3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Naturalized _x000d_citizen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Diabetes</c:v>
                </c:pt>
                <c:pt idx="1">
                  <c:v>High blood pressure</c:v>
                </c:pt>
                <c:pt idx="2">
                  <c:v>Asthma</c:v>
                </c:pt>
                <c:pt idx="3">
                  <c:v>Current smoker</c:v>
                </c:pt>
                <c:pt idx="4">
                  <c:v>Overweight/_x000d_Obesity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9</c:v>
                </c:pt>
                <c:pt idx="1">
                  <c:v>25.1</c:v>
                </c:pt>
                <c:pt idx="2">
                  <c:v>7.9</c:v>
                </c:pt>
                <c:pt idx="3" formatCode="General">
                  <c:v>8.6</c:v>
                </c:pt>
                <c:pt idx="4" formatCode="General">
                  <c:v>52.4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Lawful permanent _x000d_resident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Diabetes</c:v>
                </c:pt>
                <c:pt idx="1">
                  <c:v>High blood pressure</c:v>
                </c:pt>
                <c:pt idx="2">
                  <c:v>Asthma</c:v>
                </c:pt>
                <c:pt idx="3">
                  <c:v>Current smoker</c:v>
                </c:pt>
                <c:pt idx="4">
                  <c:v>Overweight/_x000d_Obesity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15.7</c:v>
                </c:pt>
                <c:pt idx="1">
                  <c:v>25.2</c:v>
                </c:pt>
                <c:pt idx="2">
                  <c:v>5.4</c:v>
                </c:pt>
                <c:pt idx="3" formatCode="General">
                  <c:v>11.3</c:v>
                </c:pt>
                <c:pt idx="4" formatCode="General">
                  <c:v>58.3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Undocumented _x000d_immigrant</c:v>
                </c:pt>
              </c:strCache>
            </c:strRef>
          </c:tx>
          <c:spPr>
            <a:solidFill>
              <a:schemeClr val="bg1"/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Diabetes</c:v>
                </c:pt>
                <c:pt idx="1">
                  <c:v>High blood pressure</c:v>
                </c:pt>
                <c:pt idx="2">
                  <c:v>Asthma</c:v>
                </c:pt>
                <c:pt idx="3">
                  <c:v>Current smoker</c:v>
                </c:pt>
                <c:pt idx="4">
                  <c:v>Overweight/_x000d_Obesity</c:v>
                </c:pt>
              </c:strCache>
            </c:strRef>
          </c:cat>
          <c:val>
            <c:numRef>
              <c:f>Sheet1!$E$2:$E$6</c:f>
              <c:numCache>
                <c:formatCode>0.0</c:formatCode>
                <c:ptCount val="5"/>
                <c:pt idx="0">
                  <c:v>9.1999999999999993</c:v>
                </c:pt>
                <c:pt idx="1">
                  <c:v>24.8</c:v>
                </c:pt>
                <c:pt idx="2">
                  <c:v>3.2</c:v>
                </c:pt>
                <c:pt idx="3">
                  <c:v>10.9</c:v>
                </c:pt>
                <c:pt idx="4">
                  <c:v>66.900000000000006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86304"/>
        <c:axId val="21587840"/>
      </c:barChart>
      <c:catAx>
        <c:axId val="2158630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 i="0"/>
            </a:pPr>
            <a:endParaRPr lang="en-US"/>
          </a:p>
        </c:txPr>
        <c:crossAx val="21587840"/>
        <c:crosses val="autoZero"/>
        <c:auto val="1"/>
        <c:lblAlgn val="ctr"/>
        <c:lblOffset val="100"/>
        <c:noMultiLvlLbl val="0"/>
      </c:catAx>
      <c:valAx>
        <c:axId val="21587840"/>
        <c:scaling>
          <c:orientation val="minMax"/>
          <c:max val="8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2158630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1.5007841597237699E-5"/>
          <c:y val="0"/>
          <c:w val="0.98843350195931901"/>
          <c:h val="0.116354156058415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0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3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2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9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4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3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0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5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3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3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2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9144000" cy="1234440"/>
          </a:xfrm>
        </p:spPr>
        <p:txBody>
          <a:bodyPr anchor="t" anchorCtr="1">
            <a:noAutofit/>
          </a:bodyPr>
          <a:lstStyle/>
          <a:p>
            <a:r>
              <a:rPr lang="en-US" sz="2400" b="1" dirty="0" smtClean="0"/>
              <a:t>Health </a:t>
            </a:r>
            <a:r>
              <a:rPr lang="en-US" sz="2400" b="1" dirty="0" smtClean="0"/>
              <a:t>Conditions and Health Behaviors, California Residents </a:t>
            </a:r>
            <a:br>
              <a:rPr lang="en-US" sz="2400" b="1" dirty="0" smtClean="0"/>
            </a:br>
            <a:r>
              <a:rPr lang="en-US" sz="2400" b="1" dirty="0" smtClean="0"/>
              <a:t>Ages 18 to 64, by Citizenship and Immigration Status, </a:t>
            </a:r>
            <a:br>
              <a:rPr lang="en-US" sz="2400" b="1" dirty="0" smtClean="0"/>
            </a:br>
            <a:r>
              <a:rPr lang="en-US" sz="2400" b="1" dirty="0" smtClean="0"/>
              <a:t>Adjusted for Age and Gender, 2009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902" y="6298108"/>
            <a:ext cx="5920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Note: Overweight/Obesity defined as having a body mass index of 25 or higher.</a:t>
            </a:r>
          </a:p>
          <a:p>
            <a:r>
              <a:rPr lang="en-US" sz="1400" dirty="0" smtClean="0"/>
              <a:t>Source: California Health Interview Survey, 2009.</a:t>
            </a:r>
            <a:endParaRPr lang="en-US" sz="14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09815167"/>
              </p:ext>
            </p:extLst>
          </p:nvPr>
        </p:nvGraphicFramePr>
        <p:xfrm>
          <a:off x="42902" y="1422743"/>
          <a:ext cx="9101098" cy="490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3" y="1868481"/>
            <a:ext cx="92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Percent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69669" y="5193680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9.2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315643" y="4948906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15.7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049128" y="5206379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9.0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45965" y="5263928"/>
            <a:ext cx="41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6.7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22344" y="4590345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24.8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008969" y="4536056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25.2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706036" y="4577646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25.1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396880" y="4520904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26.5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64801" y="5320670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3.2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755659" y="5279080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5.4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444260" y="5240243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7.9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094453" y="4916822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16.3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17483" y="513151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10.9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408341" y="5115321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11.3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146059" y="5220406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8.6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5792019" y="4994344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14.5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19284" y="2950046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66.9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8110142" y="328519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58.3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802976" y="3513035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52.4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7493820" y="3164216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61.3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8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53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Health Conditions and Health Behaviors, California Residents  Ages 18 to 64, by Citizenship and Immigration Status,  Adjusted for Age and Gender, 2009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Labor Force Participation Rates, Poverty Rates,  and Uninsurance Rates, California Residents Ages 18 to 64,  by Citizenship and Immigration Status (unadjusted), 2009</dc:title>
  <dc:creator>Paul Frame</dc:creator>
  <cp:lastModifiedBy>Samantha Mackie</cp:lastModifiedBy>
  <cp:revision>43</cp:revision>
  <dcterms:created xsi:type="dcterms:W3CDTF">2013-08-14T14:36:21Z</dcterms:created>
  <dcterms:modified xsi:type="dcterms:W3CDTF">2013-09-16T19:22:48Z</dcterms:modified>
</cp:coreProperties>
</file>