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26" r:id="rId5"/>
  </p:sldIdLst>
  <p:sldSz cx="9144000" cy="6858000" type="screen4x3"/>
  <p:notesSz cx="6858000" cy="941863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184" userDrawn="1">
          <p15:clr>
            <a:srgbClr val="A4A3A4"/>
          </p15:clr>
        </p15:guide>
        <p15:guide id="5" pos="5712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  <p:cmAuthor id="1" name="Munira Gunja" initials="MG" lastIdx="1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83B"/>
    <a:srgbClr val="2B5AAF"/>
    <a:srgbClr val="2BA954"/>
    <a:srgbClr val="58BDCD"/>
    <a:srgbClr val="145028"/>
    <a:srgbClr val="BCEECD"/>
    <a:srgbClr val="2C8594"/>
    <a:srgbClr val="B5E2E9"/>
    <a:srgbClr val="FAB584"/>
    <a:srgbClr val="A93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5" autoAdjust="0"/>
    <p:restoredTop sz="96801" autoAdjust="0"/>
  </p:normalViewPr>
  <p:slideViewPr>
    <p:cSldViewPr>
      <p:cViewPr varScale="1">
        <p:scale>
          <a:sx n="99" d="100"/>
          <a:sy n="99" d="100"/>
        </p:scale>
        <p:origin x="1398" y="78"/>
      </p:cViewPr>
      <p:guideLst>
        <p:guide orient="horz" pos="72"/>
        <p:guide pos="24"/>
        <p:guide orient="horz" pos="4296"/>
        <p:guide pos="2184"/>
        <p:guide pos="5712"/>
        <p:guide orient="horz" pos="3648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388114947170098E-3"/>
          <c:y val="8.6651319878483804E-2"/>
          <c:w val="0.976185364649932"/>
          <c:h val="0.669928842047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33383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30.23</c:v>
                </c:pt>
                <c:pt idx="1">
                  <c:v>26.28</c:v>
                </c:pt>
                <c:pt idx="2">
                  <c:v>24.84</c:v>
                </c:pt>
                <c:pt idx="3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A-4193-9134-210C68AFEC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36.39</c:v>
                </c:pt>
                <c:pt idx="1">
                  <c:v>33.06</c:v>
                </c:pt>
                <c:pt idx="2">
                  <c:v>30.62</c:v>
                </c:pt>
                <c:pt idx="3">
                  <c:v>47.59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6A-4193-9134-210C68AFEC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32.44</c:v>
                </c:pt>
                <c:pt idx="1">
                  <c:v>27.46</c:v>
                </c:pt>
                <c:pt idx="2">
                  <c:v>27.82</c:v>
                </c:pt>
                <c:pt idx="3">
                  <c:v>44.35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6A-4193-9134-210C68AFEC9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24.14</c:v>
                </c:pt>
                <c:pt idx="1">
                  <c:v>19.329999999999998</c:v>
                </c:pt>
                <c:pt idx="2">
                  <c:v>20.81</c:v>
                </c:pt>
                <c:pt idx="3">
                  <c:v>37.200000000000003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7625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Sheet1!$F$2:$F$5</c:f>
              <c:numCache>
                <c:formatCode>0</c:formatCode>
                <c:ptCount val="4"/>
                <c:pt idx="0">
                  <c:v>19.39</c:v>
                </c:pt>
                <c:pt idx="1">
                  <c:v>15.13</c:v>
                </c:pt>
                <c:pt idx="2">
                  <c:v>13.86</c:v>
                </c:pt>
                <c:pt idx="3">
                  <c:v>32.229999999999997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axId val="337236096"/>
        <c:axId val="337235312"/>
      </c:barChart>
      <c:catAx>
        <c:axId val="33723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37235312"/>
        <c:crosses val="autoZero"/>
        <c:auto val="1"/>
        <c:lblAlgn val="ctr"/>
        <c:lblOffset val="100"/>
        <c:noMultiLvlLbl val="0"/>
      </c:catAx>
      <c:valAx>
        <c:axId val="337235312"/>
        <c:scaling>
          <c:orientation val="minMax"/>
          <c:max val="75"/>
        </c:scaling>
        <c:delete val="1"/>
        <c:axPos val="l"/>
        <c:numFmt formatCode="0" sourceLinked="1"/>
        <c:majorTickMark val="out"/>
        <c:minorTickMark val="none"/>
        <c:tickLblPos val="nextTo"/>
        <c:crossAx val="337236096"/>
        <c:crosses val="autoZero"/>
        <c:crossBetween val="between"/>
        <c:majorUnit val="25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4850"/>
            <a:ext cx="4708525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74166"/>
            <a:ext cx="5485804" cy="42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9144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" y="6318984"/>
            <a:ext cx="61722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Source: S. R. Collins, M. Z.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Gunja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M. M. Doty, and S.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Beutel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100" i="1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How the Affordable Care Act Has Improved Americans’ Ability to Buy Health Insurance on Their Own,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The Commonwealth Fund, February 2017.</a:t>
            </a:r>
            <a:endParaRPr lang="en-US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with </a:t>
            </a:r>
            <a:r>
              <a:rPr lang="en-US" dirty="0" smtClean="0"/>
              <a:t>Family Incomes Less Than </a:t>
            </a:r>
            <a:r>
              <a:rPr lang="en-US" dirty="0"/>
              <a:t>$</a:t>
            </a:r>
            <a:r>
              <a:rPr lang="en-US" dirty="0" smtClean="0"/>
              <a:t>48,500 Have </a:t>
            </a:r>
            <a:r>
              <a:rPr lang="en-US" dirty="0"/>
              <a:t>Uninsured Rates More than 10 Percentage Points Below </a:t>
            </a:r>
            <a:r>
              <a:rPr lang="en-US" dirty="0" smtClean="0"/>
              <a:t>2001 Levels</a:t>
            </a:r>
            <a:endParaRPr lang="en-US" sz="2800" dirty="0">
              <a:latin typeface="Berlingske Serif Text Demibold" charset="0"/>
              <a:ea typeface="Berlingske Serif Text Demibold" charset="0"/>
              <a:cs typeface="Berlingske Serif Text Demibold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/>
              <a:t>FPL refers to federal poverty level. Income levels are for a family of four i</a:t>
            </a:r>
            <a:r>
              <a:rPr lang="en-US" dirty="0">
                <a:solidFill>
                  <a:srgbClr val="33383B"/>
                </a:solidFill>
              </a:rPr>
              <a:t>n 2015</a:t>
            </a:r>
            <a:r>
              <a:rPr lang="en-US" dirty="0" smtClean="0">
                <a:solidFill>
                  <a:srgbClr val="33383B"/>
                </a:solidFill>
              </a:rPr>
              <a:t>. Rates are for those uninsured at the time of the survey.</a:t>
            </a:r>
            <a:endParaRPr lang="en-US" dirty="0">
              <a:solidFill>
                <a:srgbClr val="33383B"/>
              </a:solidFill>
            </a:endParaRPr>
          </a:p>
          <a:p>
            <a:r>
              <a:rPr lang="en-US" dirty="0" smtClean="0"/>
              <a:t>Data: </a:t>
            </a:r>
            <a:r>
              <a:rPr lang="en-US" dirty="0"/>
              <a:t>The Commonwealth Fund Biennial Health Insurance Surveys (2001, </a:t>
            </a:r>
            <a:r>
              <a:rPr lang="en-US" dirty="0" smtClean="0"/>
              <a:t>2010</a:t>
            </a:r>
            <a:r>
              <a:rPr lang="en-US" dirty="0"/>
              <a:t>, 2012, 2014, 2016).</a:t>
            </a: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999890961"/>
              </p:ext>
            </p:extLst>
          </p:nvPr>
        </p:nvGraphicFramePr>
        <p:xfrm>
          <a:off x="76199" y="1696631"/>
          <a:ext cx="9029701" cy="3942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730" y="1143000"/>
            <a:ext cx="5792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adults ages 19–64 who are uninsured and earn less than 200% FPL</a:t>
            </a:r>
          </a:p>
        </p:txBody>
      </p:sp>
    </p:spTree>
    <p:extLst>
      <p:ext uri="{BB962C8B-B14F-4D97-AF65-F5344CB8AC3E}">
        <p14:creationId xmlns:p14="http://schemas.microsoft.com/office/powerpoint/2010/main" val="40089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482772eb4b795bf93491ff32f2a39e67d7b4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Custom 1">
    <a:majorFont>
      <a:latin typeface="Calibri Light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359AAA-2532-4133-B895-33F7979235C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20361</TotalTime>
  <Words>86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 Demibold</vt:lpstr>
      <vt:lpstr>Calibri</vt:lpstr>
      <vt:lpstr>Calibri Light</vt:lpstr>
      <vt:lpstr>Default Design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Aisha Gomez</cp:lastModifiedBy>
  <cp:revision>1244</cp:revision>
  <cp:lastPrinted>2016-08-15T20:42:19Z</cp:lastPrinted>
  <dcterms:created xsi:type="dcterms:W3CDTF">2007-03-19T13:30:17Z</dcterms:created>
  <dcterms:modified xsi:type="dcterms:W3CDTF">2017-02-01T14:46:16Z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