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431" r:id="rId5"/>
  </p:sldIdLst>
  <p:sldSz cx="9144000" cy="6858000" type="screen4x3"/>
  <p:notesSz cx="6858000" cy="9418638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2" userDrawn="1">
          <p15:clr>
            <a:srgbClr val="A4A3A4"/>
          </p15:clr>
        </p15:guide>
        <p15:guide id="2" pos="24" userDrawn="1">
          <p15:clr>
            <a:srgbClr val="A4A3A4"/>
          </p15:clr>
        </p15:guide>
        <p15:guide id="3" orient="horz" pos="4296" userDrawn="1">
          <p15:clr>
            <a:srgbClr val="A4A3A4"/>
          </p15:clr>
        </p15:guide>
        <p15:guide id="4" pos="2184" userDrawn="1">
          <p15:clr>
            <a:srgbClr val="A4A3A4"/>
          </p15:clr>
        </p15:guide>
        <p15:guide id="5" pos="5712" userDrawn="1">
          <p15:clr>
            <a:srgbClr val="A4A3A4"/>
          </p15:clr>
        </p15:guide>
        <p15:guide id="8" orient="horz" pos="3648" userDrawn="1">
          <p15:clr>
            <a:srgbClr val="A4A3A4"/>
          </p15:clr>
        </p15:guide>
        <p15:guide id="9" pos="120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acob Lippa" initials="JL" lastIdx="6" clrIdx="0"/>
  <p:cmAuthor id="1" name="Munira Gunja" initials="MG" lastIdx="13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83B"/>
    <a:srgbClr val="2B5AAF"/>
    <a:srgbClr val="2BA954"/>
    <a:srgbClr val="58BDCD"/>
    <a:srgbClr val="145028"/>
    <a:srgbClr val="BCEECD"/>
    <a:srgbClr val="2C8594"/>
    <a:srgbClr val="B5E2E9"/>
    <a:srgbClr val="FAB584"/>
    <a:srgbClr val="A93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65" autoAdjust="0"/>
    <p:restoredTop sz="96801" autoAdjust="0"/>
  </p:normalViewPr>
  <p:slideViewPr>
    <p:cSldViewPr>
      <p:cViewPr varScale="1">
        <p:scale>
          <a:sx n="99" d="100"/>
          <a:sy n="99" d="100"/>
        </p:scale>
        <p:origin x="1398" y="78"/>
      </p:cViewPr>
      <p:guideLst>
        <p:guide orient="horz" pos="72"/>
        <p:guide pos="24"/>
        <p:guide orient="horz" pos="4296"/>
        <p:guide pos="2184"/>
        <p:guide pos="5712"/>
        <p:guide orient="horz" pos="3648"/>
        <p:guide pos="120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2200335797851297E-2"/>
          <c:y val="0.14061011691720399"/>
          <c:w val="0.92692279844329795"/>
          <c:h val="0.690176842749136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Received Pap test</c:v>
                </c:pt>
                <c:pt idx="1">
                  <c:v>Received mammogram</c:v>
                </c:pt>
                <c:pt idx="2">
                  <c:v>Received colon cancer screening</c:v>
                </c:pt>
              </c:strCache>
            </c:strRef>
          </c:cat>
          <c:val>
            <c:numRef>
              <c:f>Sheet1!$B$2:$B$4</c:f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B104-4F4F-9AF5-9C0A42473F2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Continuously insured</c:v>
                </c:pt>
              </c:strCache>
            </c:strRef>
          </c:tx>
          <c:spPr>
            <a:solidFill>
              <a:schemeClr val="tx2">
                <a:alpha val="99000"/>
              </a:schemeClr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Received Pap test</c:v>
                </c:pt>
                <c:pt idx="1">
                  <c:v>Received mammogram</c:v>
                </c:pt>
                <c:pt idx="2">
                  <c:v>Received colon cancer screening</c:v>
                </c:pt>
              </c:strCache>
            </c:strRef>
          </c:cat>
          <c:val>
            <c:numRef>
              <c:f>Sheet1!$C$2:$C$4</c:f>
              <c:numCache>
                <c:formatCode>0</c:formatCode>
                <c:ptCount val="3"/>
                <c:pt idx="0">
                  <c:v>74.33</c:v>
                </c:pt>
                <c:pt idx="1">
                  <c:v>71.69</c:v>
                </c:pt>
                <c:pt idx="2">
                  <c:v>61.71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104-4F4F-9AF5-9C0A42473F2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Insured now, had a gap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Received Pap test</c:v>
                </c:pt>
                <c:pt idx="1">
                  <c:v>Received mammogram</c:v>
                </c:pt>
                <c:pt idx="2">
                  <c:v>Received colon cancer screening</c:v>
                </c:pt>
              </c:strCache>
            </c:strRef>
          </c:cat>
          <c:val>
            <c:numRef>
              <c:f>Sheet1!$D$2:$D$4</c:f>
              <c:numCache>
                <c:formatCode>0</c:formatCode>
                <c:ptCount val="3"/>
                <c:pt idx="0">
                  <c:v>69.959999999999994</c:v>
                </c:pt>
                <c:pt idx="1">
                  <c:v>55.34</c:v>
                </c:pt>
                <c:pt idx="2">
                  <c:v>42.29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104-4F4F-9AF5-9C0A42473F2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Uninsured now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strRef>
              <c:f>Sheet1!$A$2:$A$4</c:f>
              <c:strCache>
                <c:ptCount val="3"/>
                <c:pt idx="0">
                  <c:v>Received Pap test</c:v>
                </c:pt>
                <c:pt idx="1">
                  <c:v>Received mammogram</c:v>
                </c:pt>
                <c:pt idx="2">
                  <c:v>Received colon cancer screening</c:v>
                </c:pt>
              </c:strCache>
            </c:strRef>
          </c:cat>
          <c:val>
            <c:numRef>
              <c:f>Sheet1!$E$2:$E$4</c:f>
              <c:numCache>
                <c:formatCode>0</c:formatCode>
                <c:ptCount val="3"/>
                <c:pt idx="0">
                  <c:v>66.040000000000006</c:v>
                </c:pt>
                <c:pt idx="1">
                  <c:v>39.74</c:v>
                </c:pt>
                <c:pt idx="2">
                  <c:v>32.71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79"/>
        <c:axId val="339325384"/>
        <c:axId val="339325776"/>
      </c:barChart>
      <c:catAx>
        <c:axId val="3393253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600"/>
            </a:pPr>
            <a:endParaRPr lang="en-US"/>
          </a:p>
        </c:txPr>
        <c:crossAx val="339325776"/>
        <c:crosses val="autoZero"/>
        <c:auto val="1"/>
        <c:lblAlgn val="ctr"/>
        <c:lblOffset val="100"/>
        <c:noMultiLvlLbl val="0"/>
      </c:catAx>
      <c:valAx>
        <c:axId val="339325776"/>
        <c:scaling>
          <c:orientation val="minMax"/>
          <c:max val="100"/>
        </c:scaling>
        <c:delete val="1"/>
        <c:axPos val="l"/>
        <c:numFmt formatCode="0" sourceLinked="1"/>
        <c:majorTickMark val="out"/>
        <c:minorTickMark val="none"/>
        <c:tickLblPos val="nextTo"/>
        <c:crossAx val="339325384"/>
        <c:crosses val="autoZero"/>
        <c:crossBetween val="between"/>
        <c:majorUnit val="25"/>
      </c:valAx>
    </c:plotArea>
    <c:legend>
      <c:legendPos val="t"/>
      <c:layout>
        <c:manualLayout>
          <c:xMode val="edge"/>
          <c:yMode val="edge"/>
          <c:x val="0.12489647127442401"/>
          <c:y val="0.103177878662815"/>
          <c:w val="0.75020694528568499"/>
          <c:h val="8.3693237272290999E-2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 b="0">
          <a:solidFill>
            <a:schemeClr val="accent6"/>
          </a:solidFill>
          <a:latin typeface="Calibri" charset="0"/>
          <a:ea typeface="Calibri" charset="0"/>
          <a:cs typeface="Calibri" charset="0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609" cy="47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5903" y="0"/>
            <a:ext cx="2970609" cy="47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3657"/>
            <a:ext cx="2970609" cy="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5903" y="8943657"/>
            <a:ext cx="2970609" cy="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fld id="{E97EBFC1-A196-47CA-B479-A0523E2F5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392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609" cy="47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903" y="0"/>
            <a:ext cx="2970609" cy="471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04850"/>
            <a:ext cx="4708525" cy="35321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099" y="4474166"/>
            <a:ext cx="5485804" cy="423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43657"/>
            <a:ext cx="2970609" cy="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defTabSz="9332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903" y="8943657"/>
            <a:ext cx="2970609" cy="473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80" tIns="46641" rIns="93280" bIns="46641" numCol="1" anchor="b" anchorCtr="0" compatLnSpc="1">
            <a:prstTxWarp prst="textNoShape">
              <a:avLst/>
            </a:prstTxWarp>
          </a:bodyPr>
          <a:lstStyle>
            <a:lvl1pPr algn="r" defTabSz="933200">
              <a:defRPr sz="1200"/>
            </a:lvl1pPr>
          </a:lstStyle>
          <a:p>
            <a:pPr>
              <a:defRPr/>
            </a:pPr>
            <a:fld id="{62910139-E757-45ED-869E-E2D623A59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41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67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4064" indent="-286179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4715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2600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60486" indent="-228943" defTabSz="93167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8372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6258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34144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92029" indent="-228943" defTabSz="93167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F53CA5-10FF-4CF4-AAB7-0C4DEF3DD22A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defTabSz="882385" eaLnBrk="1" hangingPunct="1">
              <a:spcBef>
                <a:spcPct val="0"/>
              </a:spcBef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6633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9301" y="6210832"/>
            <a:ext cx="2172716" cy="647192"/>
          </a:xfrm>
          <a:prstGeom prst="rect">
            <a:avLst/>
          </a:prstGeom>
        </p:spPr>
      </p:pic>
      <p:sp>
        <p:nvSpPr>
          <p:cNvPr id="19" name="Text Placeholder 18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9144000" cy="3017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9144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 marL="13716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 marL="1828800" indent="0">
              <a:buNone/>
              <a:defRPr sz="1600" b="0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1"/>
          </p:nvPr>
        </p:nvSpPr>
        <p:spPr>
          <a:xfrm>
            <a:off x="-1" y="304800"/>
            <a:ext cx="9132017" cy="91135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1pPr>
            <a:lvl2pPr marL="4572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2pPr>
            <a:lvl3pPr marL="9144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3pPr>
            <a:lvl4pPr marL="13716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4pPr>
            <a:lvl5pPr marL="1828800" indent="0">
              <a:buNone/>
              <a:defRPr sz="2600" b="1" i="0">
                <a:solidFill>
                  <a:schemeClr val="accent6"/>
                </a:solidFill>
                <a:latin typeface="Calibri Light" charset="0"/>
                <a:ea typeface="Calibri Light" charset="0"/>
                <a:cs typeface="Calibri Light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2"/>
          </p:nvPr>
        </p:nvSpPr>
        <p:spPr>
          <a:xfrm>
            <a:off x="0" y="5524500"/>
            <a:ext cx="9144000" cy="604264"/>
          </a:xfrm>
          <a:prstGeom prst="rect">
            <a:avLst/>
          </a:prstGeom>
        </p:spPr>
        <p:txBody>
          <a:bodyPr anchor="b" anchorCtr="0"/>
          <a:lstStyle>
            <a:lvl1pPr marL="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2pPr>
            <a:lvl3pPr marL="9144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3pPr>
            <a:lvl4pPr marL="13716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4pPr>
            <a:lvl5pPr marL="1828800" indent="0">
              <a:buNone/>
              <a:defRPr sz="110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-1" y="6318984"/>
            <a:ext cx="6172201" cy="430887"/>
          </a:xfrm>
          <a:prstGeom prst="rect">
            <a:avLst/>
          </a:prstGeom>
        </p:spPr>
        <p:txBody>
          <a:bodyPr wrap="square" anchor="b" anchorCtr="0">
            <a:spAutoFit/>
          </a:bodyPr>
          <a:lstStyle/>
          <a:p>
            <a:pPr lvl="0"/>
            <a:r>
              <a:rPr lang="en-US" sz="11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Source: S. R. Collins, M. Z. </a:t>
            </a:r>
            <a:r>
              <a:rPr lang="en-US" sz="11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Gunja</a:t>
            </a:r>
            <a:r>
              <a:rPr lang="en-US" sz="11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, M. M. Doty, and S. </a:t>
            </a:r>
            <a:r>
              <a:rPr lang="en-US" sz="1100" dirty="0" err="1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Beutel</a:t>
            </a:r>
            <a:r>
              <a:rPr lang="en-US" sz="11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, </a:t>
            </a:r>
            <a:r>
              <a:rPr lang="en-US" sz="1100" i="1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How the Affordable Care Act Has Improved Americans’ Ability to Buy Health Insurance on Their Own,</a:t>
            </a:r>
            <a:r>
              <a:rPr lang="en-US" sz="1100" dirty="0" smtClean="0">
                <a:solidFill>
                  <a:schemeClr val="accent6"/>
                </a:solidFill>
                <a:latin typeface="Calibri" charset="0"/>
                <a:ea typeface="Calibri" charset="0"/>
                <a:cs typeface="Calibri" charset="0"/>
              </a:rPr>
              <a:t> The Commonwealth Fund, February 2017.</a:t>
            </a:r>
            <a:endParaRPr lang="en-US" sz="1100" dirty="0">
              <a:solidFill>
                <a:schemeClr val="accent6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4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0" y="301752"/>
            <a:ext cx="9132017" cy="533359"/>
          </a:xfrm>
        </p:spPr>
        <p:txBody>
          <a:bodyPr/>
          <a:lstStyle/>
          <a:p>
            <a:r>
              <a:rPr lang="en-US" spc="-20" dirty="0" smtClean="0"/>
              <a:t>Uninsured </a:t>
            </a:r>
            <a:r>
              <a:rPr lang="en-US" spc="-20" dirty="0"/>
              <a:t>Adults Are Less Likely to </a:t>
            </a:r>
            <a:r>
              <a:rPr lang="en-US" spc="-20" dirty="0" smtClean="0"/>
              <a:t>Receive Cancer Screenings, </a:t>
            </a:r>
            <a:r>
              <a:rPr lang="en-US" spc="-20" dirty="0"/>
              <a:t>2016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730" y="743220"/>
            <a:ext cx="22863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>
                <a:solidFill>
                  <a:schemeClr val="accent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Percent of adults ages 19–64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>
          <a:xfrm>
            <a:off x="0" y="5003855"/>
            <a:ext cx="9144000" cy="1124909"/>
          </a:xfrm>
        </p:spPr>
        <p:txBody>
          <a:bodyPr/>
          <a:lstStyle/>
          <a:p>
            <a:r>
              <a:rPr lang="en-US" dirty="0" smtClean="0"/>
              <a:t>Notes: </a:t>
            </a:r>
            <a:r>
              <a:rPr lang="en-US" dirty="0"/>
              <a:t>“Continuously insured” refers to adults who were insured for the full year up to and on the survey field date; “Insured now, had a gap” refers to adults who were insured at the time of the survey but were uninsured at any point during the year before the survey field date; “Uninsured now” refers to adults who reported being uninsured at the time of the survey. Respondents were asked if they: received a </a:t>
            </a:r>
            <a:r>
              <a:rPr lang="en-US" dirty="0" smtClean="0"/>
              <a:t>Pap </a:t>
            </a:r>
            <a:r>
              <a:rPr lang="en-US" dirty="0"/>
              <a:t>test within the past three years for females ages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21–64, </a:t>
            </a:r>
            <a:r>
              <a:rPr lang="en-US" dirty="0"/>
              <a:t>received a mammogram within the past two years for females ages </a:t>
            </a:r>
            <a:r>
              <a:rPr lang="en-US" dirty="0" smtClean="0"/>
              <a:t>40–64</a:t>
            </a:r>
            <a:r>
              <a:rPr lang="en-US" dirty="0"/>
              <a:t>, and received a colon cancer screening within the past five years for adults ages </a:t>
            </a:r>
            <a:r>
              <a:rPr lang="en-US" dirty="0" smtClean="0"/>
              <a:t>50–64.</a:t>
            </a:r>
            <a:endParaRPr lang="en-US" dirty="0"/>
          </a:p>
          <a:p>
            <a:r>
              <a:rPr lang="en-US" dirty="0"/>
              <a:t>Data: The Commonwealth Fund Biennial Health Insurance Survey (2016</a:t>
            </a:r>
            <a:r>
              <a:rPr lang="en-US" dirty="0" smtClean="0"/>
              <a:t>).</a:t>
            </a:r>
            <a:endParaRPr lang="en-US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197585950"/>
              </p:ext>
            </p:extLst>
          </p:nvPr>
        </p:nvGraphicFramePr>
        <p:xfrm>
          <a:off x="106465" y="1181100"/>
          <a:ext cx="8915400" cy="36926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856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b482772eb4b795bf93491ff32f2a39e67d7b4"/>
</p:tagLst>
</file>

<file path=ppt/theme/theme1.xml><?xml version="1.0" encoding="utf-8"?>
<a:theme xmlns:a="http://schemas.openxmlformats.org/drawingml/2006/main" name="Default Design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AA3607"/>
      </a:accent1>
      <a:accent2>
        <a:srgbClr val="FF7300"/>
      </a:accent2>
      <a:accent3>
        <a:srgbClr val="7AC9EF"/>
      </a:accent3>
      <a:accent4>
        <a:srgbClr val="E6F5FC"/>
      </a:accent4>
      <a:accent5>
        <a:srgbClr val="576258"/>
      </a:accent5>
      <a:accent6>
        <a:srgbClr val="33383B"/>
      </a:accent6>
      <a:hlink>
        <a:srgbClr val="576258"/>
      </a:hlink>
      <a:folHlink>
        <a:srgbClr val="576258"/>
      </a:folHlink>
    </a:clrScheme>
    <a:fontScheme name="Custom 1">
      <a:majorFont>
        <a:latin typeface="Calibri Light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F7D6530B83D94286B8B1C51D15616C" ma:contentTypeVersion="0" ma:contentTypeDescription="Create a new document." ma:contentTypeScope="" ma:versionID="75255c357ccf7f7874d5093d72c851e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15787acf22db4e4c0ac8b858fca640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359AAA-2532-4133-B895-33F7979235C9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8215CE4-BF44-432B-8190-B58DE51A85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359C324-460F-4D7A-BB3E-DA52A6D9D8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20379</TotalTime>
  <Words>113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Default Design</vt:lpstr>
      <vt:lpstr>PowerPoint Presentation</vt:lpstr>
    </vt:vector>
  </TitlesOfParts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-- State Trends in Premiums and Deductibles, 2003-2010</dc:title>
  <dc:creator>Schoen Fryer Collins Radley</dc:creator>
  <cp:lastModifiedBy>Aisha Gomez</cp:lastModifiedBy>
  <cp:revision>1252</cp:revision>
  <cp:lastPrinted>2016-08-15T20:42:19Z</cp:lastPrinted>
  <dcterms:created xsi:type="dcterms:W3CDTF">2007-03-19T13:30:17Z</dcterms:created>
  <dcterms:modified xsi:type="dcterms:W3CDTF">2017-02-01T15:04:23Z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0x01010016F7D6530B83D94286B8B1C51D15616C</vt:lpwstr>
  </property>
</Properties>
</file>