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ra W. Rasmussen" initials="PW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7" autoAdjust="0"/>
    <p:restoredTop sz="99537" autoAdjust="0"/>
  </p:normalViewPr>
  <p:slideViewPr>
    <p:cSldViewPr>
      <p:cViewPr varScale="1">
        <p:scale>
          <a:sx n="117" d="100"/>
          <a:sy n="117" d="100"/>
        </p:scale>
        <p:origin x="-16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spPr>
              <a:solidFill>
                <a:schemeClr val="bg1">
                  <a:lumMod val="50000"/>
                </a:schemeClr>
              </a:solidFill>
            </c:spPr>
          </c:dPt>
          <c:dPt>
            <c:idx val="2"/>
            <c:bubble3D val="0"/>
            <c:spPr>
              <a:solidFill>
                <a:schemeClr val="accent3">
                  <a:lumMod val="75000"/>
                </a:schemeClr>
              </a:solidFill>
            </c:spPr>
          </c:dPt>
          <c:cat>
            <c:strRef>
              <c:f>Sheet1!$A$2:$A$4</c:f>
              <c:strCache>
                <c:ptCount val="3"/>
                <c:pt idx="0">
                  <c:v>No</c:v>
                </c:pt>
                <c:pt idx="1">
                  <c:v>Don't know/refused</c:v>
                </c:pt>
                <c:pt idx="2">
                  <c:v>Yes</c:v>
                </c:pt>
              </c:strCache>
            </c:strRef>
          </c:cat>
          <c:val>
            <c:numRef>
              <c:f>Sheet1!$B$2:$B$4</c:f>
              <c:numCache>
                <c:formatCode>General</c:formatCode>
                <c:ptCount val="3"/>
                <c:pt idx="0">
                  <c:v>39</c:v>
                </c:pt>
                <c:pt idx="1">
                  <c:v>1</c:v>
                </c:pt>
                <c:pt idx="2">
                  <c:v>60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spPr>
              <a:solidFill>
                <a:schemeClr val="bg1">
                  <a:lumMod val="50000"/>
                </a:schemeClr>
              </a:solidFill>
            </c:spPr>
          </c:dPt>
          <c:dPt>
            <c:idx val="2"/>
            <c:bubble3D val="0"/>
            <c:spPr>
              <a:solidFill>
                <a:schemeClr val="accent3">
                  <a:lumMod val="75000"/>
                </a:schemeClr>
              </a:solidFill>
            </c:spPr>
          </c:dPt>
          <c:cat>
            <c:strRef>
              <c:f>Sheet1!$A$2:$A$4</c:f>
              <c:strCache>
                <c:ptCount val="3"/>
                <c:pt idx="0">
                  <c:v>No</c:v>
                </c:pt>
                <c:pt idx="1">
                  <c:v>Don't know/refused</c:v>
                </c:pt>
                <c:pt idx="2">
                  <c:v>Yes</c:v>
                </c:pt>
              </c:strCache>
            </c:strRef>
          </c:cat>
          <c:val>
            <c:numRef>
              <c:f>Sheet1!$B$2:$B$4</c:f>
              <c:numCache>
                <c:formatCode>General</c:formatCode>
                <c:ptCount val="3"/>
                <c:pt idx="0">
                  <c:v>46</c:v>
                </c:pt>
                <c:pt idx="1">
                  <c:v>1</c:v>
                </c:pt>
                <c:pt idx="2">
                  <c:v>53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0.53653</cdr:x>
      <cdr:y>0.3855</cdr:y>
    </cdr:from>
    <cdr:to>
      <cdr:x>0.8282</cdr:x>
      <cdr:y>0.63575</cdr:y>
    </cdr:to>
    <cdr:sp macro="" textlink="">
      <cdr:nvSpPr>
        <cdr:cNvPr id="3" name="TextBox 1"/>
        <cdr:cNvSpPr txBox="1"/>
      </cdr:nvSpPr>
      <cdr:spPr>
        <a:xfrm xmlns:a="http://schemas.openxmlformats.org/drawingml/2006/main">
          <a:off x="2575672" y="1328928"/>
          <a:ext cx="1400191" cy="8626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No, I was not aware</a:t>
          </a:r>
        </a:p>
        <a:p xmlns:a="http://schemas.openxmlformats.org/drawingml/2006/main">
          <a:pPr algn="ctr"/>
          <a:r>
            <a:rPr lang="en-US" sz="1400" b="1" dirty="0" smtClean="0">
              <a:solidFill>
                <a:schemeClr val="bg1"/>
              </a:solidFill>
            </a:rPr>
            <a:t>39%</a:t>
          </a:r>
          <a:endParaRPr lang="en-US" sz="1400" b="1" dirty="0">
            <a:solidFill>
              <a:schemeClr val="bg1"/>
            </a:solidFill>
          </a:endParaRPr>
        </a:p>
      </cdr:txBody>
    </cdr:sp>
  </cdr:relSizeAnchor>
  <cdr:relSizeAnchor xmlns:cdr="http://schemas.openxmlformats.org/drawingml/2006/chartDrawing">
    <cdr:from>
      <cdr:x>0.1936</cdr:x>
      <cdr:y>0.42971</cdr:y>
    </cdr:from>
    <cdr:to>
      <cdr:x>0.48526</cdr:x>
      <cdr:y>0.67996</cdr:y>
    </cdr:to>
    <cdr:sp macro="" textlink="">
      <cdr:nvSpPr>
        <cdr:cNvPr id="4" name="TextBox 1"/>
        <cdr:cNvSpPr txBox="1"/>
      </cdr:nvSpPr>
      <cdr:spPr>
        <a:xfrm xmlns:a="http://schemas.openxmlformats.org/drawingml/2006/main">
          <a:off x="929399" y="1481328"/>
          <a:ext cx="1400143" cy="8626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Yes, I am aware</a:t>
          </a:r>
        </a:p>
        <a:p xmlns:a="http://schemas.openxmlformats.org/drawingml/2006/main">
          <a:pPr algn="ctr"/>
          <a:r>
            <a:rPr lang="en-US" sz="1400" b="1" dirty="0" smtClean="0">
              <a:solidFill>
                <a:schemeClr val="bg1"/>
              </a:solidFill>
            </a:rPr>
            <a:t>60%</a:t>
          </a:r>
          <a:endParaRPr lang="en-US" sz="14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0.53951</cdr:x>
      <cdr:y>0.42934</cdr:y>
    </cdr:from>
    <cdr:to>
      <cdr:x>0.83118</cdr:x>
      <cdr:y>0.67959</cdr:y>
    </cdr:to>
    <cdr:sp macro="" textlink="">
      <cdr:nvSpPr>
        <cdr:cNvPr id="3" name="TextBox 1"/>
        <cdr:cNvSpPr txBox="1"/>
      </cdr:nvSpPr>
      <cdr:spPr>
        <a:xfrm xmlns:a="http://schemas.openxmlformats.org/drawingml/2006/main">
          <a:off x="2589968" y="1480064"/>
          <a:ext cx="1400191" cy="8626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No, I was not aware</a:t>
          </a:r>
        </a:p>
        <a:p xmlns:a="http://schemas.openxmlformats.org/drawingml/2006/main">
          <a:pPr algn="ctr"/>
          <a:r>
            <a:rPr lang="en-US" sz="1400" b="1" dirty="0" smtClean="0">
              <a:solidFill>
                <a:schemeClr val="bg1"/>
              </a:solidFill>
            </a:rPr>
            <a:t>46%</a:t>
          </a:r>
          <a:endParaRPr lang="en-US" sz="1400" b="1" dirty="0">
            <a:solidFill>
              <a:schemeClr val="bg1"/>
            </a:solidFill>
          </a:endParaRPr>
        </a:p>
      </cdr:txBody>
    </cdr:sp>
  </cdr:relSizeAnchor>
  <cdr:relSizeAnchor xmlns:cdr="http://schemas.openxmlformats.org/drawingml/2006/chartDrawing">
    <cdr:from>
      <cdr:x>0.18917</cdr:x>
      <cdr:y>0.42934</cdr:y>
    </cdr:from>
    <cdr:to>
      <cdr:x>0.48083</cdr:x>
      <cdr:y>0.67959</cdr:y>
    </cdr:to>
    <cdr:sp macro="" textlink="">
      <cdr:nvSpPr>
        <cdr:cNvPr id="4" name="TextBox 1"/>
        <cdr:cNvSpPr txBox="1"/>
      </cdr:nvSpPr>
      <cdr:spPr>
        <a:xfrm xmlns:a="http://schemas.openxmlformats.org/drawingml/2006/main">
          <a:off x="908134" y="1480064"/>
          <a:ext cx="1400143" cy="8626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Yes, I am aware</a:t>
          </a:r>
        </a:p>
        <a:p xmlns:a="http://schemas.openxmlformats.org/drawingml/2006/main">
          <a:pPr algn="ctr"/>
          <a:r>
            <a:rPr lang="en-US" sz="1400" b="1" dirty="0" smtClean="0">
              <a:solidFill>
                <a:schemeClr val="bg1"/>
              </a:solidFill>
            </a:rPr>
            <a:t>53%</a:t>
          </a:r>
          <a:endParaRPr lang="en-US" sz="1400" b="1"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4034786" cy="351276"/>
          </a:xfrm>
          <a:prstGeom prst="rect">
            <a:avLst/>
          </a:prstGeom>
        </p:spPr>
        <p:txBody>
          <a:bodyPr vert="horz" lIns="91906" tIns="45953" rIns="91906" bIns="45953" rtlCol="0"/>
          <a:lstStyle>
            <a:lvl1pPr algn="l">
              <a:defRPr sz="1200"/>
            </a:lvl1pPr>
          </a:lstStyle>
          <a:p>
            <a:endParaRPr lang="en-US"/>
          </a:p>
        </p:txBody>
      </p:sp>
      <p:sp>
        <p:nvSpPr>
          <p:cNvPr id="3" name="Date Placeholder 2"/>
          <p:cNvSpPr>
            <a:spLocks noGrp="1"/>
          </p:cNvSpPr>
          <p:nvPr>
            <p:ph type="dt" sz="quarter" idx="1"/>
          </p:nvPr>
        </p:nvSpPr>
        <p:spPr>
          <a:xfrm>
            <a:off x="5272208" y="2"/>
            <a:ext cx="4034786" cy="351276"/>
          </a:xfrm>
          <a:prstGeom prst="rect">
            <a:avLst/>
          </a:prstGeom>
        </p:spPr>
        <p:txBody>
          <a:bodyPr vert="horz" lIns="91906" tIns="45953" rIns="91906" bIns="45953" rtlCol="0"/>
          <a:lstStyle>
            <a:lvl1pPr algn="r">
              <a:defRPr sz="1200"/>
            </a:lvl1pPr>
          </a:lstStyle>
          <a:p>
            <a:fld id="{AF8695F8-9C89-456C-9993-63E6FEF02E6F}" type="datetimeFigureOut">
              <a:rPr lang="en-US" smtClean="0"/>
              <a:t>11/4/2013</a:t>
            </a:fld>
            <a:endParaRPr lang="en-US"/>
          </a:p>
        </p:txBody>
      </p:sp>
      <p:sp>
        <p:nvSpPr>
          <p:cNvPr id="4" name="Footer Placeholder 3"/>
          <p:cNvSpPr>
            <a:spLocks noGrp="1"/>
          </p:cNvSpPr>
          <p:nvPr>
            <p:ph type="ftr" sz="quarter" idx="2"/>
          </p:nvPr>
        </p:nvSpPr>
        <p:spPr>
          <a:xfrm>
            <a:off x="2" y="6670618"/>
            <a:ext cx="4034786" cy="351276"/>
          </a:xfrm>
          <a:prstGeom prst="rect">
            <a:avLst/>
          </a:prstGeom>
        </p:spPr>
        <p:txBody>
          <a:bodyPr vert="horz" lIns="91906" tIns="45953" rIns="91906" bIns="45953" rtlCol="0" anchor="b"/>
          <a:lstStyle>
            <a:lvl1pPr algn="l">
              <a:defRPr sz="1200"/>
            </a:lvl1pPr>
          </a:lstStyle>
          <a:p>
            <a:endParaRPr lang="en-US"/>
          </a:p>
        </p:txBody>
      </p:sp>
      <p:sp>
        <p:nvSpPr>
          <p:cNvPr id="5" name="Slide Number Placeholder 4"/>
          <p:cNvSpPr>
            <a:spLocks noGrp="1"/>
          </p:cNvSpPr>
          <p:nvPr>
            <p:ph type="sldNum" sz="quarter" idx="3"/>
          </p:nvPr>
        </p:nvSpPr>
        <p:spPr>
          <a:xfrm>
            <a:off x="5272208" y="6670618"/>
            <a:ext cx="4034786" cy="351276"/>
          </a:xfrm>
          <a:prstGeom prst="rect">
            <a:avLst/>
          </a:prstGeom>
        </p:spPr>
        <p:txBody>
          <a:bodyPr vert="horz" lIns="91906" tIns="45953" rIns="91906" bIns="45953" rtlCol="0" anchor="b"/>
          <a:lstStyle>
            <a:lvl1pPr algn="r">
              <a:defRPr sz="1200"/>
            </a:lvl1pPr>
          </a:lstStyle>
          <a:p>
            <a:fld id="{8799B601-E631-4498-9453-2CF4E5A9C369}" type="slidenum">
              <a:rPr lang="en-US" smtClean="0"/>
              <a:t>‹#›</a:t>
            </a:fld>
            <a:endParaRPr lang="en-US"/>
          </a:p>
        </p:txBody>
      </p:sp>
    </p:spTree>
    <p:extLst>
      <p:ext uri="{BB962C8B-B14F-4D97-AF65-F5344CB8AC3E}">
        <p14:creationId xmlns:p14="http://schemas.microsoft.com/office/powerpoint/2010/main" val="271539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91906" tIns="45953" rIns="91906" bIns="45953" rtlCol="0"/>
          <a:lstStyle>
            <a:lvl1pPr algn="l">
              <a:defRPr sz="1200"/>
            </a:lvl1pPr>
          </a:lstStyle>
          <a:p>
            <a:endParaRPr lang="en-US"/>
          </a:p>
        </p:txBody>
      </p:sp>
      <p:sp>
        <p:nvSpPr>
          <p:cNvPr id="3" name="Date Placeholder 2"/>
          <p:cNvSpPr>
            <a:spLocks noGrp="1"/>
          </p:cNvSpPr>
          <p:nvPr>
            <p:ph type="dt" idx="1"/>
          </p:nvPr>
        </p:nvSpPr>
        <p:spPr>
          <a:xfrm>
            <a:off x="5273004" y="0"/>
            <a:ext cx="4033943" cy="351155"/>
          </a:xfrm>
          <a:prstGeom prst="rect">
            <a:avLst/>
          </a:prstGeom>
        </p:spPr>
        <p:txBody>
          <a:bodyPr vert="horz" lIns="91906" tIns="45953" rIns="91906" bIns="45953" rtlCol="0"/>
          <a:lstStyle>
            <a:lvl1pPr algn="r">
              <a:defRPr sz="1200"/>
            </a:lvl1pPr>
          </a:lstStyle>
          <a:p>
            <a:fld id="{AF145393-933F-4EE3-BD7E-18F2062657D4}" type="datetimeFigureOut">
              <a:rPr lang="en-US" smtClean="0"/>
              <a:t>11/4/2013</a:t>
            </a:fld>
            <a:endParaRPr lang="en-US"/>
          </a:p>
        </p:txBody>
      </p:sp>
      <p:sp>
        <p:nvSpPr>
          <p:cNvPr id="4" name="Slide Image Placeholder 3"/>
          <p:cNvSpPr>
            <a:spLocks noGrp="1" noRot="1" noChangeAspect="1"/>
          </p:cNvSpPr>
          <p:nvPr>
            <p:ph type="sldImg" idx="2"/>
          </p:nvPr>
        </p:nvSpPr>
        <p:spPr>
          <a:xfrm>
            <a:off x="2897188" y="525463"/>
            <a:ext cx="3514725" cy="2635250"/>
          </a:xfrm>
          <a:prstGeom prst="rect">
            <a:avLst/>
          </a:prstGeom>
          <a:noFill/>
          <a:ln w="12700">
            <a:solidFill>
              <a:prstClr val="black"/>
            </a:solidFill>
          </a:ln>
        </p:spPr>
        <p:txBody>
          <a:bodyPr vert="horz" lIns="91906" tIns="45953" rIns="91906" bIns="45953" rtlCol="0" anchor="ctr"/>
          <a:lstStyle/>
          <a:p>
            <a:endParaRPr lang="en-US"/>
          </a:p>
        </p:txBody>
      </p:sp>
      <p:sp>
        <p:nvSpPr>
          <p:cNvPr id="5" name="Notes Placeholder 4"/>
          <p:cNvSpPr>
            <a:spLocks noGrp="1"/>
          </p:cNvSpPr>
          <p:nvPr>
            <p:ph type="body" sz="quarter" idx="3"/>
          </p:nvPr>
        </p:nvSpPr>
        <p:spPr>
          <a:xfrm>
            <a:off x="930910" y="3335975"/>
            <a:ext cx="7447280" cy="3160395"/>
          </a:xfrm>
          <a:prstGeom prst="rect">
            <a:avLst/>
          </a:prstGeom>
        </p:spPr>
        <p:txBody>
          <a:bodyPr vert="horz" lIns="91906" tIns="45953" rIns="91906" bIns="459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70727"/>
            <a:ext cx="4033943" cy="351155"/>
          </a:xfrm>
          <a:prstGeom prst="rect">
            <a:avLst/>
          </a:prstGeom>
        </p:spPr>
        <p:txBody>
          <a:bodyPr vert="horz" lIns="91906" tIns="45953" rIns="91906" bIns="45953" rtlCol="0" anchor="b"/>
          <a:lstStyle>
            <a:lvl1pPr algn="l">
              <a:defRPr sz="1200"/>
            </a:lvl1pPr>
          </a:lstStyle>
          <a:p>
            <a:endParaRPr lang="en-US"/>
          </a:p>
        </p:txBody>
      </p:sp>
      <p:sp>
        <p:nvSpPr>
          <p:cNvPr id="7" name="Slide Number Placeholder 6"/>
          <p:cNvSpPr>
            <a:spLocks noGrp="1"/>
          </p:cNvSpPr>
          <p:nvPr>
            <p:ph type="sldNum" sz="quarter" idx="5"/>
          </p:nvPr>
        </p:nvSpPr>
        <p:spPr>
          <a:xfrm>
            <a:off x="5273004" y="6670727"/>
            <a:ext cx="4033943" cy="351155"/>
          </a:xfrm>
          <a:prstGeom prst="rect">
            <a:avLst/>
          </a:prstGeom>
        </p:spPr>
        <p:txBody>
          <a:bodyPr vert="horz" lIns="91906" tIns="45953" rIns="91906" bIns="45953" rtlCol="0" anchor="b"/>
          <a:lstStyle>
            <a:lvl1pPr algn="r">
              <a:defRPr sz="1200"/>
            </a:lvl1pPr>
          </a:lstStyle>
          <a:p>
            <a:fld id="{8B2D0FD8-40C2-49A7-B4DA-63C3384FD869}" type="slidenum">
              <a:rPr lang="en-US" smtClean="0"/>
              <a:t>‹#›</a:t>
            </a:fld>
            <a:endParaRPr lang="en-US"/>
          </a:p>
        </p:txBody>
      </p:sp>
    </p:spTree>
    <p:extLst>
      <p:ext uri="{BB962C8B-B14F-4D97-AF65-F5344CB8AC3E}">
        <p14:creationId xmlns:p14="http://schemas.microsoft.com/office/powerpoint/2010/main" val="839257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2962846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169836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4193439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36150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361742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779724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175810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87374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288217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3272911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4166849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2188751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458200" y="6172200"/>
            <a:ext cx="640080" cy="640080"/>
          </a:xfrm>
          <a:prstGeom prst="rect">
            <a:avLst/>
          </a:prstGeom>
        </p:spPr>
      </p:pic>
    </p:spTree>
    <p:extLst>
      <p:ext uri="{BB962C8B-B14F-4D97-AF65-F5344CB8AC3E}">
        <p14:creationId xmlns:p14="http://schemas.microsoft.com/office/powerpoint/2010/main" val="2715001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1005840"/>
          </a:xfrm>
        </p:spPr>
        <p:txBody>
          <a:bodyPr anchor="t" anchorCtr="1">
            <a:noAutofit/>
          </a:bodyPr>
          <a:lstStyle/>
          <a:p>
            <a:r>
              <a:rPr lang="en-US" sz="2000" b="1" kern="0" dirty="0" smtClean="0">
                <a:ea typeface="ＭＳ Ｐゴシック"/>
              </a:rPr>
              <a:t>A </a:t>
            </a:r>
            <a:r>
              <a:rPr lang="en-US" sz="2000" b="1" dirty="0" smtClean="0"/>
              <a:t>Majority </a:t>
            </a:r>
            <a:r>
              <a:rPr lang="en-US" sz="2000" b="1" dirty="0"/>
              <a:t>of Adults Who Are Potentially Eligible </a:t>
            </a:r>
            <a:r>
              <a:rPr lang="en-US" sz="2000" b="1" dirty="0" smtClean="0"/>
              <a:t/>
            </a:r>
            <a:br>
              <a:rPr lang="en-US" sz="2000" b="1" dirty="0" smtClean="0"/>
            </a:br>
            <a:r>
              <a:rPr lang="en-US" sz="2000" b="1" dirty="0" smtClean="0"/>
              <a:t>for the </a:t>
            </a:r>
            <a:r>
              <a:rPr lang="en-US" sz="2000" b="1" dirty="0"/>
              <a:t>Law’s New Insurance Options </a:t>
            </a:r>
            <a:r>
              <a:rPr lang="en-US" sz="2000" b="1" dirty="0" smtClean="0"/>
              <a:t>Are </a:t>
            </a:r>
            <a:r>
              <a:rPr lang="en-US" sz="2000" b="1" dirty="0"/>
              <a:t>Aware of the </a:t>
            </a:r>
            <a:r>
              <a:rPr lang="en-US" sz="2000" b="1" dirty="0" smtClean="0"/>
              <a:t/>
            </a:r>
            <a:br>
              <a:rPr lang="en-US" sz="2000" b="1" dirty="0" smtClean="0"/>
            </a:br>
            <a:r>
              <a:rPr lang="en-US" sz="2000" b="1" dirty="0" smtClean="0"/>
              <a:t>Marketplaces and the Availability of Financial Assistance</a:t>
            </a:r>
            <a:r>
              <a:rPr lang="en-US" sz="2000" dirty="0"/>
              <a:t/>
            </a:r>
            <a:br>
              <a:rPr lang="en-US" sz="2000" dirty="0"/>
            </a:br>
            <a:endParaRPr lang="en-US" sz="2000" b="1" dirty="0">
              <a:cs typeface="Arial"/>
            </a:endParaRPr>
          </a:p>
        </p:txBody>
      </p:sp>
      <p:sp>
        <p:nvSpPr>
          <p:cNvPr id="4"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8" name="TextBox 7"/>
          <p:cNvSpPr txBox="1"/>
          <p:nvPr/>
        </p:nvSpPr>
        <p:spPr>
          <a:xfrm>
            <a:off x="95518" y="6230035"/>
            <a:ext cx="8991600"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a:t>
            </a:r>
            <a:endParaRPr lang="en-US" sz="1500" b="1" i="0" u="none" strike="noStrike" dirty="0">
              <a:solidFill>
                <a:srgbClr val="000000"/>
              </a:solidFill>
              <a:effectLst/>
              <a:latin typeface="+mj-lt"/>
              <a:cs typeface="Arial" pitchFamily="34" charset="0"/>
            </a:endParaRPr>
          </a:p>
        </p:txBody>
      </p:sp>
      <p:sp>
        <p:nvSpPr>
          <p:cNvPr id="5" name="TextBox 4"/>
          <p:cNvSpPr txBox="1"/>
          <p:nvPr/>
        </p:nvSpPr>
        <p:spPr>
          <a:xfrm>
            <a:off x="95518" y="1165848"/>
            <a:ext cx="4278593" cy="1292662"/>
          </a:xfrm>
          <a:prstGeom prst="rect">
            <a:avLst/>
          </a:prstGeom>
          <a:noFill/>
        </p:spPr>
        <p:txBody>
          <a:bodyPr wrap="square" rtlCol="0">
            <a:spAutoFit/>
          </a:bodyPr>
          <a:lstStyle/>
          <a:p>
            <a:pPr algn="ctr" fontAlgn="b"/>
            <a:r>
              <a:rPr lang="en-US" sz="1300" b="1" i="0" u="none" strike="noStrike" dirty="0" smtClean="0">
                <a:solidFill>
                  <a:srgbClr val="000000"/>
                </a:solidFill>
                <a:effectLst/>
                <a:latin typeface="+mj-lt"/>
                <a:cs typeface="Arial" pitchFamily="34" charset="0"/>
              </a:rPr>
              <a:t>Since the beginning of October, under the health reform law, also known as the Affordable Care Act, new marketplaces have been open in each state where people who do not have affordable health insurance through a job can shop and sign up for health insurance. </a:t>
            </a:r>
          </a:p>
          <a:p>
            <a:pPr algn="ctr" fontAlgn="b"/>
            <a:r>
              <a:rPr lang="en-US" sz="1300" b="1" i="0" u="none" strike="noStrike" dirty="0" smtClean="0">
                <a:solidFill>
                  <a:srgbClr val="000000"/>
                </a:solidFill>
                <a:effectLst/>
                <a:latin typeface="+mj-lt"/>
                <a:cs typeface="Arial" pitchFamily="34" charset="0"/>
              </a:rPr>
              <a:t>Are you aware of this new marketplace in your state? </a:t>
            </a:r>
            <a:endParaRPr lang="en-US" sz="1300" b="1" i="0" u="none" strike="noStrike" dirty="0">
              <a:solidFill>
                <a:srgbClr val="000000"/>
              </a:solidFill>
              <a:effectLst/>
              <a:latin typeface="+mj-lt"/>
              <a:cs typeface="Arial" pitchFamily="34" charset="0"/>
            </a:endParaRPr>
          </a:p>
        </p:txBody>
      </p:sp>
      <p:graphicFrame>
        <p:nvGraphicFramePr>
          <p:cNvPr id="11" name="Chart 10"/>
          <p:cNvGraphicFramePr/>
          <p:nvPr>
            <p:extLst>
              <p:ext uri="{D42A27DB-BD31-4B8C-83A1-F6EECF244321}">
                <p14:modId xmlns:p14="http://schemas.microsoft.com/office/powerpoint/2010/main" val="3778576186"/>
              </p:ext>
            </p:extLst>
          </p:nvPr>
        </p:nvGraphicFramePr>
        <p:xfrm>
          <a:off x="304800" y="2458510"/>
          <a:ext cx="3657600" cy="344728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p:cNvSpPr txBox="1"/>
          <p:nvPr/>
        </p:nvSpPr>
        <p:spPr>
          <a:xfrm>
            <a:off x="2816134" y="5433048"/>
            <a:ext cx="12954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Don’t know </a:t>
            </a:r>
            <a:br>
              <a:rPr lang="en-US" sz="1400" b="1" dirty="0" smtClean="0"/>
            </a:br>
            <a:r>
              <a:rPr lang="en-US" sz="1400" b="1" dirty="0" smtClean="0"/>
              <a:t>or refused</a:t>
            </a:r>
          </a:p>
          <a:p>
            <a:pPr algn="ctr"/>
            <a:r>
              <a:rPr lang="en-US" sz="1400" b="1" dirty="0"/>
              <a:t>1</a:t>
            </a:r>
            <a:r>
              <a:rPr lang="en-US" sz="1400" b="1" dirty="0" smtClean="0"/>
              <a:t>%</a:t>
            </a:r>
            <a:endParaRPr lang="en-US" sz="1400" b="1" dirty="0"/>
          </a:p>
        </p:txBody>
      </p:sp>
      <p:sp>
        <p:nvSpPr>
          <p:cNvPr id="9" name="TextBox 8"/>
          <p:cNvSpPr txBox="1"/>
          <p:nvPr/>
        </p:nvSpPr>
        <p:spPr>
          <a:xfrm>
            <a:off x="4800600" y="1168896"/>
            <a:ext cx="4171682" cy="1092607"/>
          </a:xfrm>
          <a:prstGeom prst="rect">
            <a:avLst/>
          </a:prstGeom>
          <a:noFill/>
        </p:spPr>
        <p:txBody>
          <a:bodyPr wrap="square" rtlCol="0">
            <a:spAutoFit/>
          </a:bodyPr>
          <a:lstStyle/>
          <a:p>
            <a:pPr algn="ctr" fontAlgn="b"/>
            <a:r>
              <a:rPr lang="en-US" sz="1300" b="1" dirty="0">
                <a:solidFill>
                  <a:srgbClr val="000000"/>
                </a:solidFill>
                <a:cs typeface="Arial" pitchFamily="34" charset="0"/>
              </a:rPr>
              <a:t>Many people without affordable health benefits through a job may be eligible for financial help </a:t>
            </a:r>
            <a:r>
              <a:rPr lang="en-US" sz="1300" b="1" dirty="0" smtClean="0">
                <a:solidFill>
                  <a:srgbClr val="000000"/>
                </a:solidFill>
                <a:cs typeface="Arial" pitchFamily="34" charset="0"/>
              </a:rPr>
              <a:t>to </a:t>
            </a:r>
            <a:r>
              <a:rPr lang="en-US" sz="1300" b="1" dirty="0">
                <a:solidFill>
                  <a:srgbClr val="000000"/>
                </a:solidFill>
                <a:cs typeface="Arial" pitchFamily="34" charset="0"/>
              </a:rPr>
              <a:t>pay for their health insurance in these new marketplaces. </a:t>
            </a:r>
          </a:p>
          <a:p>
            <a:pPr algn="ctr" fontAlgn="b"/>
            <a:r>
              <a:rPr lang="en-US" sz="1300" b="1" dirty="0">
                <a:solidFill>
                  <a:srgbClr val="000000"/>
                </a:solidFill>
                <a:cs typeface="Arial" pitchFamily="34" charset="0"/>
              </a:rPr>
              <a:t>Are you aware that financial assistance for health insurance is available under the reform law</a:t>
            </a:r>
            <a:r>
              <a:rPr lang="en-US" sz="1300" b="1" dirty="0" smtClean="0">
                <a:solidFill>
                  <a:srgbClr val="000000"/>
                </a:solidFill>
                <a:cs typeface="Arial" pitchFamily="34" charset="0"/>
              </a:rPr>
              <a:t>?</a:t>
            </a:r>
            <a:endParaRPr lang="en-US" sz="1300" b="1" i="0" u="none" strike="noStrike" dirty="0">
              <a:solidFill>
                <a:srgbClr val="000000"/>
              </a:solidFill>
              <a:effectLst/>
              <a:latin typeface="+mj-lt"/>
              <a:cs typeface="Arial" pitchFamily="34" charset="0"/>
            </a:endParaRPr>
          </a:p>
        </p:txBody>
      </p:sp>
      <p:graphicFrame>
        <p:nvGraphicFramePr>
          <p:cNvPr id="10" name="Chart 9"/>
          <p:cNvGraphicFramePr/>
          <p:nvPr>
            <p:extLst>
              <p:ext uri="{D42A27DB-BD31-4B8C-83A1-F6EECF244321}">
                <p14:modId xmlns:p14="http://schemas.microsoft.com/office/powerpoint/2010/main" val="1561980246"/>
              </p:ext>
            </p:extLst>
          </p:nvPr>
        </p:nvGraphicFramePr>
        <p:xfrm>
          <a:off x="5105400" y="2458510"/>
          <a:ext cx="3657600" cy="3447288"/>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
          <p:cNvSpPr txBox="1"/>
          <p:nvPr/>
        </p:nvSpPr>
        <p:spPr>
          <a:xfrm>
            <a:off x="7239000" y="5664369"/>
            <a:ext cx="12954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Don’t know </a:t>
            </a:r>
            <a:br>
              <a:rPr lang="en-US" sz="1400" b="1" dirty="0" smtClean="0"/>
            </a:br>
            <a:r>
              <a:rPr lang="en-US" sz="1400" b="1" dirty="0" smtClean="0"/>
              <a:t>or refused</a:t>
            </a:r>
          </a:p>
          <a:p>
            <a:pPr algn="ctr"/>
            <a:r>
              <a:rPr lang="en-US" sz="1400" b="1" dirty="0"/>
              <a:t>1</a:t>
            </a:r>
            <a:r>
              <a:rPr lang="en-US" sz="1400" b="1" dirty="0" smtClean="0"/>
              <a:t>%</a:t>
            </a:r>
            <a:endParaRPr lang="en-US" sz="1400" b="1" dirty="0"/>
          </a:p>
        </p:txBody>
      </p:sp>
    </p:spTree>
    <p:extLst>
      <p:ext uri="{BB962C8B-B14F-4D97-AF65-F5344CB8AC3E}">
        <p14:creationId xmlns:p14="http://schemas.microsoft.com/office/powerpoint/2010/main" val="2956875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6273</TotalTime>
  <Words>170</Words>
  <Application>Microsoft Office PowerPoint</Application>
  <PresentationFormat>On-screen Show (4:3)</PresentationFormat>
  <Paragraphs>20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 Majority of Adults Who Are Potentially Eligible  for the Law’s New Insurance Options Are Aware of the  Marketplaces and the Availability of Financial Assistance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Petra W. Rasmussen</dc:creator>
  <cp:lastModifiedBy>Samantha Mackie</cp:lastModifiedBy>
  <cp:revision>574</cp:revision>
  <cp:lastPrinted>2013-11-04T15:54:12Z</cp:lastPrinted>
  <dcterms:created xsi:type="dcterms:W3CDTF">2013-08-07T14:09:41Z</dcterms:created>
  <dcterms:modified xsi:type="dcterms:W3CDTF">2013-11-04T15:56:57Z</dcterms:modified>
</cp:coreProperties>
</file>