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0.14144712268374099"/>
          <c:w val="0.93946369985001899"/>
          <c:h val="0.771925033817991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unfavorable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  <a:alpha val="99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+mj-l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$50,000 or more</c:v>
                </c:pt>
                <c:pt idx="5">
                  <c:v>$25,000 – &lt;$50,000</c:v>
                </c:pt>
                <c:pt idx="6">
                  <c:v>Less than $25,000</c:v>
                </c:pt>
                <c:pt idx="8">
                  <c:v>50-64</c:v>
                </c:pt>
                <c:pt idx="9">
                  <c:v>30-49</c:v>
                </c:pt>
                <c:pt idx="10">
                  <c:v>19-29</c:v>
                </c:pt>
                <c:pt idx="12">
                  <c:v>Total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-19</c:v>
                </c:pt>
                <c:pt idx="1">
                  <c:v>-15</c:v>
                </c:pt>
                <c:pt idx="2">
                  <c:v>-12</c:v>
                </c:pt>
                <c:pt idx="4">
                  <c:v>-15</c:v>
                </c:pt>
                <c:pt idx="5">
                  <c:v>-15</c:v>
                </c:pt>
                <c:pt idx="6">
                  <c:v>-15</c:v>
                </c:pt>
                <c:pt idx="8">
                  <c:v>-12</c:v>
                </c:pt>
                <c:pt idx="9">
                  <c:v>-14</c:v>
                </c:pt>
                <c:pt idx="10">
                  <c:v>-19</c:v>
                </c:pt>
                <c:pt idx="12">
                  <c:v>-15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unfavorable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$50,000 or more</c:v>
                </c:pt>
                <c:pt idx="5">
                  <c:v>$25,000 – &lt;$50,000</c:v>
                </c:pt>
                <c:pt idx="6">
                  <c:v>Less than $25,000</c:v>
                </c:pt>
                <c:pt idx="8">
                  <c:v>50-64</c:v>
                </c:pt>
                <c:pt idx="9">
                  <c:v>30-49</c:v>
                </c:pt>
                <c:pt idx="10">
                  <c:v>19-29</c:v>
                </c:pt>
                <c:pt idx="12">
                  <c:v>Total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-23</c:v>
                </c:pt>
                <c:pt idx="1">
                  <c:v>-45</c:v>
                </c:pt>
                <c:pt idx="2">
                  <c:v>-13</c:v>
                </c:pt>
                <c:pt idx="4">
                  <c:v>-31</c:v>
                </c:pt>
                <c:pt idx="5">
                  <c:v>-20</c:v>
                </c:pt>
                <c:pt idx="6">
                  <c:v>-21</c:v>
                </c:pt>
                <c:pt idx="8">
                  <c:v>-29</c:v>
                </c:pt>
                <c:pt idx="9">
                  <c:v>-24</c:v>
                </c:pt>
                <c:pt idx="10">
                  <c:v>-15</c:v>
                </c:pt>
                <c:pt idx="12">
                  <c:v>-23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favorable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$50,000 or more</c:v>
                </c:pt>
                <c:pt idx="5">
                  <c:v>$25,000 – &lt;$50,000</c:v>
                </c:pt>
                <c:pt idx="6">
                  <c:v>Less than $25,000</c:v>
                </c:pt>
                <c:pt idx="8">
                  <c:v>50-64</c:v>
                </c:pt>
                <c:pt idx="9">
                  <c:v>30-49</c:v>
                </c:pt>
                <c:pt idx="10">
                  <c:v>19-29</c:v>
                </c:pt>
                <c:pt idx="12">
                  <c:v>Total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22</c:v>
                </c:pt>
                <c:pt idx="1">
                  <c:v>20</c:v>
                </c:pt>
                <c:pt idx="2">
                  <c:v>30</c:v>
                </c:pt>
                <c:pt idx="4">
                  <c:v>21</c:v>
                </c:pt>
                <c:pt idx="5">
                  <c:v>28</c:v>
                </c:pt>
                <c:pt idx="6">
                  <c:v>24</c:v>
                </c:pt>
                <c:pt idx="8">
                  <c:v>19</c:v>
                </c:pt>
                <c:pt idx="9">
                  <c:v>23</c:v>
                </c:pt>
                <c:pt idx="10">
                  <c:v>31</c:v>
                </c:pt>
                <c:pt idx="12">
                  <c:v>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favorable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Independent</c:v>
                </c:pt>
                <c:pt idx="1">
                  <c:v>Republican</c:v>
                </c:pt>
                <c:pt idx="2">
                  <c:v>Democrat</c:v>
                </c:pt>
                <c:pt idx="4">
                  <c:v>$50,000 or more</c:v>
                </c:pt>
                <c:pt idx="5">
                  <c:v>$25,000 – &lt;$50,000</c:v>
                </c:pt>
                <c:pt idx="6">
                  <c:v>Less than $25,000</c:v>
                </c:pt>
                <c:pt idx="8">
                  <c:v>50-64</c:v>
                </c:pt>
                <c:pt idx="9">
                  <c:v>30-49</c:v>
                </c:pt>
                <c:pt idx="10">
                  <c:v>19-29</c:v>
                </c:pt>
                <c:pt idx="12">
                  <c:v>Total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15</c:v>
                </c:pt>
                <c:pt idx="1">
                  <c:v>4</c:v>
                </c:pt>
                <c:pt idx="2">
                  <c:v>30</c:v>
                </c:pt>
                <c:pt idx="4">
                  <c:v>18</c:v>
                </c:pt>
                <c:pt idx="5">
                  <c:v>20</c:v>
                </c:pt>
                <c:pt idx="6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110738048"/>
        <c:axId val="117313920"/>
      </c:barChart>
      <c:catAx>
        <c:axId val="11073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50800" cmpd="sng">
            <a:solidFill>
              <a:schemeClr val="tx1"/>
            </a:solidFill>
          </a:ln>
        </c:spPr>
        <c:txPr>
          <a:bodyPr rot="0"/>
          <a:lstStyle/>
          <a:p>
            <a:pPr>
              <a:defRPr sz="1200" b="1" i="0">
                <a:solidFill>
                  <a:schemeClr val="bg1"/>
                </a:solidFill>
                <a:latin typeface="+mj-lt"/>
                <a:cs typeface="Arial"/>
              </a:defRPr>
            </a:pPr>
            <a:endParaRPr lang="en-US"/>
          </a:p>
        </c:txPr>
        <c:crossAx val="117313920"/>
        <c:crosses val="autoZero"/>
        <c:auto val="1"/>
        <c:lblAlgn val="ctr"/>
        <c:lblOffset val="100"/>
        <c:noMultiLvlLbl val="0"/>
      </c:catAx>
      <c:valAx>
        <c:axId val="117313920"/>
        <c:scaling>
          <c:orientation val="minMax"/>
          <c:max val="70"/>
          <c:min val="-80"/>
        </c:scaling>
        <c:delete val="1"/>
        <c:axPos val="b"/>
        <c:numFmt formatCode="General" sourceLinked="1"/>
        <c:majorTickMark val="none"/>
        <c:minorTickMark val="none"/>
        <c:tickLblPos val="nextTo"/>
        <c:crossAx val="110738048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208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208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5"/>
            <a:ext cx="7447280" cy="3160395"/>
          </a:xfrm>
          <a:prstGeom prst="rect">
            <a:avLst/>
          </a:prstGeom>
        </p:spPr>
        <p:txBody>
          <a:bodyPr vert="horz" lIns="91906" tIns="45953" rIns="91906" bIns="459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028" y="5955304"/>
            <a:ext cx="899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or have individual coverage</a:t>
            </a:r>
            <a:endParaRPr lang="en-US" sz="15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65" y="1005840"/>
            <a:ext cx="90334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>
                <a:solidFill>
                  <a:srgbClr val="000000"/>
                </a:solidFill>
                <a:cs typeface="Arial" pitchFamily="34" charset="0"/>
              </a:rPr>
              <a:t>Do you have a generally favorable or a generally unfavorable opinion of the new insurance options </a:t>
            </a: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available </a:t>
            </a:r>
            <a:r>
              <a:rPr lang="en-US" sz="1500" b="1" dirty="0">
                <a:solidFill>
                  <a:srgbClr val="000000"/>
                </a:solidFill>
                <a:cs typeface="Arial" pitchFamily="34" charset="0"/>
              </a:rPr>
              <a:t>under the health reform law? 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951399919"/>
              </p:ext>
            </p:extLst>
          </p:nvPr>
        </p:nvGraphicFramePr>
        <p:xfrm>
          <a:off x="103067" y="1597122"/>
          <a:ext cx="8895907" cy="4350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91647" y="216091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42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62013" y="267298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49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45570" y="293815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41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04567" y="321247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37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79241" y="37245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42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76953" y="398830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48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479464" y="473486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60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47688" y="499555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24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34689" y="526987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38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07668" y="216091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3</a:t>
            </a:r>
            <a:r>
              <a:rPr lang="en-US" sz="1600" b="1" dirty="0" smtClean="0"/>
              <a:t>8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95420" y="267298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34</a:t>
            </a:r>
            <a:endParaRPr lang="en-US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99144" y="293815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38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46744" y="321247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42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191203" y="37245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36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254414" y="398830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3</a:t>
            </a:r>
            <a:r>
              <a:rPr lang="en-US" sz="1600" b="1" dirty="0" smtClean="0"/>
              <a:t>5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762580" y="474339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25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92259" y="5004081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60</a:t>
            </a:r>
            <a:endParaRPr 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01768" y="527647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42</a:t>
            </a:r>
            <a:endParaRPr lang="en-US" sz="1600" b="1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kern="0" dirty="0" smtClean="0">
                <a:ea typeface="ＭＳ Ｐゴシック"/>
              </a:rPr>
              <a:t>Two </a:t>
            </a:r>
            <a:r>
              <a:rPr lang="en-US" sz="2000" b="1" kern="0" dirty="0" smtClean="0">
                <a:ea typeface="ＭＳ Ｐゴシック"/>
              </a:rPr>
              <a:t>of Five Adults Surveyed Have a Favorable Opinion of the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Affordable Care Act’s New Insurance Options</a:t>
            </a:r>
            <a:endParaRPr lang="en-US" sz="2000" b="1" dirty="0"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19753" y="423660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39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91135" y="423801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46</a:t>
            </a:r>
            <a:endParaRPr lang="en-US" sz="1600" b="1" dirty="0"/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45720" y="6383754"/>
            <a:ext cx="731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Note: Segments may not sum to 100 percent because of “don’t know” responses or refusal to respond.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Oct.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05400" y="5546061"/>
            <a:ext cx="8002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Percent</a:t>
            </a:r>
            <a:endParaRPr lang="en-US" sz="15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" y="3553599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u="sng" dirty="0" smtClean="0"/>
              <a:t>Household income</a:t>
            </a:r>
            <a:endParaRPr lang="en-US" sz="1200" b="1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45720" y="3782199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Less than $25,000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" y="4047375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$25,000 – &lt;$50,000</a:t>
            </a:r>
            <a:endParaRPr lang="en-US" sz="1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" y="4285119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$50,000 or more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" y="4572000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u="sng" dirty="0" smtClean="0"/>
              <a:t>Political affiliation</a:t>
            </a:r>
            <a:endParaRPr lang="en-US" sz="1200" b="1" u="sng" dirty="0"/>
          </a:p>
        </p:txBody>
      </p:sp>
      <p:sp>
        <p:nvSpPr>
          <p:cNvPr id="42" name="TextBox 41"/>
          <p:cNvSpPr txBox="1"/>
          <p:nvPr/>
        </p:nvSpPr>
        <p:spPr>
          <a:xfrm>
            <a:off x="45720" y="4800600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Democrat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" y="5062359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Republican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" y="5334000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Independent</a:t>
            </a:r>
            <a:endParaRPr lang="en-US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5720" y="2486799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u="sng" dirty="0" smtClean="0"/>
              <a:t>Age</a:t>
            </a:r>
            <a:endParaRPr lang="en-US" sz="1200" b="1" u="sng" dirty="0"/>
          </a:p>
        </p:txBody>
      </p:sp>
      <p:sp>
        <p:nvSpPr>
          <p:cNvPr id="46" name="TextBox 45"/>
          <p:cNvSpPr txBox="1"/>
          <p:nvPr/>
        </p:nvSpPr>
        <p:spPr>
          <a:xfrm>
            <a:off x="45720" y="2715399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19–29</a:t>
            </a:r>
            <a:endParaRPr lang="en-US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" y="2980575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30–49</a:t>
            </a:r>
            <a:endParaRPr lang="en-US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" y="3248799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50–64</a:t>
            </a:r>
            <a:endParaRPr lang="en-US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" y="2209800"/>
            <a:ext cx="147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u="sng" dirty="0" smtClean="0"/>
              <a:t>Total</a:t>
            </a:r>
            <a:endParaRPr lang="en-US" sz="1200" b="1" u="sng" dirty="0"/>
          </a:p>
        </p:txBody>
      </p:sp>
      <p:sp>
        <p:nvSpPr>
          <p:cNvPr id="50" name="TextBox 49"/>
          <p:cNvSpPr txBox="1"/>
          <p:nvPr/>
        </p:nvSpPr>
        <p:spPr>
          <a:xfrm>
            <a:off x="5727354" y="1676400"/>
            <a:ext cx="1511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Somewhat favorable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479954" y="1676400"/>
            <a:ext cx="1130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Very favorable</a:t>
            </a:r>
            <a:endParaRPr lang="en-US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713758" y="1678510"/>
            <a:ext cx="168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Somewhat unfavorable</a:t>
            </a:r>
            <a:endParaRPr lang="en-US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265959" y="1676400"/>
            <a:ext cx="1315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Very unfavorable</a:t>
            </a:r>
            <a:endParaRPr lang="en-US" sz="1200" b="1" dirty="0"/>
          </a:p>
        </p:txBody>
      </p:sp>
      <p:sp>
        <p:nvSpPr>
          <p:cNvPr id="54" name="Rectangle 53"/>
          <p:cNvSpPr/>
          <p:nvPr/>
        </p:nvSpPr>
        <p:spPr>
          <a:xfrm>
            <a:off x="5591379" y="1767840"/>
            <a:ext cx="137160" cy="137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43979" y="1767840"/>
            <a:ext cx="137160" cy="13716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581400" y="1767840"/>
            <a:ext cx="137160" cy="137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133600" y="1767840"/>
            <a:ext cx="137160" cy="1371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6275</TotalTime>
  <Words>148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Two of Five Adults Surveyed Have a Favorable Opinion of the  Affordable Care Act’s New Insurance Options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583</cp:revision>
  <cp:lastPrinted>2013-11-04T15:54:12Z</cp:lastPrinted>
  <dcterms:created xsi:type="dcterms:W3CDTF">2013-08-07T14:09:41Z</dcterms:created>
  <dcterms:modified xsi:type="dcterms:W3CDTF">2013-11-04T15:58:54Z</dcterms:modified>
</cp:coreProperties>
</file>