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8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8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1906" tIns="45953" rIns="91906" bIns="459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E0795-274E-4D2A-8F6B-56C78C8F5A5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27050"/>
            <a:ext cx="3513137" cy="26336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4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1900" b="1" dirty="0" smtClean="0">
                <a:cs typeface="Arial" charset="0"/>
              </a:rPr>
              <a:t>Awareness </a:t>
            </a:r>
            <a:r>
              <a:rPr lang="en-US" sz="1900" b="1" dirty="0" smtClean="0">
                <a:cs typeface="Arial" charset="0"/>
              </a:rPr>
              <a:t>of Marketplaces and Financial Assistance by Demographics</a:t>
            </a:r>
            <a:endParaRPr lang="en-US" sz="1900" b="1" dirty="0">
              <a:cs typeface="Arial" charset="0"/>
            </a:endParaRPr>
          </a:p>
        </p:txBody>
      </p:sp>
      <p:graphicFrame>
        <p:nvGraphicFramePr>
          <p:cNvPr id="274632" name="Group 2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512114"/>
              </p:ext>
            </p:extLst>
          </p:nvPr>
        </p:nvGraphicFramePr>
        <p:xfrm>
          <a:off x="205911" y="640080"/>
          <a:ext cx="8729002" cy="5684526"/>
        </p:xfrm>
        <a:graphic>
          <a:graphicData uri="http://schemas.openxmlformats.org/drawingml/2006/table">
            <a:tbl>
              <a:tblPr/>
              <a:tblGrid>
                <a:gridCol w="2996806"/>
                <a:gridCol w="1433049"/>
                <a:gridCol w="1433049"/>
                <a:gridCol w="1433049"/>
                <a:gridCol w="1433049"/>
              </a:tblGrid>
              <a:tr h="31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Awareness of marketplaces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Awareness of financial</a:t>
                      </a:r>
                      <a:r>
                        <a:rPr lang="en-US" sz="1300" b="1" baseline="0" dirty="0" smtClean="0">
                          <a:latin typeface="+mj-lt"/>
                        </a:rPr>
                        <a:t> assistance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u="none" dirty="0" smtClean="0">
                          <a:latin typeface="+mj-lt"/>
                        </a:rPr>
                        <a:t>Yes</a:t>
                      </a:r>
                      <a:endParaRPr lang="en-US" sz="1300" b="1" u="none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u="none" dirty="0" smtClean="0">
                          <a:latin typeface="+mj-lt"/>
                        </a:rPr>
                        <a:t>No</a:t>
                      </a:r>
                      <a:endParaRPr lang="en-US" sz="1300" b="1" u="none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u="none" dirty="0" smtClean="0">
                          <a:latin typeface="+mj-lt"/>
                        </a:rPr>
                        <a:t>Yes</a:t>
                      </a:r>
                      <a:endParaRPr lang="en-US" sz="1300" b="1" u="none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u="none" dirty="0" smtClean="0">
                          <a:latin typeface="+mj-lt"/>
                        </a:rPr>
                        <a:t>No</a:t>
                      </a:r>
                      <a:endParaRPr lang="en-US" sz="1300" b="1" u="none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charset="0"/>
                        </a:rPr>
                        <a:t>TOTAL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60%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39%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53%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charset="0"/>
                        </a:rPr>
                        <a:t>Age 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charset="0"/>
                        </a:rPr>
                        <a:t>19–29 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49%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50%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48%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52%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30–49 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63%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54%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45%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50–64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67%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32%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42%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+mj-lt"/>
                        </a:rPr>
                        <a:t>Household income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Less</a:t>
                      </a:r>
                      <a:r>
                        <a:rPr lang="en-US" sz="1300" b="1" baseline="0" dirty="0" smtClean="0">
                          <a:latin typeface="+mj-lt"/>
                        </a:rPr>
                        <a:t> than</a:t>
                      </a:r>
                      <a:r>
                        <a:rPr lang="en-US" sz="1300" b="1" dirty="0" smtClean="0">
                          <a:latin typeface="+mj-lt"/>
                        </a:rPr>
                        <a:t> $25,000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44%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45%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55%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$25,000 – &lt;$50,000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32%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43%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$50,000 or more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70%</a:t>
                      </a:r>
                      <a:endParaRPr lang="en-US" sz="1300" b="1" dirty="0"/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29%</a:t>
                      </a:r>
                      <a:endParaRPr lang="en-US" sz="1300" b="1" dirty="0"/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66%</a:t>
                      </a:r>
                      <a:endParaRPr lang="en-US" sz="1300" b="1" dirty="0"/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32%</a:t>
                      </a:r>
                      <a:endParaRPr lang="en-US" sz="1300" b="1" dirty="0"/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+mj-lt"/>
                        </a:rPr>
                        <a:t>Political affiliation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Democrat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64%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55%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45%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Republican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66%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34%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57%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40%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Independent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60%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39%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54%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45%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+mj-lt"/>
                        </a:rPr>
                        <a:t>Marketplace</a:t>
                      </a:r>
                      <a:r>
                        <a:rPr lang="en-US" sz="1300" b="1" baseline="0" dirty="0" smtClean="0">
                          <a:latin typeface="+mj-lt"/>
                        </a:rPr>
                        <a:t> type</a:t>
                      </a:r>
                      <a:endParaRPr lang="en-US" sz="1300" b="1" dirty="0" smtClean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State-run</a:t>
                      </a:r>
                      <a:r>
                        <a:rPr lang="en-US" sz="1300" b="1" baseline="0" dirty="0" smtClean="0">
                          <a:latin typeface="+mj-lt"/>
                        </a:rPr>
                        <a:t> marketplace</a:t>
                      </a:r>
                      <a:endParaRPr lang="en-US" sz="1300" b="1" dirty="0" smtClean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64%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34%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55%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43%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07">
                <a:tc>
                  <a:txBody>
                    <a:bodyPr/>
                    <a:lstStyle/>
                    <a:p>
                      <a:pPr lvl="1"/>
                      <a:r>
                        <a:rPr lang="en-US" sz="1300" b="1" dirty="0" smtClean="0">
                          <a:latin typeface="+mj-lt"/>
                        </a:rPr>
                        <a:t>Federal</a:t>
                      </a:r>
                      <a:r>
                        <a:rPr lang="en-US" sz="1300" b="1" baseline="0" dirty="0" smtClean="0">
                          <a:latin typeface="+mj-lt"/>
                        </a:rPr>
                        <a:t> </a:t>
                      </a:r>
                      <a:r>
                        <a:rPr lang="en-US" sz="1300" b="1" dirty="0" smtClean="0">
                          <a:latin typeface="+mj-lt"/>
                        </a:rPr>
                        <a:t>marketplace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59%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40%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52%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+mj-lt"/>
                        </a:rPr>
                        <a:t>48%</a:t>
                      </a:r>
                      <a:endParaRPr lang="en-US" sz="1300" b="1" dirty="0">
                        <a:latin typeface="+mj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45720" y="6556248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Oct.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6275</TotalTime>
  <Words>162</Words>
  <Application>Microsoft Office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584</cp:revision>
  <cp:lastPrinted>2013-11-04T15:54:12Z</cp:lastPrinted>
  <dcterms:created xsi:type="dcterms:W3CDTF">2013-08-07T14:09:41Z</dcterms:created>
  <dcterms:modified xsi:type="dcterms:W3CDTF">2013-11-04T15:59:07Z</dcterms:modified>
</cp:coreProperties>
</file>