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144000" cy="6858000" type="screen4x3"/>
  <p:notesSz cx="6858000" cy="9418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ra W. Rasmussen" initials="PW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7" autoAdjust="0"/>
    <p:restoredTop sz="99537" autoAdjust="0"/>
  </p:normalViewPr>
  <p:slideViewPr>
    <p:cSldViewPr>
      <p:cViewPr varScale="1">
        <p:scale>
          <a:sx n="117" d="100"/>
          <a:sy n="117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49346952184196E-2"/>
          <c:y val="0.123559563510588"/>
          <c:w val="0.91767104472094096"/>
          <c:h val="0.711605210217304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Oct. 2013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27%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70%</a:t>
                    </a:r>
                    <a:endParaRPr lang="en-US" sz="2000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tx1"/>
                        </a:solidFill>
                      </a:defRPr>
                    </a:pP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3%</a:t>
                    </a:r>
                    <a:endParaRPr lang="en-US" sz="200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Excellent or good</c:v>
                </c:pt>
                <c:pt idx="1">
                  <c:v>Fair or poor</c:v>
                </c:pt>
                <c:pt idx="2">
                  <c:v>Don't know or refused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27</c:v>
                </c:pt>
                <c:pt idx="1">
                  <c:v>70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Dec. 2013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29%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69%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tx1"/>
                        </a:solidFill>
                      </a:defRPr>
                    </a:pPr>
                    <a:r>
                      <a:rPr lang="en-US" sz="2400" dirty="0" smtClean="0"/>
                      <a:t>2%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Excellent or good</c:v>
                </c:pt>
                <c:pt idx="1">
                  <c:v>Fair or poor</c:v>
                </c:pt>
                <c:pt idx="2">
                  <c:v>Don't know or refused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</c:v>
                </c:pt>
                <c:pt idx="1">
                  <c:v>69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overlap val="-40"/>
        <c:axId val="89209088"/>
        <c:axId val="89231360"/>
      </c:barChart>
      <c:catAx>
        <c:axId val="89209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9231360"/>
        <c:crosses val="autoZero"/>
        <c:auto val="1"/>
        <c:lblAlgn val="ctr"/>
        <c:lblOffset val="100"/>
        <c:noMultiLvlLbl val="0"/>
      </c:catAx>
      <c:valAx>
        <c:axId val="8923136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9209088"/>
        <c:crosses val="autoZero"/>
        <c:crossBetween val="between"/>
        <c:majorUnit val="25"/>
      </c:valAx>
    </c:plotArea>
    <c:legend>
      <c:legendPos val="t"/>
      <c:layout>
        <c:manualLayout>
          <c:xMode val="edge"/>
          <c:yMode val="edge"/>
          <c:x val="0.32138950072245698"/>
          <c:y val="6.5085785581238897E-2"/>
          <c:w val="0.40661251520178898"/>
          <c:h val="6.7804526467132406E-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71095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1"/>
            <a:ext cx="2972421" cy="471095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r">
              <a:defRPr sz="1200"/>
            </a:lvl1pPr>
          </a:lstStyle>
          <a:p>
            <a:fld id="{AF8695F8-9C89-456C-9993-63E6FEF02E6F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45925"/>
            <a:ext cx="2972421" cy="471095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945925"/>
            <a:ext cx="2972421" cy="471095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r">
              <a:defRPr sz="1200"/>
            </a:lvl1pPr>
          </a:lstStyle>
          <a:p>
            <a:fld id="{8799B601-E631-4498-9453-2CF4E5A9C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9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0932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70932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r">
              <a:defRPr sz="1200"/>
            </a:lvl1pPr>
          </a:lstStyle>
          <a:p>
            <a:fld id="{AF145393-933F-4EE3-BD7E-18F2062657D4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704850"/>
            <a:ext cx="4711700" cy="3533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8" tIns="45884" rIns="91768" bIns="458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56"/>
            <a:ext cx="5486400" cy="4238387"/>
          </a:xfrm>
          <a:prstGeom prst="rect">
            <a:avLst/>
          </a:prstGeom>
        </p:spPr>
        <p:txBody>
          <a:bodyPr vert="horz" lIns="91768" tIns="45884" rIns="91768" bIns="458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6072"/>
            <a:ext cx="2971800" cy="470932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946072"/>
            <a:ext cx="2971800" cy="470932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r">
              <a:defRPr sz="1200"/>
            </a:lvl1pPr>
          </a:lstStyle>
          <a:p>
            <a:fld id="{8B2D0FD8-40C2-49A7-B4DA-63C3384FD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5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6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39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0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2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0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4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7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1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4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5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172200"/>
            <a:ext cx="640080" cy="6400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9CFA8-673A-458F-8DCA-3D70159E581E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0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Autofit/>
          </a:bodyPr>
          <a:lstStyle/>
          <a:p>
            <a:r>
              <a:rPr lang="en-US" sz="2000" b="1" kern="0" dirty="0" smtClean="0">
                <a:ea typeface="ＭＳ Ｐゴシック"/>
              </a:rPr>
              <a:t>Despite </a:t>
            </a:r>
            <a:r>
              <a:rPr lang="en-US" sz="2000" b="1" kern="0" dirty="0" smtClean="0">
                <a:ea typeface="ＭＳ Ｐゴシック"/>
              </a:rPr>
              <a:t>Improvements, a Majority of Adults Who Have Visited the Marketplaces Rate Their Experience as Fair or Poor</a:t>
            </a:r>
            <a:endParaRPr lang="en-US" sz="2000" b="1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8" y="6001435"/>
            <a:ext cx="9111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Adults ages 19–64 who are uninsured or have individual coverage and went to marketplace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05335767"/>
              </p:ext>
            </p:extLst>
          </p:nvPr>
        </p:nvGraphicFramePr>
        <p:xfrm>
          <a:off x="173008" y="1708639"/>
          <a:ext cx="8742392" cy="429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85800" y="1005840"/>
            <a:ext cx="8001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Overall, how would you describe your experience in trying to get health insurance 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through </a:t>
            </a: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the marketplace in your state? 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45720" y="6556248"/>
            <a:ext cx="7315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Source: </a:t>
            </a:r>
            <a:r>
              <a:rPr lang="en-US" sz="11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The Commonwealth Fund Affordable Care Act Tracking Surveys, Oct. 2013 and Dec. 2013.</a:t>
            </a:r>
            <a:endParaRPr lang="en-US" sz="1100" dirty="0">
              <a:solidFill>
                <a:srgbClr val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1658035"/>
            <a:ext cx="8002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Percent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200928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80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Despite Improvements, a Majority of Adults Who Have Visited the Marketplaces Rate Their Experience as Fair or Poor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Petra W. Rasmussen</dc:creator>
  <cp:lastModifiedBy>Samantha Mackie</cp:lastModifiedBy>
  <cp:revision>876</cp:revision>
  <cp:lastPrinted>2013-10-31T21:40:18Z</cp:lastPrinted>
  <dcterms:created xsi:type="dcterms:W3CDTF">2013-08-07T14:09:41Z</dcterms:created>
  <dcterms:modified xsi:type="dcterms:W3CDTF">2014-01-08T14:49:21Z</dcterms:modified>
</cp:coreProperties>
</file>