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78" r:id="rId2"/>
  </p:sldIdLst>
  <p:sldSz cx="9144000" cy="6858000" type="screen4x3"/>
  <p:notesSz cx="6858000" cy="9418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ra W. Rasmussen" initials="PW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33" autoAdjust="0"/>
    <p:restoredTop sz="99537" autoAdjust="0"/>
  </p:normalViewPr>
  <p:slideViewPr>
    <p:cSldViewPr>
      <p:cViewPr>
        <p:scale>
          <a:sx n="80" d="100"/>
          <a:sy n="80" d="100"/>
        </p:scale>
        <p:origin x="-46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5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cat>
            <c:strRef>
              <c:f>Sheet1!$A$2:$A$4</c:f>
              <c:strCache>
                <c:ptCount val="3"/>
                <c:pt idx="0">
                  <c:v>Tried to find out if eligible for financial assistance/Medicaid</c:v>
                </c:pt>
                <c:pt idx="1">
                  <c:v>Don't know/refused</c:v>
                </c:pt>
                <c:pt idx="2">
                  <c:v>Did not try to find out if eligible for financial asssistance/Medicaid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59</c:v>
                </c:pt>
                <c:pt idx="1">
                  <c:v>3</c:v>
                </c:pt>
                <c:pt idx="2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49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4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Somewhat easy</c:v>
                </c:pt>
                <c:pt idx="2">
                  <c:v>Somewhat difficult</c:v>
                </c:pt>
                <c:pt idx="3">
                  <c:v>Very difficult</c:v>
                </c:pt>
                <c:pt idx="4">
                  <c:v>Impossible</c:v>
                </c:pt>
                <c:pt idx="5">
                  <c:v>Don't know/refused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33</c:v>
                </c:pt>
                <c:pt idx="1">
                  <c:v>20</c:v>
                </c:pt>
                <c:pt idx="2">
                  <c:v>26</c:v>
                </c:pt>
                <c:pt idx="3">
                  <c:v>19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8" y="1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8695F8-9C89-456C-9993-63E6FEF02E6F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8" y="8945925"/>
            <a:ext cx="2972421" cy="471095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799B601-E631-4498-9453-2CF4E5A9C3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39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/>
          <a:lstStyle>
            <a:lvl1pPr algn="r">
              <a:defRPr sz="1200"/>
            </a:lvl1pPr>
          </a:lstStyle>
          <a:p>
            <a:fld id="{AF145393-933F-4EE3-BD7E-18F2062657D4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3150" y="704850"/>
            <a:ext cx="4711700" cy="35337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8" tIns="45884" rIns="91768" bIns="458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768" tIns="45884" rIns="91768" bIns="458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946072"/>
            <a:ext cx="2971800" cy="470932"/>
          </a:xfrm>
          <a:prstGeom prst="rect">
            <a:avLst/>
          </a:prstGeom>
        </p:spPr>
        <p:txBody>
          <a:bodyPr vert="horz" lIns="91768" tIns="45884" rIns="91768" bIns="45884" rtlCol="0" anchor="b"/>
          <a:lstStyle>
            <a:lvl1pPr algn="r">
              <a:defRPr sz="1200"/>
            </a:lvl1pPr>
          </a:lstStyle>
          <a:p>
            <a:fld id="{8B2D0FD8-40C2-49A7-B4DA-63C3384FD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257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4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6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43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00" y="6172200"/>
            <a:ext cx="640080" cy="64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501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42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72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0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4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7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4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75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9CFA8-673A-458F-8DCA-3D70159E581E}" type="datetimeFigureOut">
              <a:rPr lang="en-US" smtClean="0"/>
              <a:t>1/8/2014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54275-F03F-440E-8B90-7618ED9A9B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r>
              <a:rPr lang="en-US" sz="2000" b="1" kern="0" dirty="0" smtClean="0">
                <a:ea typeface="ＭＳ Ｐゴシック"/>
              </a:rPr>
              <a:t>Three </a:t>
            </a:r>
            <a:r>
              <a:rPr lang="en-US" sz="2000" b="1" kern="0" dirty="0" smtClean="0">
                <a:ea typeface="ＭＳ Ｐゴシック"/>
              </a:rPr>
              <a:t>of Five Adults Who Visited the Marketplaces Tried to Find Out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About Financial Help to Pay for Their Health Plans; Half Said It Was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Somewhat or Very Easy to Find Out if They Were Eligible</a:t>
            </a:r>
            <a:endParaRPr lang="en-US" sz="2000" b="1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023" y="5579531"/>
            <a:ext cx="452548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or have individual coverage and went to marketplace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882299663"/>
              </p:ext>
            </p:extLst>
          </p:nvPr>
        </p:nvGraphicFramePr>
        <p:xfrm>
          <a:off x="111995" y="1818608"/>
          <a:ext cx="4800600" cy="3447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978048" y="2811058"/>
            <a:ext cx="14764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Did not try to find out if eligible for financial assistance or Medicaid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38%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6537" y="4842932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</a:t>
            </a:r>
            <a:br>
              <a:rPr lang="en-US" sz="1400" b="1" dirty="0" smtClean="0"/>
            </a:br>
            <a:r>
              <a:rPr lang="en-US" sz="1400" b="1" dirty="0" smtClean="0"/>
              <a:t>or refused</a:t>
            </a:r>
          </a:p>
          <a:p>
            <a:pPr algn="ctr"/>
            <a:r>
              <a:rPr lang="en-US" sz="1400" b="1" dirty="0"/>
              <a:t>3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2705932" y="2811058"/>
            <a:ext cx="14850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Tried to find out if eligible for financial assistance or Medicaid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59%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2400" y="1166336"/>
            <a:ext cx="472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Did you try to find out if you are either eligible for </a:t>
            </a:r>
            <a:b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financial assistance to help pay for your plan, </a:t>
            </a:r>
            <a:b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or if you are eligible for Medicaid? 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1" name="Text Box 49"/>
          <p:cNvSpPr txBox="1">
            <a:spLocks noChangeArrowheads="1"/>
          </p:cNvSpPr>
          <p:nvPr/>
        </p:nvSpPr>
        <p:spPr bwMode="auto">
          <a:xfrm>
            <a:off x="45720" y="6556248"/>
            <a:ext cx="73152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+mj-lt"/>
              </a:rPr>
              <a:t>Source: </a:t>
            </a:r>
            <a:r>
              <a:rPr lang="en-US" sz="1100" dirty="0" smtClean="0">
                <a:solidFill>
                  <a:srgbClr val="000000"/>
                </a:solidFill>
                <a:latin typeface="+mj-lt"/>
                <a:cs typeface="Arial" pitchFamily="34" charset="0"/>
              </a:rPr>
              <a:t>The Commonwealth Fund Affordable Care Act Tracking Survey, Dec. 2013.</a:t>
            </a:r>
            <a:endParaRPr lang="en-US" sz="1100" dirty="0">
              <a:solidFill>
                <a:srgbClr val="000000"/>
              </a:solidFill>
              <a:latin typeface="+mj-lt"/>
              <a:ea typeface="ＭＳ Ｐゴシック" charset="-128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2776117552"/>
              </p:ext>
            </p:extLst>
          </p:nvPr>
        </p:nvGraphicFramePr>
        <p:xfrm>
          <a:off x="5410200" y="2245091"/>
          <a:ext cx="3733800" cy="2763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019800" y="4823936"/>
            <a:ext cx="167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Don’t know </a:t>
            </a:r>
            <a:br>
              <a:rPr lang="en-US" sz="1400" b="1" dirty="0" smtClean="0"/>
            </a:br>
            <a:r>
              <a:rPr lang="en-US" sz="1400" b="1" dirty="0" smtClean="0"/>
              <a:t>or refused</a:t>
            </a:r>
          </a:p>
          <a:p>
            <a:pPr algn="ctr"/>
            <a:r>
              <a:rPr lang="en-US" sz="1400" b="1" dirty="0"/>
              <a:t>1</a:t>
            </a:r>
            <a:r>
              <a:rPr lang="en-US" sz="1400" b="1" dirty="0" smtClean="0"/>
              <a:t>%</a:t>
            </a:r>
            <a:endParaRPr lang="en-U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943600" y="3691116"/>
            <a:ext cx="125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Very easy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33%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048000" y="2019270"/>
            <a:ext cx="4191000" cy="342930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3124200" y="4876800"/>
            <a:ext cx="4038600" cy="204148"/>
          </a:xfrm>
          <a:prstGeom prst="line">
            <a:avLst/>
          </a:prstGeom>
          <a:ln w="9525">
            <a:solidFill>
              <a:schemeClr val="accent3">
                <a:lumMod val="50000"/>
              </a:schemeClr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375640" y="138178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b="1" dirty="0" smtClean="0">
                <a:solidFill>
                  <a:srgbClr val="000000"/>
                </a:solidFill>
                <a:cs typeface="Arial" pitchFamily="34" charset="0"/>
              </a:rPr>
              <a:t>How easy or difficult was it to find out if you are eligible for financial assistance or for Medicaid?</a:t>
            </a:r>
            <a:endParaRPr lang="en-US" sz="140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105400" y="5579531"/>
            <a:ext cx="388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Adults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ages 19–64 who are uninsured </a:t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or have individual coverage and tried </a:t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to find out about eligibility for </a:t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financial assistance or Medicaid</a:t>
            </a:r>
            <a:endParaRPr lang="en-US" sz="1600" b="1" i="0" u="none" strike="noStrike" dirty="0">
              <a:solidFill>
                <a:srgbClr val="00000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66579" y="2614136"/>
            <a:ext cx="11772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Somewhat easy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20%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263699" y="2909272"/>
            <a:ext cx="1253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Somewhat difficult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26%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04779" y="3856672"/>
            <a:ext cx="125342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Very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difficult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19%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800" y="4823936"/>
            <a:ext cx="1253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Impossible </a:t>
            </a:r>
          </a:p>
          <a:p>
            <a:pPr algn="ctr"/>
            <a:r>
              <a:rPr lang="en-US" sz="1400" b="1" dirty="0" smtClean="0"/>
              <a:t>1%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54287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9319</TotalTime>
  <Words>131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Three of Five Adults Who Visited the Marketplaces Tried to Find Out  About Financial Help to Pay for Their Health Plans; Half Said It Was  Somewhat or Very Easy to Find Out if They Were Eligible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Petra W. Rasmussen</dc:creator>
  <cp:lastModifiedBy>Samantha Mackie</cp:lastModifiedBy>
  <cp:revision>876</cp:revision>
  <cp:lastPrinted>2013-10-31T21:40:18Z</cp:lastPrinted>
  <dcterms:created xsi:type="dcterms:W3CDTF">2013-08-07T14:09:41Z</dcterms:created>
  <dcterms:modified xsi:type="dcterms:W3CDTF">2014-01-08T16:00:18Z</dcterms:modified>
</cp:coreProperties>
</file>