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>
        <p:scale>
          <a:sx n="90" d="100"/>
          <a:sy n="90" d="100"/>
        </p:scale>
        <p:origin x="-1836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21632285499401"/>
          <c:y val="0.217346575668559"/>
          <c:w val="0.68378367714500599"/>
          <c:h val="0.696025581560858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  <a:alpha val="99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>
                    <a:solidFill>
                      <a:schemeClr val="tx1"/>
                    </a:solidFill>
                    <a:latin typeface="+mj-l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Dec. 2013</c:v>
                </c:pt>
                <c:pt idx="1">
                  <c:v>Oct. 2013</c:v>
                </c:pt>
                <c:pt idx="3">
                  <c:v>Dec. 2013</c:v>
                </c:pt>
                <c:pt idx="4">
                  <c:v>Oct. 2013</c:v>
                </c:pt>
                <c:pt idx="6">
                  <c:v>Dec. 2013</c:v>
                </c:pt>
                <c:pt idx="7">
                  <c:v>Oct. 2013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-26</c:v>
                </c:pt>
                <c:pt idx="1">
                  <c:v>-20</c:v>
                </c:pt>
                <c:pt idx="3">
                  <c:v>-18</c:v>
                </c:pt>
                <c:pt idx="4">
                  <c:v>-25</c:v>
                </c:pt>
                <c:pt idx="6">
                  <c:v>-19</c:v>
                </c:pt>
                <c:pt idx="7">
                  <c:v>-25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difficult or impossible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Dec. 2013</c:v>
                </c:pt>
                <c:pt idx="1">
                  <c:v>Oct. 2013</c:v>
                </c:pt>
                <c:pt idx="3">
                  <c:v>Dec. 2013</c:v>
                </c:pt>
                <c:pt idx="4">
                  <c:v>Oct. 2013</c:v>
                </c:pt>
                <c:pt idx="6">
                  <c:v>Dec. 2013</c:v>
                </c:pt>
                <c:pt idx="7">
                  <c:v>Oct. 2013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-27</c:v>
                </c:pt>
                <c:pt idx="1">
                  <c:v>-31</c:v>
                </c:pt>
                <c:pt idx="3">
                  <c:v>-23</c:v>
                </c:pt>
                <c:pt idx="4">
                  <c:v>-27</c:v>
                </c:pt>
                <c:pt idx="6">
                  <c:v>-32</c:v>
                </c:pt>
                <c:pt idx="7">
                  <c:v>-33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Dec. 2013</c:v>
                </c:pt>
                <c:pt idx="1">
                  <c:v>Oct. 2013</c:v>
                </c:pt>
                <c:pt idx="3">
                  <c:v>Dec. 2013</c:v>
                </c:pt>
                <c:pt idx="4">
                  <c:v>Oct. 2013</c:v>
                </c:pt>
                <c:pt idx="6">
                  <c:v>Dec. 2013</c:v>
                </c:pt>
                <c:pt idx="7">
                  <c:v>Oct. 2013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22</c:v>
                </c:pt>
                <c:pt idx="1">
                  <c:v>14</c:v>
                </c:pt>
                <c:pt idx="3">
                  <c:v>30</c:v>
                </c:pt>
                <c:pt idx="4">
                  <c:v>21</c:v>
                </c:pt>
                <c:pt idx="6">
                  <c:v>24</c:v>
                </c:pt>
                <c:pt idx="7">
                  <c:v>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Dec. 2013</c:v>
                </c:pt>
                <c:pt idx="1">
                  <c:v>Oct. 2013</c:v>
                </c:pt>
                <c:pt idx="3">
                  <c:v>Dec. 2013</c:v>
                </c:pt>
                <c:pt idx="4">
                  <c:v>Oct. 2013</c:v>
                </c:pt>
                <c:pt idx="6">
                  <c:v>Dec. 2013</c:v>
                </c:pt>
                <c:pt idx="7">
                  <c:v>Oct. 2013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16</c:v>
                </c:pt>
                <c:pt idx="1">
                  <c:v>19</c:v>
                </c:pt>
                <c:pt idx="3">
                  <c:v>21</c:v>
                </c:pt>
                <c:pt idx="4">
                  <c:v>16</c:v>
                </c:pt>
                <c:pt idx="6">
                  <c:v>20</c:v>
                </c:pt>
                <c:pt idx="7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96019584"/>
        <c:axId val="96021120"/>
      </c:barChart>
      <c:catAx>
        <c:axId val="96019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50800" cmpd="sng">
            <a:solidFill>
              <a:schemeClr val="tx1"/>
            </a:solidFill>
          </a:ln>
        </c:spPr>
        <c:txPr>
          <a:bodyPr rot="0"/>
          <a:lstStyle/>
          <a:p>
            <a:pPr>
              <a:defRPr sz="1400" b="1" i="0">
                <a:solidFill>
                  <a:schemeClr val="tx1"/>
                </a:solidFill>
                <a:latin typeface="+mj-lt"/>
                <a:cs typeface="Arial"/>
              </a:defRPr>
            </a:pPr>
            <a:endParaRPr lang="en-US"/>
          </a:p>
        </c:txPr>
        <c:crossAx val="96021120"/>
        <c:crosses val="autoZero"/>
        <c:auto val="1"/>
        <c:lblAlgn val="l"/>
        <c:lblOffset val="100"/>
        <c:noMultiLvlLbl val="0"/>
      </c:catAx>
      <c:valAx>
        <c:axId val="96021120"/>
        <c:scaling>
          <c:orientation val="minMax"/>
          <c:max val="70"/>
          <c:min val="-80"/>
        </c:scaling>
        <c:delete val="1"/>
        <c:axPos val="b"/>
        <c:numFmt formatCode="General" sourceLinked="1"/>
        <c:majorTickMark val="none"/>
        <c:minorTickMark val="none"/>
        <c:tickLblPos val="nextTo"/>
        <c:crossAx val="96019584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704850"/>
            <a:ext cx="4711700" cy="3533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8" tIns="45884" rIns="91768" bIns="458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768" tIns="45884" rIns="91768" bIns="458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CFA8-673A-458F-8DCA-3D70159E581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kern="0" dirty="0" smtClean="0">
                <a:ea typeface="ＭＳ Ｐゴシック"/>
              </a:rPr>
              <a:t>By </a:t>
            </a:r>
            <a:r>
              <a:rPr lang="en-US" sz="2000" b="1" kern="0" dirty="0" smtClean="0">
                <a:ea typeface="ＭＳ Ｐゴシック"/>
              </a:rPr>
              <a:t>December 2013, More Adults Who Visited the Marketplaces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Found It Easy to Compare Plan Benefits and Premiums</a:t>
            </a:r>
            <a:endParaRPr lang="en-US" sz="2000" b="1" dirty="0"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605" y="913315"/>
            <a:ext cx="9034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How easy or difficult was it to compare the … of different insurance plans?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40" y="5638800"/>
            <a:ext cx="8952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or have individual coverage and went to marketplace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139308872"/>
              </p:ext>
            </p:extLst>
          </p:nvPr>
        </p:nvGraphicFramePr>
        <p:xfrm>
          <a:off x="116169" y="1143000"/>
          <a:ext cx="8895907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45720" y="6096000"/>
            <a:ext cx="84124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Note: Bars may not sum to 100 percent because of “don’t know” responses or refusal to respond; segments may not sum to subtotals because of rounding.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* Potential out-of-pocket costs from deductibles and copayments.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Surveys, Oct. 2013 and Dec.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91400" y="2099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30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352800" y="2099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5</a:t>
            </a:r>
            <a:r>
              <a:rPr lang="en-US" sz="1600" b="1" dirty="0" smtClean="0"/>
              <a:t>8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670280" y="319176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37</a:t>
            </a:r>
            <a:endParaRPr lang="en-US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581400" y="3200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52</a:t>
            </a:r>
            <a:endParaRPr lang="en-US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500600" y="4309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34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4309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51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5087035"/>
            <a:ext cx="8002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Percent</a:t>
            </a:r>
            <a:endParaRPr lang="en-US" sz="15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" y="2362200"/>
            <a:ext cx="20116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Benefits covered</a:t>
            </a:r>
            <a:endParaRPr lang="en-US" sz="15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" y="3429000"/>
            <a:ext cx="20116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Premium costs</a:t>
            </a:r>
            <a:endParaRPr lang="en-US" sz="15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" y="4475202"/>
            <a:ext cx="2011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Potential out-of-pocket costs*</a:t>
            </a:r>
            <a:endParaRPr lang="en-US" sz="15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509395" y="1473491"/>
            <a:ext cx="118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Somewhat easy</a:t>
            </a:r>
            <a:endParaRPr lang="en-US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033395" y="1473491"/>
            <a:ext cx="103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Very easy</a:t>
            </a:r>
            <a:endParaRPr lang="en-US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680595" y="1475601"/>
            <a:ext cx="1491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Somewhat difficult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438400" y="147349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Very difficult or impossible</a:t>
            </a:r>
            <a:endParaRPr lang="en-US" sz="1200" b="1" dirty="0"/>
          </a:p>
        </p:txBody>
      </p:sp>
      <p:sp>
        <p:nvSpPr>
          <p:cNvPr id="52" name="Rectangle 51"/>
          <p:cNvSpPr/>
          <p:nvPr/>
        </p:nvSpPr>
        <p:spPr>
          <a:xfrm>
            <a:off x="6373420" y="1564931"/>
            <a:ext cx="137160" cy="137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897420" y="1564931"/>
            <a:ext cx="137160" cy="13716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48236" y="1564931"/>
            <a:ext cx="137160" cy="137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306041" y="1564931"/>
            <a:ext cx="137160" cy="1371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9248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43</a:t>
            </a:r>
            <a:endParaRPr lang="en-US" sz="16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64188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5</a:t>
            </a:r>
            <a:r>
              <a:rPr lang="en-US" sz="1600" b="1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29600" y="3581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51</a:t>
            </a:r>
            <a:endParaRPr lang="en-US" sz="1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038600" y="3581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42</a:t>
            </a:r>
            <a:endParaRPr lang="en-US" sz="1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696200" y="4690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38</a:t>
            </a:r>
            <a:endParaRPr lang="en-US" sz="1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581400" y="4690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54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178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9404</TotalTime>
  <Words>142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By December 2013, More Adults Who Visited the Marketplaces  Found It Easy to Compare Plan Benefits and Premiums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884</cp:revision>
  <cp:lastPrinted>2013-10-31T21:40:18Z</cp:lastPrinted>
  <dcterms:created xsi:type="dcterms:W3CDTF">2013-08-07T14:09:41Z</dcterms:created>
  <dcterms:modified xsi:type="dcterms:W3CDTF">2014-01-09T13:41:03Z</dcterms:modified>
</cp:coreProperties>
</file>