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3"/>
  </p:notesMasterIdLst>
  <p:handoutMasterIdLst>
    <p:handoutMasterId r:id="rId4"/>
  </p:handoutMasterIdLst>
  <p:sldIdLst>
    <p:sldId id="276" r:id="rId2"/>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extLst/>
  </p:cmAuthor>
  <p:cmAuthor id="2" name="CS" initials="CS" lastIdx="4" clrIdx="1"/>
  <p:cmAuthor id="3" name="Chris Hollander" initials="CH" lastIdx="3" clrIdx="2"/>
  <p:cmAuthor id="4" name="Munira Gunja" initials="MG" lastIdx="27"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C737F"/>
    <a:srgbClr val="4ABDBC"/>
    <a:srgbClr val="5F5A9D"/>
    <a:srgbClr val="E0E0E0"/>
    <a:srgbClr val="8ADAD2"/>
    <a:srgbClr val="9FE1DB"/>
    <a:srgbClr val="B6E8E3"/>
    <a:srgbClr val="CDEFEC"/>
    <a:srgbClr val="DFF5F3"/>
    <a:srgbClr val="EDF9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247" autoAdjust="0"/>
    <p:restoredTop sz="95491" autoAdjust="0"/>
  </p:normalViewPr>
  <p:slideViewPr>
    <p:cSldViewPr snapToGrid="0" snapToObjects="1">
      <p:cViewPr varScale="1">
        <p:scale>
          <a:sx n="99" d="100"/>
          <a:sy n="99" d="100"/>
        </p:scale>
        <p:origin x="1296" y="78"/>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52" d="100"/>
          <a:sy n="52" d="100"/>
        </p:scale>
        <p:origin x="2862"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5498444229101E-2"/>
          <c:y val="3.22963602514637E-2"/>
          <c:w val="0.93604599500685104"/>
          <c:h val="0.88346477184010097"/>
        </c:manualLayout>
      </c:layout>
      <c:areaChart>
        <c:grouping val="standard"/>
        <c:varyColors val="0"/>
        <c:ser>
          <c:idx val="0"/>
          <c:order val="0"/>
          <c:tx>
            <c:strRef>
              <c:f>Sheet1!$B$1</c:f>
              <c:strCache>
                <c:ptCount val="1"/>
                <c:pt idx="0">
                  <c:v>Underinsured</c:v>
                </c:pt>
              </c:strCache>
            </c:strRef>
          </c:tx>
          <c:spPr>
            <a:gradFill flip="none" rotWithShape="1">
              <a:gsLst>
                <a:gs pos="100000">
                  <a:schemeClr val="accent2">
                    <a:lumMod val="20000"/>
                    <a:lumOff val="80000"/>
                  </a:schemeClr>
                </a:gs>
                <a:gs pos="17000">
                  <a:schemeClr val="accent2"/>
                </a:gs>
              </a:gsLst>
              <a:lin ang="5400000" scaled="1"/>
              <a:tileRect/>
            </a:gradFill>
            <a:ln>
              <a:noFill/>
            </a:ln>
            <a:effectLst/>
          </c:spPr>
          <c:dLbls>
            <c:dLbl>
              <c:idx val="0"/>
              <c:layout>
                <c:manualLayout>
                  <c:x val="2.8218694885361502E-3"/>
                  <c:y val="-0.215544064900827"/>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5.6437389770723099E-3"/>
                  <c:y val="-0.22936099213805999"/>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5.1733676324652701E-17"/>
                  <c:y val="-0.3592401081680450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03467352649305E-16"/>
                  <c:y val="-0.37305703540527801"/>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8218694885361502E-3"/>
                  <c:y val="-0.3785838063001710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4.2328042328042296E-3"/>
                  <c:y val="-0.4421416715914400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accent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Sheet1!$A$2:$A$7</c:f>
              <c:numCache>
                <c:formatCode>General</c:formatCode>
                <c:ptCount val="6"/>
                <c:pt idx="0">
                  <c:v>2003</c:v>
                </c:pt>
                <c:pt idx="1">
                  <c:v>2005</c:v>
                </c:pt>
                <c:pt idx="2">
                  <c:v>2010</c:v>
                </c:pt>
                <c:pt idx="3">
                  <c:v>2012</c:v>
                </c:pt>
                <c:pt idx="4">
                  <c:v>2014</c:v>
                </c:pt>
                <c:pt idx="5">
                  <c:v>2016</c:v>
                </c:pt>
              </c:numCache>
            </c:numRef>
          </c:cat>
          <c:val>
            <c:numRef>
              <c:f>Sheet1!$B$2:$B$7</c:f>
              <c:numCache>
                <c:formatCode>0</c:formatCode>
                <c:ptCount val="6"/>
                <c:pt idx="0">
                  <c:v>12.32</c:v>
                </c:pt>
                <c:pt idx="1">
                  <c:v>12.94</c:v>
                </c:pt>
                <c:pt idx="2">
                  <c:v>22.23</c:v>
                </c:pt>
                <c:pt idx="3">
                  <c:v>22.9</c:v>
                </c:pt>
                <c:pt idx="4">
                  <c:v>23.28</c:v>
                </c:pt>
                <c:pt idx="5">
                  <c:v>27.98</c:v>
                </c:pt>
              </c:numCache>
            </c:numRef>
          </c:val>
          <c:extLst xmlns:c16r2="http://schemas.microsoft.com/office/drawing/2015/06/chart">
            <c:ext xmlns:c16="http://schemas.microsoft.com/office/drawing/2014/chart" uri="{C3380CC4-5D6E-409C-BE32-E72D297353CC}">
              <c16:uniqueId val="{00000003-A637-4A52-8B8A-D3F654DA4DDD}"/>
            </c:ext>
          </c:extLst>
        </c:ser>
        <c:dLbls>
          <c:showLegendKey val="0"/>
          <c:showVal val="1"/>
          <c:showCatName val="0"/>
          <c:showSerName val="0"/>
          <c:showPercent val="0"/>
          <c:showBubbleSize val="0"/>
        </c:dLbls>
        <c:axId val="314886320"/>
        <c:axId val="315586960"/>
      </c:areaChart>
      <c:catAx>
        <c:axId val="314886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15586960"/>
        <c:crosses val="autoZero"/>
        <c:auto val="1"/>
        <c:lblAlgn val="ctr"/>
        <c:lblOffset val="100"/>
        <c:noMultiLvlLbl val="0"/>
      </c:catAx>
      <c:valAx>
        <c:axId val="315586960"/>
        <c:scaling>
          <c:orientation val="minMax"/>
          <c:max val="30"/>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14886320"/>
        <c:crosses val="autoZero"/>
        <c:crossBetween val="midCat"/>
        <c:majorUnit val="10"/>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smtClean="0"/>
              <a:t>10/17/2017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10/17/2017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9"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smtClean="0"/>
              <a:t>Notes &amp; Data</a:t>
            </a:r>
            <a:endParaRPr lang="en-US" dirty="0"/>
          </a:p>
        </p:txBody>
      </p:sp>
      <p:sp>
        <p:nvSpPr>
          <p:cNvPr id="10" name="Rectangle 9"/>
          <p:cNvSpPr/>
          <p:nvPr userDrawn="1"/>
        </p:nvSpPr>
        <p:spPr>
          <a:xfrm>
            <a:off x="1655677" y="6408040"/>
            <a:ext cx="7498079" cy="369332"/>
          </a:xfrm>
          <a:prstGeom prst="rect">
            <a:avLst/>
          </a:prstGeom>
        </p:spPr>
        <p:txBody>
          <a:bodyPr wrap="square" rIns="4572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rPr>
              <a:t>Source: S. R. Collins, M. Z. </a:t>
            </a:r>
            <a:r>
              <a:rPr lang="en-US" sz="900" dirty="0" err="1" smtClean="0">
                <a:solidFill>
                  <a:schemeClr val="tx1"/>
                </a:solidFill>
              </a:rPr>
              <a:t>Gunja</a:t>
            </a:r>
            <a:r>
              <a:rPr lang="en-US" sz="900" dirty="0" smtClean="0">
                <a:solidFill>
                  <a:schemeClr val="tx1"/>
                </a:solidFill>
              </a:rPr>
              <a:t>, and M.</a:t>
            </a:r>
            <a:r>
              <a:rPr lang="en-US" sz="900" baseline="0" dirty="0" smtClean="0">
                <a:solidFill>
                  <a:schemeClr val="tx1"/>
                </a:solidFill>
              </a:rPr>
              <a:t> </a:t>
            </a:r>
            <a:r>
              <a:rPr lang="en-US" sz="900" dirty="0" smtClean="0">
                <a:solidFill>
                  <a:schemeClr val="tx1"/>
                </a:solidFill>
              </a:rPr>
              <a:t>M. Doty, </a:t>
            </a:r>
            <a:r>
              <a:rPr lang="en-US" sz="900" b="0" i="1" dirty="0" smtClean="0">
                <a:solidFill>
                  <a:schemeClr val="tx1"/>
                </a:solidFill>
                <a:latin typeface="InterFace" charset="0"/>
                <a:ea typeface="InterFace" charset="0"/>
                <a:cs typeface="InterFace" charset="0"/>
              </a:rPr>
              <a:t>How Well Does Insurance Coverage Protect Consumers from Health Care Costs? Findings from the Commonwealth Fund Biennial Health Insurance Survey, 2016, </a:t>
            </a:r>
            <a:r>
              <a:rPr lang="en-US" sz="900" dirty="0" smtClean="0">
                <a:solidFill>
                  <a:schemeClr val="tx1"/>
                </a:solidFill>
              </a:rPr>
              <a:t>The Commonwealth Fund, October</a:t>
            </a:r>
            <a:r>
              <a:rPr lang="en-US" sz="900" baseline="0" dirty="0" smtClean="0">
                <a:solidFill>
                  <a:schemeClr val="tx1"/>
                </a:solidFill>
              </a:rPr>
              <a:t> 2017.</a:t>
            </a:r>
            <a:endParaRPr lang="en-US" sz="900" dirty="0" smtClean="0">
              <a:solidFill>
                <a:schemeClr val="tx1"/>
              </a:solidFill>
            </a:endParaRPr>
          </a:p>
        </p:txBody>
      </p:sp>
    </p:spTree>
    <p:extLst>
      <p:ext uri="{BB962C8B-B14F-4D97-AF65-F5344CB8AC3E}">
        <p14:creationId xmlns:p14="http://schemas.microsoft.com/office/powerpoint/2010/main" val="224968767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ph Layout: 05">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71499" y="1052736"/>
            <a:ext cx="4389120" cy="4701151"/>
          </a:xfrm>
        </p:spPr>
        <p:txBody>
          <a:bodyPr>
            <a:normAutofit/>
          </a:bodyPr>
          <a:lstStyle>
            <a:lvl1pPr>
              <a:defRPr sz="1300">
                <a:solidFill>
                  <a:srgbClr val="4C515A"/>
                </a:solidFill>
              </a:defRPr>
            </a:lvl1pPr>
          </a:lstStyle>
          <a:p>
            <a:endParaRPr lang="en-US" dirty="0"/>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10"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cxnSp>
        <p:nvCxnSpPr>
          <p:cNvPr id="12" name="Straight Connector 11"/>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14"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smtClean="0"/>
              <a:t>Notes &amp; Data</a:t>
            </a:r>
            <a:endParaRPr lang="en-US" dirty="0"/>
          </a:p>
        </p:txBody>
      </p:sp>
      <p:sp>
        <p:nvSpPr>
          <p:cNvPr id="15" name="Chart Placeholder 5"/>
          <p:cNvSpPr>
            <a:spLocks noGrp="1"/>
          </p:cNvSpPr>
          <p:nvPr>
            <p:ph type="chart" sz="quarter" idx="24"/>
          </p:nvPr>
        </p:nvSpPr>
        <p:spPr>
          <a:xfrm>
            <a:off x="4683379" y="1052736"/>
            <a:ext cx="4389120" cy="4701151"/>
          </a:xfrm>
        </p:spPr>
        <p:txBody>
          <a:bodyPr>
            <a:normAutofit/>
          </a:bodyPr>
          <a:lstStyle>
            <a:lvl1pPr>
              <a:defRPr sz="1300">
                <a:solidFill>
                  <a:srgbClr val="4C515A"/>
                </a:solidFill>
              </a:defRPr>
            </a:lvl1pPr>
          </a:lstStyle>
          <a:p>
            <a:endParaRPr lang="en-US" dirty="0"/>
          </a:p>
        </p:txBody>
      </p:sp>
      <p:sp>
        <p:nvSpPr>
          <p:cNvPr id="11" name="Rectangle 10"/>
          <p:cNvSpPr/>
          <p:nvPr userDrawn="1"/>
        </p:nvSpPr>
        <p:spPr>
          <a:xfrm>
            <a:off x="1655676" y="6408040"/>
            <a:ext cx="7416824" cy="369332"/>
          </a:xfrm>
          <a:prstGeom prst="rect">
            <a:avLst/>
          </a:prstGeom>
        </p:spPr>
        <p:txBody>
          <a:bodyPr wrap="square">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rPr>
              <a:t>Source: M. Z. </a:t>
            </a:r>
            <a:r>
              <a:rPr lang="en-US" sz="900" dirty="0" err="1" smtClean="0">
                <a:solidFill>
                  <a:schemeClr val="tx1"/>
                </a:solidFill>
              </a:rPr>
              <a:t>Gunja</a:t>
            </a:r>
            <a:r>
              <a:rPr lang="en-US" sz="900" dirty="0" smtClean="0">
                <a:solidFill>
                  <a:schemeClr val="tx1"/>
                </a:solidFill>
              </a:rPr>
              <a:t>, S. R. Collins, M.</a:t>
            </a:r>
            <a:r>
              <a:rPr lang="en-US" sz="900" baseline="0" dirty="0" smtClean="0">
                <a:solidFill>
                  <a:schemeClr val="tx1"/>
                </a:solidFill>
              </a:rPr>
              <a:t> </a:t>
            </a:r>
            <a:r>
              <a:rPr lang="en-US" sz="900" dirty="0" smtClean="0">
                <a:solidFill>
                  <a:schemeClr val="tx1"/>
                </a:solidFill>
              </a:rPr>
              <a:t>M. Doty, and S. Beutel, </a:t>
            </a:r>
            <a:r>
              <a:rPr lang="en-US" sz="900" b="0" i="1" dirty="0" smtClean="0">
                <a:solidFill>
                  <a:schemeClr val="tx1"/>
                </a:solidFill>
                <a:latin typeface="InterFace" charset="0"/>
                <a:ea typeface="InterFace" charset="0"/>
                <a:cs typeface="InterFace" charset="0"/>
              </a:rPr>
              <a:t>How the Affordable Care Act Has Helped Women Gain Insurance and Improved Their Ability to Get Health Care: Findings from The Commonwealth Fund Biennial Health Insurance Survey, 2016, </a:t>
            </a:r>
            <a:r>
              <a:rPr lang="en-US" sz="900" dirty="0" smtClean="0">
                <a:solidFill>
                  <a:schemeClr val="tx1"/>
                </a:solidFill>
              </a:rPr>
              <a:t>The Commonwealth Fund, August</a:t>
            </a:r>
            <a:r>
              <a:rPr lang="en-US" sz="900" baseline="0" dirty="0" smtClean="0">
                <a:solidFill>
                  <a:schemeClr val="tx1"/>
                </a:solidFill>
              </a:rPr>
              <a:t> 2017.</a:t>
            </a:r>
            <a:endParaRPr lang="en-US" sz="900" dirty="0" smtClean="0">
              <a:solidFill>
                <a:schemeClr val="tx1"/>
              </a:solidFill>
            </a:endParaRPr>
          </a:p>
        </p:txBody>
      </p:sp>
    </p:spTree>
    <p:extLst>
      <p:ext uri="{BB962C8B-B14F-4D97-AF65-F5344CB8AC3E}">
        <p14:creationId xmlns:p14="http://schemas.microsoft.com/office/powerpoint/2010/main" val="815954653"/>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01">
    <p:bg>
      <p:bgPr>
        <a:solidFill>
          <a:schemeClr val="bg1"/>
        </a:solidFill>
        <a:effectLst/>
      </p:bgPr>
    </p:bg>
    <p:spTree>
      <p:nvGrpSpPr>
        <p:cNvPr id="1" name=""/>
        <p:cNvGrpSpPr/>
        <p:nvPr/>
      </p:nvGrpSpPr>
      <p:grpSpPr>
        <a:xfrm>
          <a:off x="0" y="0"/>
          <a:ext cx="0" cy="0"/>
          <a:chOff x="0" y="0"/>
          <a:chExt cx="0" cy="0"/>
        </a:xfrm>
      </p:grpSpPr>
      <p:sp>
        <p:nvSpPr>
          <p:cNvPr id="4" name="Table Placeholder 3"/>
          <p:cNvSpPr>
            <a:spLocks noGrp="1"/>
          </p:cNvSpPr>
          <p:nvPr>
            <p:ph type="tbl" sz="quarter" idx="21"/>
          </p:nvPr>
        </p:nvSpPr>
        <p:spPr>
          <a:xfrm>
            <a:off x="71500" y="1052736"/>
            <a:ext cx="9000999" cy="4680407"/>
          </a:xfrm>
        </p:spPr>
        <p:txBody>
          <a:bodyPr/>
          <a:lstStyle/>
          <a:p>
            <a:endParaRPr lang="en-US" dirty="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9" name="Title 1"/>
          <p:cNvSpPr>
            <a:spLocks noGrp="1"/>
          </p:cNvSpPr>
          <p:nvPr>
            <p:ph type="ctrTitle" hasCustomPrompt="1"/>
          </p:nvPr>
        </p:nvSpPr>
        <p:spPr>
          <a:xfrm>
            <a:off x="71500" y="296652"/>
            <a:ext cx="9001000" cy="756084"/>
          </a:xfrm>
          <a:effectLst/>
        </p:spPr>
        <p:txBody>
          <a:bodyPr anchor="t">
            <a:no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cxnSp>
        <p:nvCxnSpPr>
          <p:cNvPr id="11" name="Straight Connector 1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2"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13"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smtClean="0"/>
              <a:t>Notes &amp; Data</a:t>
            </a:r>
            <a:endParaRPr lang="en-US" dirty="0"/>
          </a:p>
        </p:txBody>
      </p:sp>
      <p:sp>
        <p:nvSpPr>
          <p:cNvPr id="3" name="Rectangle 2"/>
          <p:cNvSpPr/>
          <p:nvPr userDrawn="1"/>
        </p:nvSpPr>
        <p:spPr>
          <a:xfrm>
            <a:off x="1655676" y="6408040"/>
            <a:ext cx="7416824" cy="369332"/>
          </a:xfrm>
          <a:prstGeom prst="rect">
            <a:avLst/>
          </a:prstGeom>
        </p:spPr>
        <p:txBody>
          <a:bodyPr wrap="square">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rPr>
              <a:t>Source: S. R. Collins, M. Z. </a:t>
            </a:r>
            <a:r>
              <a:rPr lang="en-US" sz="900" dirty="0" err="1" smtClean="0">
                <a:solidFill>
                  <a:schemeClr val="tx1"/>
                </a:solidFill>
              </a:rPr>
              <a:t>Gunja</a:t>
            </a:r>
            <a:r>
              <a:rPr lang="en-US" sz="900" dirty="0" smtClean="0">
                <a:solidFill>
                  <a:schemeClr val="tx1"/>
                </a:solidFill>
              </a:rPr>
              <a:t>, and M.</a:t>
            </a:r>
            <a:r>
              <a:rPr lang="en-US" sz="900" baseline="0" dirty="0" smtClean="0">
                <a:solidFill>
                  <a:schemeClr val="tx1"/>
                </a:solidFill>
              </a:rPr>
              <a:t> </a:t>
            </a:r>
            <a:r>
              <a:rPr lang="en-US" sz="900" dirty="0" smtClean="0">
                <a:solidFill>
                  <a:schemeClr val="tx1"/>
                </a:solidFill>
              </a:rPr>
              <a:t>M. Doty, </a:t>
            </a:r>
            <a:r>
              <a:rPr lang="en-US" sz="900" b="0" i="1" dirty="0" smtClean="0">
                <a:solidFill>
                  <a:schemeClr val="tx1"/>
                </a:solidFill>
                <a:latin typeface="InterFace" charset="0"/>
                <a:ea typeface="InterFace" charset="0"/>
                <a:cs typeface="InterFace" charset="0"/>
              </a:rPr>
              <a:t>How Well Does Insurance Coverage Protect Consumers from Health Care Costs? Findings from the Commonwealth Fund Biennial Health Insurance Survey, 2016, </a:t>
            </a:r>
            <a:r>
              <a:rPr lang="en-US" sz="900" dirty="0" smtClean="0">
                <a:solidFill>
                  <a:schemeClr val="tx1"/>
                </a:solidFill>
              </a:rPr>
              <a:t>The Commonwealth Fund, October</a:t>
            </a:r>
            <a:r>
              <a:rPr lang="en-US" sz="900" baseline="0" dirty="0" smtClean="0">
                <a:solidFill>
                  <a:schemeClr val="tx1"/>
                </a:solidFill>
              </a:rPr>
              <a:t> 2017.</a:t>
            </a:r>
            <a:endParaRPr lang="en-US" sz="900" dirty="0" smtClean="0">
              <a:solidFill>
                <a:schemeClr val="tx1"/>
              </a:solidFill>
            </a:endParaRPr>
          </a:p>
        </p:txBody>
      </p:sp>
    </p:spTree>
    <p:extLst>
      <p:ext uri="{BB962C8B-B14F-4D97-AF65-F5344CB8AC3E}">
        <p14:creationId xmlns:p14="http://schemas.microsoft.com/office/powerpoint/2010/main" val="3270715038"/>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1233805520"/>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213951777"/>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 id="2147483726" r:id="rId2"/>
    <p:sldLayoutId id="2147483734" r:id="rId3"/>
    <p:sldLayoutId id="2147483735" r:id="rId4"/>
    <p:sldLayoutId id="2147483736" r:id="rId5"/>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More Than One-Quarter of Insured Adults Were Underinsured in 2016</a:t>
            </a:r>
            <a:br>
              <a:rPr lang="en-US" dirty="0" smtClean="0"/>
            </a:br>
            <a:endParaRPr lang="en-US" dirty="0"/>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1639472507"/>
              </p:ext>
            </p:extLst>
          </p:nvPr>
        </p:nvGraphicFramePr>
        <p:xfrm>
          <a:off x="71438" y="1052513"/>
          <a:ext cx="9001125" cy="4595812"/>
        </p:xfrm>
        <a:graphic>
          <a:graphicData uri="http://schemas.openxmlformats.org/drawingml/2006/chart">
            <c:chart xmlns:c="http://schemas.openxmlformats.org/drawingml/2006/chart" xmlns:r="http://schemas.openxmlformats.org/officeDocument/2006/relationships" r:id="rId2"/>
          </a:graphicData>
        </a:graphic>
      </p:graphicFrame>
      <p:sp>
        <p:nvSpPr>
          <p:cNvPr id="4" name="Subtitle 3"/>
          <p:cNvSpPr>
            <a:spLocks noGrp="1"/>
          </p:cNvSpPr>
          <p:nvPr>
            <p:ph type="body" sz="quarter" idx="23"/>
          </p:nvPr>
        </p:nvSpPr>
        <p:spPr/>
        <p:txBody>
          <a:bodyPr/>
          <a:lstStyle/>
          <a:p>
            <a:r>
              <a:rPr lang="en-US" dirty="0" smtClean="0"/>
              <a:t>* Underinsured defined as insured all year but experienced one of the following: out-of-pocket costs, excluding premiums, equaled 10% or more of income; out-of-pocket costs, </a:t>
            </a:r>
            <a:r>
              <a:rPr lang="en-US" dirty="0"/>
              <a:t>excluding premiums, </a:t>
            </a:r>
            <a:r>
              <a:rPr lang="en-US" dirty="0" smtClean="0"/>
              <a:t>equaled 5% or more of income if low-income (&lt;200% of poverty); or deductibles equaled 5% or more of income.</a:t>
            </a:r>
          </a:p>
          <a:p>
            <a:r>
              <a:rPr lang="en-US" dirty="0" smtClean="0"/>
              <a:t>Data: Commonwealth Fund Biennial Health Insurance Surveys (2003, 2005, 2010, 2012, 2014, and 2016).</a:t>
            </a:r>
            <a:endParaRPr lang="en-US" dirty="0"/>
          </a:p>
        </p:txBody>
      </p:sp>
      <p:sp>
        <p:nvSpPr>
          <p:cNvPr id="16" name="TextBox 15"/>
          <p:cNvSpPr txBox="1"/>
          <p:nvPr/>
        </p:nvSpPr>
        <p:spPr>
          <a:xfrm>
            <a:off x="-66" y="722733"/>
            <a:ext cx="7092346"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a:t>Percent adults </a:t>
            </a:r>
            <a:r>
              <a:rPr lang="en-US" sz="1200" i="1" dirty="0" smtClean="0"/>
              <a:t>ages </a:t>
            </a:r>
            <a:r>
              <a:rPr lang="en-US" sz="1200" i="1" dirty="0"/>
              <a:t>19–64 insured all year who </a:t>
            </a:r>
            <a:r>
              <a:rPr lang="en-US" sz="1200" i="1" dirty="0" smtClean="0"/>
              <a:t>were </a:t>
            </a:r>
            <a:r>
              <a:rPr lang="en-US" sz="1200" i="1" dirty="0"/>
              <a:t>underinsured*</a:t>
            </a:r>
          </a:p>
        </p:txBody>
      </p:sp>
    </p:spTree>
    <p:extLst>
      <p:ext uri="{BB962C8B-B14F-4D97-AF65-F5344CB8AC3E}">
        <p14:creationId xmlns:p14="http://schemas.microsoft.com/office/powerpoint/2010/main" val="467279208"/>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160463</TotalTime>
  <Words>108</Words>
  <Application>Microsoft Office PowerPoint</Application>
  <PresentationFormat>On-screen Show (4:3)</PresentationFormat>
  <Paragraphs>10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Berlingske Serif Text</vt:lpstr>
      <vt:lpstr>Calibri</vt:lpstr>
      <vt:lpstr>InterFace</vt:lpstr>
      <vt:lpstr>Trebuchet MS</vt:lpstr>
      <vt:lpstr>1_Office Theme</vt:lpstr>
      <vt:lpstr>More Than One-Quarter of Insured Adults Were Underinsured in 2016 </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How Well Does Insurance Coverage Protect Consumers from Health Care Costs? — Exhibits</dc:title>
  <dc:subject/>
  <dc:creator>Collins Gunja Doty</dc:creator>
  <cp:keywords/>
  <dc:description>ABSTRACT_x000d_Issue: The United States has made historic progress on insurance coverage since the Affordable Care Act became law in 2010, with 20 million fewer people uninsured. However, we must also measure progress by assessing how well people who have insurance from all coverage sources are protected from high health care costs._x000d_Goals: To estimate the number and share of U.S. insured adults who are “underinsured” or have out-of-pocket costs and deductibles that are high relative to their incomes._x000d_Method: Analysis of the Commonwealth Fund Biennial Health Insurance Surveys, 2003–2016._x000d_Findings: As of late 2016, 28 percent of U.S. adults ages 19 to 64 who were insured all year were underinsured — or an estimated 41 million people. This is more than double the rate in 2003 when the measure was first introduced in the survey, and is up significantly from 23 percent, or 31 million people, in 2014. Rates climbed across most coverage sources, and were highest among people with individual market coverage, most of whom have plans through the marketplaces. Half (52%) of underinsured adults reported problems with medical bills or debt and more than two of five (45%) reported not getting needed care because of cost.</dc:description>
  <cp:lastModifiedBy>Aisha Gomez</cp:lastModifiedBy>
  <cp:revision>2099</cp:revision>
  <cp:lastPrinted>2017-09-28T19:17:30Z</cp:lastPrinted>
  <dcterms:created xsi:type="dcterms:W3CDTF">2014-10-08T23:03:32Z</dcterms:created>
  <dcterms:modified xsi:type="dcterms:W3CDTF">2017-10-17T19:19:41Z</dcterms:modified>
  <cp:category/>
</cp:coreProperties>
</file>