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88"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CS" initials="CS" lastIdx="4" clrIdx="1"/>
  <p:cmAuthor id="3" name="Chris Hollander" initials="CH" lastIdx="3" clrIdx="2"/>
  <p:cmAuthor id="4" name="Munira Gunja" initials="MG" lastIdx="27"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737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7" autoAdjust="0"/>
    <p:restoredTop sz="95491" autoAdjust="0"/>
  </p:normalViewPr>
  <p:slideViewPr>
    <p:cSldViewPr snapToGrid="0" snapToObjects="1">
      <p:cViewPr varScale="1">
        <p:scale>
          <a:sx n="99" d="100"/>
          <a:sy n="99" d="100"/>
        </p:scale>
        <p:origin x="1296"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688946049100698E-2"/>
          <c:y val="3.1517172591045903E-2"/>
          <c:w val="0.91932792217116799"/>
          <c:h val="0.78150324686910599"/>
        </c:manualLayout>
      </c:layout>
      <c:lineChart>
        <c:grouping val="standard"/>
        <c:varyColors val="0"/>
        <c:ser>
          <c:idx val="0"/>
          <c:order val="0"/>
          <c:tx>
            <c:strRef>
              <c:f>Sheet1!$A$2</c:f>
              <c:strCache>
                <c:ptCount val="1"/>
                <c:pt idx="0">
                  <c:v>&lt;200% FPL</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2003</c:v>
                </c:pt>
                <c:pt idx="1">
                  <c:v>2005</c:v>
                </c:pt>
                <c:pt idx="2">
                  <c:v>2010</c:v>
                </c:pt>
                <c:pt idx="3">
                  <c:v>2012</c:v>
                </c:pt>
                <c:pt idx="4">
                  <c:v>2014</c:v>
                </c:pt>
                <c:pt idx="5">
                  <c:v>2016</c:v>
                </c:pt>
              </c:strCache>
            </c:strRef>
          </c:cat>
          <c:val>
            <c:numRef>
              <c:f>Sheet1!$B$2:$G$2</c:f>
              <c:numCache>
                <c:formatCode>0</c:formatCode>
                <c:ptCount val="6"/>
                <c:pt idx="0">
                  <c:v>37.85</c:v>
                </c:pt>
                <c:pt idx="1">
                  <c:v>33.049999999999997</c:v>
                </c:pt>
                <c:pt idx="2">
                  <c:v>49.42</c:v>
                </c:pt>
                <c:pt idx="3">
                  <c:v>44.34</c:v>
                </c:pt>
                <c:pt idx="4">
                  <c:v>41.69</c:v>
                </c:pt>
                <c:pt idx="5">
                  <c:v>44.12</c:v>
                </c:pt>
              </c:numCache>
            </c:numRef>
          </c:val>
          <c:smooth val="0"/>
          <c:extLst xmlns:c16r2="http://schemas.microsoft.com/office/drawing/2015/06/chart">
            <c:ext xmlns:c16="http://schemas.microsoft.com/office/drawing/2014/chart" uri="{C3380CC4-5D6E-409C-BE32-E72D297353CC}">
              <c16:uniqueId val="{00000000-84FF-4951-923A-3198E1D17012}"/>
            </c:ext>
          </c:extLst>
        </c:ser>
        <c:ser>
          <c:idx val="1"/>
          <c:order val="1"/>
          <c:tx>
            <c:strRef>
              <c:f>Sheet1!$A$3</c:f>
              <c:strCache>
                <c:ptCount val="1"/>
                <c:pt idx="0">
                  <c:v>200% FPL or more</c:v>
                </c:pt>
              </c:strCache>
            </c:strRef>
          </c:tx>
          <c:spPr>
            <a:ln w="28575" cap="rnd">
              <a:solidFill>
                <a:schemeClr val="accent2">
                  <a:lumMod val="60000"/>
                  <a:lumOff val="40000"/>
                </a:schemeClr>
              </a:solidFill>
              <a:round/>
            </a:ln>
            <a:effectLst/>
          </c:spPr>
          <c:marker>
            <c:symbol val="none"/>
          </c:marker>
          <c:dLbls>
            <c:dLbl>
              <c:idx val="0"/>
              <c:layout>
                <c:manualLayout>
                  <c:x val="-1.7823169006469901E-2"/>
                  <c:y val="2.973048153130120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lumMod val="60000"/>
                        <a:lumOff val="40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2003</c:v>
                </c:pt>
                <c:pt idx="1">
                  <c:v>2005</c:v>
                </c:pt>
                <c:pt idx="2">
                  <c:v>2010</c:v>
                </c:pt>
                <c:pt idx="3">
                  <c:v>2012</c:v>
                </c:pt>
                <c:pt idx="4">
                  <c:v>2014</c:v>
                </c:pt>
                <c:pt idx="5">
                  <c:v>2016</c:v>
                </c:pt>
              </c:strCache>
            </c:strRef>
          </c:cat>
          <c:val>
            <c:numRef>
              <c:f>Sheet1!$B$3:$G$3</c:f>
              <c:numCache>
                <c:formatCode>0</c:formatCode>
                <c:ptCount val="6"/>
                <c:pt idx="0">
                  <c:v>4.83</c:v>
                </c:pt>
                <c:pt idx="1">
                  <c:v>9.11</c:v>
                </c:pt>
                <c:pt idx="2">
                  <c:v>13.77</c:v>
                </c:pt>
                <c:pt idx="3">
                  <c:v>16.03</c:v>
                </c:pt>
                <c:pt idx="4">
                  <c:v>15.65</c:v>
                </c:pt>
                <c:pt idx="5">
                  <c:v>20.2</c:v>
                </c:pt>
              </c:numCache>
            </c:numRef>
          </c:val>
          <c:smooth val="0"/>
          <c:extLst xmlns:c16r2="http://schemas.microsoft.com/office/drawing/2015/06/chart">
            <c:ext xmlns:c16="http://schemas.microsoft.com/office/drawing/2014/chart" uri="{C3380CC4-5D6E-409C-BE32-E72D297353CC}">
              <c16:uniqueId val="{00000001-84FF-4951-923A-3198E1D17012}"/>
            </c:ext>
          </c:extLst>
        </c:ser>
        <c:dLbls>
          <c:dLblPos val="t"/>
          <c:showLegendKey val="0"/>
          <c:showVal val="1"/>
          <c:showCatName val="0"/>
          <c:showSerName val="0"/>
          <c:showPercent val="0"/>
          <c:showBubbleSize val="0"/>
        </c:dLbls>
        <c:smooth val="0"/>
        <c:axId val="383971936"/>
        <c:axId val="383973896"/>
      </c:lineChart>
      <c:catAx>
        <c:axId val="383971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3973896"/>
        <c:crosses val="autoZero"/>
        <c:auto val="1"/>
        <c:lblAlgn val="ctr"/>
        <c:lblOffset val="100"/>
        <c:noMultiLvlLbl val="0"/>
      </c:catAx>
      <c:valAx>
        <c:axId val="383973896"/>
        <c:scaling>
          <c:orientation val="minMax"/>
          <c:max val="75"/>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3971936"/>
        <c:crosses val="autoZero"/>
        <c:crossBetween val="between"/>
        <c:majorUnit val="1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688946049100698E-2"/>
          <c:y val="3.1517172591045903E-2"/>
          <c:w val="0.91932792217116799"/>
          <c:h val="0.78150324686910599"/>
        </c:manualLayout>
      </c:layout>
      <c:lineChart>
        <c:grouping val="standard"/>
        <c:varyColors val="0"/>
        <c:ser>
          <c:idx val="0"/>
          <c:order val="0"/>
          <c:tx>
            <c:strRef>
              <c:f>Sheet1!$A$2</c:f>
              <c:strCache>
                <c:ptCount val="1"/>
                <c:pt idx="0">
                  <c:v>Fair/poor health status, or any chronic condition* or disability</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2003</c:v>
                </c:pt>
                <c:pt idx="1">
                  <c:v>2005</c:v>
                </c:pt>
                <c:pt idx="2">
                  <c:v>2010</c:v>
                </c:pt>
                <c:pt idx="3">
                  <c:v>2012</c:v>
                </c:pt>
                <c:pt idx="4">
                  <c:v>2014</c:v>
                </c:pt>
                <c:pt idx="5">
                  <c:v>2016</c:v>
                </c:pt>
              </c:strCache>
            </c:strRef>
          </c:cat>
          <c:val>
            <c:numRef>
              <c:f>Sheet1!$B$2:$G$2</c:f>
              <c:numCache>
                <c:formatCode>0</c:formatCode>
                <c:ptCount val="6"/>
                <c:pt idx="0">
                  <c:v>16.54</c:v>
                </c:pt>
                <c:pt idx="1">
                  <c:v>20.13</c:v>
                </c:pt>
                <c:pt idx="2">
                  <c:v>28.11</c:v>
                </c:pt>
                <c:pt idx="3">
                  <c:v>26.63</c:v>
                </c:pt>
                <c:pt idx="4">
                  <c:v>30.4</c:v>
                </c:pt>
                <c:pt idx="5">
                  <c:v>34.36</c:v>
                </c:pt>
              </c:numCache>
            </c:numRef>
          </c:val>
          <c:smooth val="0"/>
          <c:extLst xmlns:c16r2="http://schemas.microsoft.com/office/drawing/2015/06/chart">
            <c:ext xmlns:c16="http://schemas.microsoft.com/office/drawing/2014/chart" uri="{C3380CC4-5D6E-409C-BE32-E72D297353CC}">
              <c16:uniqueId val="{00000000-84FF-4951-923A-3198E1D17012}"/>
            </c:ext>
          </c:extLst>
        </c:ser>
        <c:ser>
          <c:idx val="1"/>
          <c:order val="1"/>
          <c:tx>
            <c:strRef>
              <c:f>Sheet1!$A$3</c:f>
              <c:strCache>
                <c:ptCount val="1"/>
                <c:pt idx="0">
                  <c:v>No health problem</c:v>
                </c:pt>
              </c:strCache>
            </c:strRef>
          </c:tx>
          <c:spPr>
            <a:ln w="28575" cap="rnd">
              <a:solidFill>
                <a:schemeClr val="bg2">
                  <a:lumMod val="60000"/>
                  <a:lumOff val="40000"/>
                </a:schemeClr>
              </a:solidFill>
              <a:round/>
            </a:ln>
            <a:effectLst/>
          </c:spPr>
          <c:marker>
            <c:symbol val="none"/>
          </c:marker>
          <c:dLbls>
            <c:dLbl>
              <c:idx val="0"/>
              <c:layout>
                <c:manualLayout>
                  <c:x val="-1.7823169006469901E-2"/>
                  <c:y val="2.973048153130120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2">
                          <a:lumMod val="60000"/>
                          <a:lumOff val="40000"/>
                        </a:schemeClr>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lumMod val="60000"/>
                        <a:lumOff val="40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2003</c:v>
                </c:pt>
                <c:pt idx="1">
                  <c:v>2005</c:v>
                </c:pt>
                <c:pt idx="2">
                  <c:v>2010</c:v>
                </c:pt>
                <c:pt idx="3">
                  <c:v>2012</c:v>
                </c:pt>
                <c:pt idx="4">
                  <c:v>2014</c:v>
                </c:pt>
                <c:pt idx="5">
                  <c:v>2016</c:v>
                </c:pt>
              </c:strCache>
            </c:strRef>
          </c:cat>
          <c:val>
            <c:numRef>
              <c:f>Sheet1!$B$3:$G$3</c:f>
              <c:numCache>
                <c:formatCode>0</c:formatCode>
                <c:ptCount val="6"/>
                <c:pt idx="0">
                  <c:v>8.84</c:v>
                </c:pt>
                <c:pt idx="1">
                  <c:v>8.92</c:v>
                </c:pt>
                <c:pt idx="2">
                  <c:v>17.149999999999999</c:v>
                </c:pt>
                <c:pt idx="3">
                  <c:v>19.64</c:v>
                </c:pt>
                <c:pt idx="4">
                  <c:v>16.510000000000002</c:v>
                </c:pt>
                <c:pt idx="5">
                  <c:v>22.99</c:v>
                </c:pt>
              </c:numCache>
            </c:numRef>
          </c:val>
          <c:smooth val="0"/>
          <c:extLst xmlns:c16r2="http://schemas.microsoft.com/office/drawing/2015/06/chart">
            <c:ext xmlns:c16="http://schemas.microsoft.com/office/drawing/2014/chart" uri="{C3380CC4-5D6E-409C-BE32-E72D297353CC}">
              <c16:uniqueId val="{00000001-84FF-4951-923A-3198E1D17012}"/>
            </c:ext>
          </c:extLst>
        </c:ser>
        <c:dLbls>
          <c:dLblPos val="t"/>
          <c:showLegendKey val="0"/>
          <c:showVal val="1"/>
          <c:showCatName val="0"/>
          <c:showSerName val="0"/>
          <c:showPercent val="0"/>
          <c:showBubbleSize val="0"/>
        </c:dLbls>
        <c:smooth val="0"/>
        <c:axId val="383968016"/>
        <c:axId val="383969192"/>
      </c:lineChart>
      <c:catAx>
        <c:axId val="38396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3969192"/>
        <c:crosses val="autoZero"/>
        <c:auto val="1"/>
        <c:lblAlgn val="ctr"/>
        <c:lblOffset val="100"/>
        <c:noMultiLvlLbl val="0"/>
      </c:catAx>
      <c:valAx>
        <c:axId val="383969192"/>
        <c:scaling>
          <c:orientation val="minMax"/>
          <c:max val="75"/>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3968016"/>
        <c:crosses val="autoZero"/>
        <c:crossBetween val="between"/>
        <c:majorUnit val="1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10/17/2017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
        <p:nvSpPr>
          <p:cNvPr id="10" name="Rectangle 9"/>
          <p:cNvSpPr/>
          <p:nvPr userDrawn="1"/>
        </p:nvSpPr>
        <p:spPr>
          <a:xfrm>
            <a:off x="1655677" y="6408040"/>
            <a:ext cx="7498079" cy="369332"/>
          </a:xfrm>
          <a:prstGeom prst="rect">
            <a:avLst/>
          </a:prstGeom>
        </p:spPr>
        <p:txBody>
          <a:bodyPr wrap="square" rIns="4572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M. Z. </a:t>
            </a:r>
            <a:r>
              <a:rPr lang="en-US" sz="900" dirty="0" err="1" smtClean="0">
                <a:solidFill>
                  <a:schemeClr val="tx1"/>
                </a:solidFill>
              </a:rPr>
              <a:t>Gunja</a:t>
            </a:r>
            <a:r>
              <a:rPr lang="en-US" sz="900" dirty="0" smtClean="0">
                <a:solidFill>
                  <a:schemeClr val="tx1"/>
                </a:solidFill>
              </a:rPr>
              <a:t>, S. R. Collins, M.</a:t>
            </a:r>
            <a:r>
              <a:rPr lang="en-US" sz="900" baseline="0" dirty="0" smtClean="0">
                <a:solidFill>
                  <a:schemeClr val="tx1"/>
                </a:solidFill>
              </a:rPr>
              <a:t> </a:t>
            </a:r>
            <a:r>
              <a:rPr lang="en-US" sz="900" dirty="0" smtClean="0">
                <a:solidFill>
                  <a:schemeClr val="tx1"/>
                </a:solidFill>
              </a:rPr>
              <a:t>M. Doty, and S. Beutel, </a:t>
            </a:r>
            <a:r>
              <a:rPr lang="en-US" sz="900" b="0" i="1" dirty="0" smtClean="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smtClean="0">
                <a:solidFill>
                  <a:schemeClr val="tx1"/>
                </a:solidFill>
              </a:rPr>
              <a:t>The Commonwealth Fund, August</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3" name="Rectangle 2"/>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38055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395177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 id="214748373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Underinsured Rates Highest Among Low-Income Adults and Those with </a:t>
            </a:r>
            <a:br>
              <a:rPr lang="en-US" dirty="0" smtClean="0"/>
            </a:br>
            <a:r>
              <a:rPr lang="en-US" dirty="0" smtClean="0"/>
              <a:t>Health Problems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495298571"/>
              </p:ext>
            </p:extLst>
          </p:nvPr>
        </p:nvGraphicFramePr>
        <p:xfrm>
          <a:off x="91440" y="1465090"/>
          <a:ext cx="4213143" cy="4288797"/>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3"/>
          </p:nvPr>
        </p:nvSpPr>
        <p:spPr>
          <a:xfrm>
            <a:off x="71500" y="5512037"/>
            <a:ext cx="9001063" cy="737684"/>
          </a:xfrm>
        </p:spPr>
        <p:txBody>
          <a:bodyPr/>
          <a:lstStyle/>
          <a:p>
            <a:r>
              <a:rPr lang="en-US" dirty="0" smtClean="0"/>
              <a:t>Notes: FPL refers to federal poverty level. Income levels are for a family of four in 2016.</a:t>
            </a:r>
            <a:br>
              <a:rPr lang="en-US" dirty="0" smtClean="0"/>
            </a:br>
            <a:r>
              <a:rPr lang="en-US" dirty="0" smtClean="0"/>
              <a:t>* Underinsured defined as insured all year but experienced one of the following: </a:t>
            </a:r>
            <a:r>
              <a:rPr lang="en-US" dirty="0"/>
              <a:t>out-of-pocket costs, excluding premiums, equaled 10% or more of income; out-of-pocket costs, excluding premiums, equaled 5% or more of income if low-income (&lt;200% of poverty); </a:t>
            </a:r>
            <a:r>
              <a:rPr lang="en-US" dirty="0" smtClean="0"/>
              <a:t>or deductibles equaled 5% or more of income. ** Respondent has at least one of the following health conditions: hypertension or high blood pressure; heart disease; diabetes; asthma, emphysema, or lung disease; or high cholesterol.</a:t>
            </a:r>
          </a:p>
          <a:p>
            <a:r>
              <a:rPr lang="en-US" dirty="0"/>
              <a:t>Data: </a:t>
            </a:r>
            <a:r>
              <a:rPr lang="en-US" dirty="0" smtClean="0"/>
              <a:t>Commonwealth Fund Biennial Health Insurance Surveys (2003, 2005, 2010, 2012, 2014, and 2016).</a:t>
            </a:r>
            <a:endParaRPr lang="en-US" dirty="0"/>
          </a:p>
        </p:txBody>
      </p:sp>
      <p:sp>
        <p:nvSpPr>
          <p:cNvPr id="10" name="TextBox 9"/>
          <p:cNvSpPr txBox="1"/>
          <p:nvPr/>
        </p:nvSpPr>
        <p:spPr>
          <a:xfrm>
            <a:off x="-66" y="1067632"/>
            <a:ext cx="907256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i="1" dirty="0"/>
              <a:t>Percent adults ages 19–64 </a:t>
            </a:r>
            <a:r>
              <a:rPr lang="en-US" sz="1200" i="1" dirty="0" smtClean="0"/>
              <a:t>insured all year who were underinsured*</a:t>
            </a:r>
            <a:endParaRPr lang="en-US" sz="1200" i="1" dirty="0"/>
          </a:p>
        </p:txBody>
      </p:sp>
      <p:graphicFrame>
        <p:nvGraphicFramePr>
          <p:cNvPr id="15" name="Chart Placeholder 7"/>
          <p:cNvGraphicFramePr>
            <a:graphicFrameLocks/>
          </p:cNvGraphicFramePr>
          <p:nvPr>
            <p:extLst>
              <p:ext uri="{D42A27DB-BD31-4B8C-83A1-F6EECF244321}">
                <p14:modId xmlns:p14="http://schemas.microsoft.com/office/powerpoint/2010/main" val="1139618452"/>
              </p:ext>
            </p:extLst>
          </p:nvPr>
        </p:nvGraphicFramePr>
        <p:xfrm>
          <a:off x="4800600" y="1463040"/>
          <a:ext cx="4213143" cy="428879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6096470" y="2879476"/>
            <a:ext cx="1965960" cy="38779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200" b="1" dirty="0">
                <a:solidFill>
                  <a:schemeClr val="bg2"/>
                </a:solidFill>
              </a:rPr>
              <a:t>Fair/poor health </a:t>
            </a:r>
            <a:r>
              <a:rPr lang="en-US" sz="1200" b="1" dirty="0" smtClean="0">
                <a:solidFill>
                  <a:schemeClr val="bg2"/>
                </a:solidFill>
              </a:rPr>
              <a:t>status </a:t>
            </a:r>
            <a:r>
              <a:rPr lang="en-US" sz="1200" b="1" dirty="0">
                <a:solidFill>
                  <a:schemeClr val="bg2"/>
                </a:solidFill>
              </a:rPr>
              <a:t/>
            </a:r>
            <a:br>
              <a:rPr lang="en-US" sz="1200" b="1" dirty="0">
                <a:solidFill>
                  <a:schemeClr val="bg2"/>
                </a:solidFill>
              </a:rPr>
            </a:br>
            <a:r>
              <a:rPr lang="en-US" sz="1200" b="1" dirty="0">
                <a:solidFill>
                  <a:schemeClr val="bg2"/>
                </a:solidFill>
              </a:rPr>
              <a:t>or any chronic condition</a:t>
            </a:r>
            <a:r>
              <a:rPr lang="en-US" sz="1200" b="1" dirty="0" smtClean="0">
                <a:solidFill>
                  <a:schemeClr val="bg2"/>
                </a:solidFill>
              </a:rPr>
              <a:t>**</a:t>
            </a:r>
            <a:endParaRPr lang="en-US" sz="1200" b="1" dirty="0">
              <a:solidFill>
                <a:schemeClr val="bg2"/>
              </a:solidFill>
            </a:endParaRPr>
          </a:p>
        </p:txBody>
      </p:sp>
      <p:sp>
        <p:nvSpPr>
          <p:cNvPr id="13" name="TextBox 12"/>
          <p:cNvSpPr txBox="1"/>
          <p:nvPr/>
        </p:nvSpPr>
        <p:spPr>
          <a:xfrm>
            <a:off x="6346278" y="4525474"/>
            <a:ext cx="1466344"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solidFill>
                  <a:schemeClr val="bg2">
                    <a:lumMod val="60000"/>
                    <a:lumOff val="40000"/>
                  </a:schemeClr>
                </a:solidFill>
              </a:rPr>
              <a:t>No health problem</a:t>
            </a:r>
            <a:endParaRPr lang="en-US" sz="1200" b="1" dirty="0">
              <a:solidFill>
                <a:schemeClr val="bg2">
                  <a:lumMod val="60000"/>
                  <a:lumOff val="40000"/>
                </a:schemeClr>
              </a:solidFill>
            </a:endParaRPr>
          </a:p>
        </p:txBody>
      </p:sp>
      <p:sp>
        <p:nvSpPr>
          <p:cNvPr id="11" name="TextBox 10"/>
          <p:cNvSpPr txBox="1"/>
          <p:nvPr/>
        </p:nvSpPr>
        <p:spPr>
          <a:xfrm>
            <a:off x="1874265" y="3076485"/>
            <a:ext cx="945844"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solidFill>
                  <a:schemeClr val="accent2"/>
                </a:solidFill>
              </a:rPr>
              <a:t>&lt;200% FPL</a:t>
            </a:r>
            <a:endParaRPr lang="en-US" sz="1200" b="1" dirty="0">
              <a:solidFill>
                <a:schemeClr val="accent2"/>
              </a:solidFill>
            </a:endParaRPr>
          </a:p>
        </p:txBody>
      </p:sp>
      <p:sp>
        <p:nvSpPr>
          <p:cNvPr id="14" name="TextBox 13"/>
          <p:cNvSpPr txBox="1"/>
          <p:nvPr/>
        </p:nvSpPr>
        <p:spPr>
          <a:xfrm>
            <a:off x="1643529" y="3931068"/>
            <a:ext cx="1407317" cy="24006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200" b="1" dirty="0" smtClean="0">
                <a:solidFill>
                  <a:schemeClr val="accent2">
                    <a:lumMod val="60000"/>
                    <a:lumOff val="40000"/>
                  </a:schemeClr>
                </a:solidFill>
              </a:rPr>
              <a:t>200% FPL or more</a:t>
            </a:r>
            <a:endParaRPr lang="en-US" sz="1200" b="1" dirty="0">
              <a:solidFill>
                <a:schemeClr val="accent2">
                  <a:lumMod val="60000"/>
                  <a:lumOff val="40000"/>
                </a:schemeClr>
              </a:solidFill>
            </a:endParaRPr>
          </a:p>
        </p:txBody>
      </p:sp>
    </p:spTree>
    <p:extLst>
      <p:ext uri="{BB962C8B-B14F-4D97-AF65-F5344CB8AC3E}">
        <p14:creationId xmlns:p14="http://schemas.microsoft.com/office/powerpoint/2010/main" val="368754051"/>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160472</TotalTime>
  <Words>58</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Berlingske Serif Text</vt:lpstr>
      <vt:lpstr>Calibri</vt:lpstr>
      <vt:lpstr>InterFace</vt:lpstr>
      <vt:lpstr>Trebuchet MS</vt:lpstr>
      <vt:lpstr>1_Office Theme</vt:lpstr>
      <vt:lpstr>Underinsured Rates Highest Among Low-Income Adults and Those with  Health Problems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Well Does Insurance Coverage Protect Consumers from Health Care Costs? — Exhibits</dc:title>
  <dc:subject/>
  <dc:creator>Collins Gunja Doty</dc:creator>
  <cp:keywords/>
  <dc:description>ABSTRACT_x000d_Issue: The United States has made historic progress on insurance coverage since the Affordable Care Act became law in 2010, with 20 million fewer people uninsured. However, we must also measure progress by assessing how well people who have insurance from all coverage sources are protected from high health care costs._x000d_Goals: To estimate the number and share of U.S. insured adults who are “underinsured” or have out-of-pocket costs and deductibles that are high relative to their incomes._x000d_Method: Analysis of the Commonwealth Fund Biennial Health Insurance Surveys, 2003–2016._x000d_Findings: As of late 2016, 28 percent of U.S. adults ages 19 to 64 who were insured all year were underinsured — or an estimated 41 million people. This is more than double the rate in 2003 when the measure was first introduced in the survey, and is up significantly from 23 percent, or 31 million people, in 2014. Rates climbed across most coverage sources, and were highest among people with individual market coverage, most of whom have plans through the marketplaces. Half (52%) of underinsured adults reported problems with medical bills or debt and more than two of five (45%) reported not getting needed care because of cost.</dc:description>
  <cp:lastModifiedBy>Aisha Gomez</cp:lastModifiedBy>
  <cp:revision>2104</cp:revision>
  <cp:lastPrinted>2017-09-28T19:17:30Z</cp:lastPrinted>
  <dcterms:created xsi:type="dcterms:W3CDTF">2014-10-08T23:03:32Z</dcterms:created>
  <dcterms:modified xsi:type="dcterms:W3CDTF">2017-10-17T19:27:51Z</dcterms:modified>
  <cp:category/>
</cp:coreProperties>
</file>