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87"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119395236005402E-2"/>
          <c:y val="0.15625697531739599"/>
          <c:w val="0.93604599500685104"/>
          <c:h val="0.63558586500101699"/>
        </c:manualLayout>
      </c:layout>
      <c:barChart>
        <c:barDir val="col"/>
        <c:grouping val="clustered"/>
        <c:varyColors val="0"/>
        <c:ser>
          <c:idx val="0"/>
          <c:order val="0"/>
          <c:tx>
            <c:strRef>
              <c:f>Sheet1!$B$1</c:f>
              <c:strCache>
                <c:ptCount val="1"/>
                <c:pt idx="0">
                  <c:v>Insured all year, not underinsured*</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Sheet1!$B$2:$B$3</c:f>
              <c:numCache>
                <c:formatCode>0</c:formatCode>
                <c:ptCount val="2"/>
                <c:pt idx="0">
                  <c:v>9.5200000000000014</c:v>
                </c:pt>
                <c:pt idx="1">
                  <c:v>15.75</c:v>
                </c:pt>
              </c:numCache>
            </c:numRef>
          </c:val>
          <c:extLst xmlns:c16r2="http://schemas.microsoft.com/office/drawing/2015/06/chart">
            <c:ext xmlns:c16="http://schemas.microsoft.com/office/drawing/2014/chart" uri="{C3380CC4-5D6E-409C-BE32-E72D297353CC}">
              <c16:uniqueId val="{00000000-D740-45D4-A27F-0D2B4FAECB91}"/>
            </c:ext>
          </c:extLst>
        </c:ser>
        <c:ser>
          <c:idx val="1"/>
          <c:order val="1"/>
          <c:tx>
            <c:strRef>
              <c:f>Sheet1!$C$1</c:f>
              <c:strCache>
                <c:ptCount val="1"/>
                <c:pt idx="0">
                  <c:v>Insured all year,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Sheet1!$C$2:$C$3</c:f>
              <c:numCache>
                <c:formatCode>0</c:formatCode>
                <c:ptCount val="2"/>
                <c:pt idx="0">
                  <c:v>24.1</c:v>
                </c:pt>
                <c:pt idx="1">
                  <c:v>22.71</c:v>
                </c:pt>
              </c:numCache>
            </c:numRef>
          </c:val>
          <c:extLst xmlns:c16r2="http://schemas.microsoft.com/office/drawing/2015/06/chart">
            <c:ext xmlns:c16="http://schemas.microsoft.com/office/drawing/2014/chart" uri="{C3380CC4-5D6E-409C-BE32-E72D297353CC}">
              <c16:uniqueId val="{00000001-D740-45D4-A27F-0D2B4FAECB91}"/>
            </c:ext>
          </c:extLst>
        </c:ser>
        <c:ser>
          <c:idx val="2"/>
          <c:order val="2"/>
          <c:tx>
            <c:strRef>
              <c:f>Sheet1!$D$1</c:f>
              <c:strCache>
                <c:ptCount val="1"/>
                <c:pt idx="0">
                  <c:v>Uninsured during the year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Skipped doses or did not fill prescription for medications for _x000d_health conditions because of the cost of the medicines</c:v>
                </c:pt>
                <c:pt idx="1">
                  <c:v>Stayed overnight in a hospital or visited the emergency _x000d_department because of health condition</c:v>
                </c:pt>
              </c:strCache>
            </c:strRef>
          </c:cat>
          <c:val>
            <c:numRef>
              <c:f>Sheet1!$D$2:$D$3</c:f>
              <c:numCache>
                <c:formatCode>0</c:formatCode>
                <c:ptCount val="2"/>
                <c:pt idx="0">
                  <c:v>35.130000000000003</c:v>
                </c:pt>
                <c:pt idx="1">
                  <c:v>25.87</c:v>
                </c:pt>
              </c:numCache>
            </c:numRef>
          </c:val>
          <c:extLst xmlns:c16r2="http://schemas.microsoft.com/office/drawing/2015/06/chart">
            <c:ext xmlns:c16="http://schemas.microsoft.com/office/drawing/2014/chart" uri="{C3380CC4-5D6E-409C-BE32-E72D297353CC}">
              <c16:uniqueId val="{00000002-D740-45D4-A27F-0D2B4FAECB91}"/>
            </c:ext>
          </c:extLst>
        </c:ser>
        <c:dLbls>
          <c:showLegendKey val="0"/>
          <c:showVal val="0"/>
          <c:showCatName val="0"/>
          <c:showSerName val="0"/>
          <c:showPercent val="0"/>
          <c:showBubbleSize val="0"/>
        </c:dLbls>
        <c:gapWidth val="350"/>
        <c:axId val="384600232"/>
        <c:axId val="384595136"/>
      </c:barChart>
      <c:catAx>
        <c:axId val="38460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4595136"/>
        <c:crosses val="autoZero"/>
        <c:auto val="1"/>
        <c:lblAlgn val="ctr"/>
        <c:lblOffset val="100"/>
        <c:noMultiLvlLbl val="0"/>
      </c:catAx>
      <c:valAx>
        <c:axId val="384595136"/>
        <c:scaling>
          <c:orientation val="minMax"/>
          <c:max val="75"/>
          <c:min val="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4600232"/>
        <c:crosses val="autoZero"/>
        <c:crossBetween val="between"/>
        <c:majorUnit val="15"/>
      </c:valAx>
      <c:spPr>
        <a:noFill/>
        <a:ln>
          <a:noFill/>
        </a:ln>
        <a:effectLst/>
      </c:spPr>
    </c:plotArea>
    <c:legend>
      <c:legendPos val="b"/>
      <c:layout>
        <c:manualLayout>
          <c:xMode val="edge"/>
          <c:yMode val="edge"/>
          <c:x val="0.12512991431626599"/>
          <c:y val="0.12092988137896001"/>
          <c:w val="0.79135796914274603"/>
          <c:h val="6.18980262549405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Nearly a Quarter of Underinsured Adults with Health Problems Skimped on Medications or Got Care in a Hospital or Emergency Department</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751613131"/>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a:xfrm>
            <a:off x="71500" y="5477854"/>
            <a:ext cx="9001063" cy="771867"/>
          </a:xfrm>
        </p:spPr>
        <p:txBody>
          <a:bodyPr/>
          <a:lstStyle/>
          <a:p>
            <a:r>
              <a:rPr lang="en-US" dirty="0" smtClean="0"/>
              <a:t>^ Respondent has at least one of the following health conditions: hypertension or high blood pressure; heart disease; diabetes; asthma, emphysema, or lung disease; high cholesterol; depression or anxiety; chronic kidney disease or kidney failure; cancer, not including skin cancer; or a stroke. *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a:t>
            </a:r>
          </a:p>
          <a:p>
            <a:r>
              <a:rPr lang="en-US" dirty="0"/>
              <a:t>Data: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who have at least one health problem^</a:t>
            </a:r>
          </a:p>
        </p:txBody>
      </p:sp>
    </p:spTree>
    <p:extLst>
      <p:ext uri="{BB962C8B-B14F-4D97-AF65-F5344CB8AC3E}">
        <p14:creationId xmlns:p14="http://schemas.microsoft.com/office/powerpoint/2010/main" val="2066195230"/>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160486</TotalTime>
  <Words>159</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Nearly a Quarter of Underinsured Adults with Health Problems Skimped on Medications or Got Care in a Hospital or Emergency Department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2110</cp:revision>
  <cp:lastPrinted>2017-09-28T19:17:30Z</cp:lastPrinted>
  <dcterms:created xsi:type="dcterms:W3CDTF">2014-10-08T23:03:32Z</dcterms:created>
  <dcterms:modified xsi:type="dcterms:W3CDTF">2017-10-17T19:42:16Z</dcterms:modified>
  <cp:category/>
</cp:coreProperties>
</file>