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0" r:id="rId1"/>
  </p:sldMasterIdLst>
  <p:notesMasterIdLst>
    <p:notesMasterId r:id="rId3"/>
  </p:notesMasterIdLst>
  <p:handoutMasterIdLst>
    <p:handoutMasterId r:id="rId4"/>
  </p:handoutMasterIdLst>
  <p:sldIdLst>
    <p:sldId id="287" r:id="rId2"/>
  </p:sldIdLst>
  <p:sldSz cx="9144000" cy="6858000" type="screen4x3"/>
  <p:notesSz cx="6858000" cy="9144000"/>
  <p:defaultText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70" userDrawn="1">
          <p15:clr>
            <a:srgbClr val="A4A3A4"/>
          </p15:clr>
        </p15:guide>
        <p15:guide id="2" pos="2988" userDrawn="1">
          <p15:clr>
            <a:srgbClr val="A4A3A4"/>
          </p15:clr>
        </p15:guide>
        <p15:guide id="3" orient="horz" pos="1094" userDrawn="1">
          <p15:clr>
            <a:srgbClr val="A4A3A4"/>
          </p15:clr>
        </p15:guide>
        <p15:guide id="4" pos="249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urnendu Biswas" initials="PB" lastIdx="1" clrIdx="0">
    <p:extLst/>
  </p:cmAuthor>
  <p:cmAuthor id="2" name="CS" initials="CS" lastIdx="4" clrIdx="1"/>
  <p:cmAuthor id="3" name="Chris Hollander" initials="CH" lastIdx="3" clrIdx="2"/>
  <p:cmAuthor id="4" name="Munira Gunja" initials="MG" lastIdx="27"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C737F"/>
    <a:srgbClr val="4ABDBC"/>
    <a:srgbClr val="5F5A9D"/>
    <a:srgbClr val="E0E0E0"/>
    <a:srgbClr val="8ADAD2"/>
    <a:srgbClr val="9FE1DB"/>
    <a:srgbClr val="B6E8E3"/>
    <a:srgbClr val="CDEFEC"/>
    <a:srgbClr val="DFF5F3"/>
    <a:srgbClr val="EDF9F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7" autoAdjust="0"/>
    <p:restoredTop sz="95491" autoAdjust="0"/>
  </p:normalViewPr>
  <p:slideViewPr>
    <p:cSldViewPr snapToGrid="0" snapToObjects="1">
      <p:cViewPr varScale="1">
        <p:scale>
          <a:sx n="99" d="100"/>
          <a:sy n="99" d="100"/>
        </p:scale>
        <p:origin x="1296" y="78"/>
      </p:cViewPr>
      <p:guideLst>
        <p:guide orient="horz" pos="1570"/>
        <p:guide pos="2988"/>
        <p:guide orient="horz" pos="1094"/>
        <p:guide pos="249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52" d="100"/>
          <a:sy n="52" d="100"/>
        </p:scale>
        <p:origin x="2862"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5119395236005402E-2"/>
          <c:y val="0.15625697531739599"/>
          <c:w val="0.93604599500685104"/>
          <c:h val="0.63558586500101699"/>
        </c:manualLayout>
      </c:layout>
      <c:barChart>
        <c:barDir val="col"/>
        <c:grouping val="clustered"/>
        <c:varyColors val="0"/>
        <c:ser>
          <c:idx val="0"/>
          <c:order val="0"/>
          <c:tx>
            <c:strRef>
              <c:f>Sheet1!$B$1</c:f>
              <c:strCache>
                <c:ptCount val="1"/>
                <c:pt idx="0">
                  <c:v>Insured all year, not underinsured*</c:v>
                </c:pt>
              </c:strCache>
            </c:strRef>
          </c:tx>
          <c:spPr>
            <a:solidFill>
              <a:schemeClr val="bg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Skipped doses or did not fill prescription for medications for _x000d_health conditions because of the cost of the medicines</c:v>
                </c:pt>
                <c:pt idx="1">
                  <c:v>Stayed overnight in a hospital or visited the emergency _x000d_department because of health condition</c:v>
                </c:pt>
              </c:strCache>
            </c:strRef>
          </c:cat>
          <c:val>
            <c:numRef>
              <c:f>Sheet1!$B$2:$B$3</c:f>
              <c:numCache>
                <c:formatCode>0</c:formatCode>
                <c:ptCount val="2"/>
                <c:pt idx="0">
                  <c:v>9.5200000000000014</c:v>
                </c:pt>
                <c:pt idx="1">
                  <c:v>15.75</c:v>
                </c:pt>
              </c:numCache>
            </c:numRef>
          </c:val>
          <c:extLst xmlns:c16r2="http://schemas.microsoft.com/office/drawing/2015/06/chart">
            <c:ext xmlns:c16="http://schemas.microsoft.com/office/drawing/2014/chart" uri="{C3380CC4-5D6E-409C-BE32-E72D297353CC}">
              <c16:uniqueId val="{00000000-D740-45D4-A27F-0D2B4FAECB91}"/>
            </c:ext>
          </c:extLst>
        </c:ser>
        <c:ser>
          <c:idx val="1"/>
          <c:order val="1"/>
          <c:tx>
            <c:strRef>
              <c:f>Sheet1!$C$1</c:f>
              <c:strCache>
                <c:ptCount val="1"/>
                <c:pt idx="0">
                  <c:v>Insured all year, underinsured*</c:v>
                </c:pt>
              </c:strCache>
            </c:strRef>
          </c:tx>
          <c:spPr>
            <a:solidFill>
              <a:schemeClr val="tx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Skipped doses or did not fill prescription for medications for _x000d_health conditions because of the cost of the medicines</c:v>
                </c:pt>
                <c:pt idx="1">
                  <c:v>Stayed overnight in a hospital or visited the emergency _x000d_department because of health condition</c:v>
                </c:pt>
              </c:strCache>
            </c:strRef>
          </c:cat>
          <c:val>
            <c:numRef>
              <c:f>Sheet1!$C$2:$C$3</c:f>
              <c:numCache>
                <c:formatCode>0</c:formatCode>
                <c:ptCount val="2"/>
                <c:pt idx="0">
                  <c:v>24.1</c:v>
                </c:pt>
                <c:pt idx="1">
                  <c:v>22.71</c:v>
                </c:pt>
              </c:numCache>
            </c:numRef>
          </c:val>
          <c:extLst xmlns:c16r2="http://schemas.microsoft.com/office/drawing/2015/06/chart">
            <c:ext xmlns:c16="http://schemas.microsoft.com/office/drawing/2014/chart" uri="{C3380CC4-5D6E-409C-BE32-E72D297353CC}">
              <c16:uniqueId val="{00000001-D740-45D4-A27F-0D2B4FAECB91}"/>
            </c:ext>
          </c:extLst>
        </c:ser>
        <c:ser>
          <c:idx val="2"/>
          <c:order val="2"/>
          <c:tx>
            <c:strRef>
              <c:f>Sheet1!$D$1</c:f>
              <c:strCache>
                <c:ptCount val="1"/>
                <c:pt idx="0">
                  <c:v>Uninsured during the year</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Skipped doses or did not fill prescription for medications for _x000d_health conditions because of the cost of the medicines</c:v>
                </c:pt>
                <c:pt idx="1">
                  <c:v>Stayed overnight in a hospital or visited the emergency _x000d_department because of health condition</c:v>
                </c:pt>
              </c:strCache>
            </c:strRef>
          </c:cat>
          <c:val>
            <c:numRef>
              <c:f>Sheet1!$D$2:$D$3</c:f>
              <c:numCache>
                <c:formatCode>0</c:formatCode>
                <c:ptCount val="2"/>
                <c:pt idx="0">
                  <c:v>35.130000000000003</c:v>
                </c:pt>
                <c:pt idx="1">
                  <c:v>25.87</c:v>
                </c:pt>
              </c:numCache>
            </c:numRef>
          </c:val>
          <c:extLst xmlns:c16r2="http://schemas.microsoft.com/office/drawing/2015/06/chart">
            <c:ext xmlns:c16="http://schemas.microsoft.com/office/drawing/2014/chart" uri="{C3380CC4-5D6E-409C-BE32-E72D297353CC}">
              <c16:uniqueId val="{00000002-D740-45D4-A27F-0D2B4FAECB91}"/>
            </c:ext>
          </c:extLst>
        </c:ser>
        <c:dLbls>
          <c:showLegendKey val="0"/>
          <c:showVal val="0"/>
          <c:showCatName val="0"/>
          <c:showSerName val="0"/>
          <c:showPercent val="0"/>
          <c:showBubbleSize val="0"/>
        </c:dLbls>
        <c:gapWidth val="350"/>
        <c:axId val="384600232"/>
        <c:axId val="384595136"/>
      </c:barChart>
      <c:catAx>
        <c:axId val="384600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4595136"/>
        <c:crosses val="autoZero"/>
        <c:auto val="1"/>
        <c:lblAlgn val="ctr"/>
        <c:lblOffset val="100"/>
        <c:noMultiLvlLbl val="0"/>
      </c:catAx>
      <c:valAx>
        <c:axId val="384595136"/>
        <c:scaling>
          <c:orientation val="minMax"/>
          <c:max val="75"/>
          <c:min val="0"/>
        </c:scaling>
        <c:delete val="0"/>
        <c:axPos val="l"/>
        <c:majorGridlines>
          <c:spPr>
            <a:ln w="9525" cap="flat" cmpd="sng" algn="ctr">
              <a:no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384600232"/>
        <c:crosses val="autoZero"/>
        <c:crossBetween val="between"/>
        <c:majorUnit val="15"/>
      </c:valAx>
      <c:spPr>
        <a:noFill/>
        <a:ln>
          <a:noFill/>
        </a:ln>
        <a:effectLst/>
      </c:spPr>
    </c:plotArea>
    <c:legend>
      <c:legendPos val="b"/>
      <c:layout>
        <c:manualLayout>
          <c:xMode val="edge"/>
          <c:yMode val="edge"/>
          <c:x val="0.12512991431626599"/>
          <c:y val="0.12092988137896001"/>
          <c:w val="0.79135796914274603"/>
          <c:h val="6.1898026254940501E-2"/>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showDLblsOverMax val="0"/>
  </c:chart>
  <c:spPr>
    <a:no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4E75CA9-D3DC-4CC4-B26F-4572B05774CA}" type="datetimeFigureOut">
              <a:rPr lang="en-US" smtClean="0"/>
              <a:t>10/17/2017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92E6626-612B-455B-9FD1-DD7A1306BEA5}" type="slidenum">
              <a:rPr lang="en-US" smtClean="0"/>
              <a:t>‹#›</a:t>
            </a:fld>
            <a:endParaRPr lang="en-US"/>
          </a:p>
        </p:txBody>
      </p:sp>
    </p:spTree>
    <p:extLst>
      <p:ext uri="{BB962C8B-B14F-4D97-AF65-F5344CB8AC3E}">
        <p14:creationId xmlns:p14="http://schemas.microsoft.com/office/powerpoint/2010/main" val="25775512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3A1D146-B4E0-1741-B9EE-9789392EFCC4}" type="datetimeFigureOut">
              <a:rPr lang="en-US" smtClean="0"/>
              <a:t>10/17/2017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7863621-2E60-B848-8968-B0341E26A312}" type="slidenum">
              <a:rPr lang="en-US" smtClean="0"/>
              <a:t>‹#›</a:t>
            </a:fld>
            <a:endParaRPr lang="en-US"/>
          </a:p>
        </p:txBody>
      </p:sp>
    </p:spTree>
    <p:extLst>
      <p:ext uri="{BB962C8B-B14F-4D97-AF65-F5344CB8AC3E}">
        <p14:creationId xmlns:p14="http://schemas.microsoft.com/office/powerpoint/2010/main" val="1730024718"/>
      </p:ext>
    </p:extLst>
  </p:cSld>
  <p:clrMap bg1="lt1" tx1="dk1" bg2="lt2" tx2="dk2" accent1="accent1" accent2="accent2" accent3="accent3" accent4="accent4" accent5="accent5" accent6="accent6" hlink="hlink" folHlink="folHlink"/>
  <p:notesStyle>
    <a:lvl1pPr marL="0" algn="l" defTabSz="609585" rtl="0" eaLnBrk="1" latinLnBrk="0" hangingPunct="1">
      <a:defRPr sz="1600" kern="1200">
        <a:solidFill>
          <a:schemeClr val="tx1"/>
        </a:solidFill>
        <a:latin typeface="+mn-lt"/>
        <a:ea typeface="+mn-ea"/>
        <a:cs typeface="+mn-cs"/>
      </a:defRPr>
    </a:lvl1pPr>
    <a:lvl2pPr marL="609585" algn="l" defTabSz="609585" rtl="0" eaLnBrk="1" latinLnBrk="0" hangingPunct="1">
      <a:defRPr sz="1600" kern="1200">
        <a:solidFill>
          <a:schemeClr val="tx1"/>
        </a:solidFill>
        <a:latin typeface="+mn-lt"/>
        <a:ea typeface="+mn-ea"/>
        <a:cs typeface="+mn-cs"/>
      </a:defRPr>
    </a:lvl2pPr>
    <a:lvl3pPr marL="1219170" algn="l" defTabSz="609585" rtl="0" eaLnBrk="1" latinLnBrk="0" hangingPunct="1">
      <a:defRPr sz="1600" kern="1200">
        <a:solidFill>
          <a:schemeClr val="tx1"/>
        </a:solidFill>
        <a:latin typeface="+mn-lt"/>
        <a:ea typeface="+mn-ea"/>
        <a:cs typeface="+mn-cs"/>
      </a:defRPr>
    </a:lvl3pPr>
    <a:lvl4pPr marL="1828754" algn="l" defTabSz="609585" rtl="0" eaLnBrk="1" latinLnBrk="0" hangingPunct="1">
      <a:defRPr sz="1600" kern="1200">
        <a:solidFill>
          <a:schemeClr val="tx1"/>
        </a:solidFill>
        <a:latin typeface="+mn-lt"/>
        <a:ea typeface="+mn-ea"/>
        <a:cs typeface="+mn-cs"/>
      </a:defRPr>
    </a:lvl4pPr>
    <a:lvl5pPr marL="2438339" algn="l" defTabSz="609585" rtl="0" eaLnBrk="1" latinLnBrk="0" hangingPunct="1">
      <a:defRPr sz="1600" kern="1200">
        <a:solidFill>
          <a:schemeClr val="tx1"/>
        </a:solidFill>
        <a:latin typeface="+mn-lt"/>
        <a:ea typeface="+mn-ea"/>
        <a:cs typeface="+mn-cs"/>
      </a:defRPr>
    </a:lvl5pPr>
    <a:lvl6pPr marL="3047924" algn="l" defTabSz="609585" rtl="0" eaLnBrk="1" latinLnBrk="0" hangingPunct="1">
      <a:defRPr sz="1600" kern="1200">
        <a:solidFill>
          <a:schemeClr val="tx1"/>
        </a:solidFill>
        <a:latin typeface="+mn-lt"/>
        <a:ea typeface="+mn-ea"/>
        <a:cs typeface="+mn-cs"/>
      </a:defRPr>
    </a:lvl6pPr>
    <a:lvl7pPr marL="3657509" algn="l" defTabSz="609585" rtl="0" eaLnBrk="1" latinLnBrk="0" hangingPunct="1">
      <a:defRPr sz="1600" kern="1200">
        <a:solidFill>
          <a:schemeClr val="tx1"/>
        </a:solidFill>
        <a:latin typeface="+mn-lt"/>
        <a:ea typeface="+mn-ea"/>
        <a:cs typeface="+mn-cs"/>
      </a:defRPr>
    </a:lvl7pPr>
    <a:lvl8pPr marL="4267093" algn="l" defTabSz="609585" rtl="0" eaLnBrk="1" latinLnBrk="0" hangingPunct="1">
      <a:defRPr sz="1600" kern="1200">
        <a:solidFill>
          <a:schemeClr val="tx1"/>
        </a:solidFill>
        <a:latin typeface="+mn-lt"/>
        <a:ea typeface="+mn-ea"/>
        <a:cs typeface="+mn-cs"/>
      </a:defRPr>
    </a:lvl8pPr>
    <a:lvl9pPr marL="4876678" algn="l" defTabSz="609585"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aph Layout: 01">
    <p:bg>
      <p:bgPr>
        <a:solidFill>
          <a:schemeClr val="bg1"/>
        </a:solidFill>
        <a:effectLst/>
      </p:bgPr>
    </p:bg>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53"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sp>
        <p:nvSpPr>
          <p:cNvPr id="57" name="Chart Placeholder 5"/>
          <p:cNvSpPr>
            <a:spLocks noGrp="1"/>
          </p:cNvSpPr>
          <p:nvPr>
            <p:ph type="chart" sz="quarter" idx="19"/>
          </p:nvPr>
        </p:nvSpPr>
        <p:spPr>
          <a:xfrm>
            <a:off x="71500" y="1052736"/>
            <a:ext cx="9000999" cy="4596104"/>
          </a:xfrm>
        </p:spPr>
        <p:txBody>
          <a:bodyPr>
            <a:normAutofit/>
          </a:bodyPr>
          <a:lstStyle>
            <a:lvl1pPr>
              <a:defRPr sz="1300">
                <a:solidFill>
                  <a:srgbClr val="4C515A"/>
                </a:solidFill>
              </a:defRPr>
            </a:lvl1pPr>
          </a:lstStyle>
          <a:p>
            <a:endParaRPr lang="en-US"/>
          </a:p>
        </p:txBody>
      </p:sp>
      <p:cxnSp>
        <p:nvCxnSpPr>
          <p:cNvPr id="61" name="Straight Connector 6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sz="quarter" idx="21"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9"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dirty="0" smtClean="0"/>
              <a:t>Notes &amp; Data</a:t>
            </a:r>
            <a:endParaRPr lang="en-US" dirty="0"/>
          </a:p>
        </p:txBody>
      </p:sp>
      <p:sp>
        <p:nvSpPr>
          <p:cNvPr id="10" name="Rectangle 9"/>
          <p:cNvSpPr/>
          <p:nvPr userDrawn="1"/>
        </p:nvSpPr>
        <p:spPr>
          <a:xfrm>
            <a:off x="1655677" y="6408040"/>
            <a:ext cx="7498079" cy="369332"/>
          </a:xfrm>
          <a:prstGeom prst="rect">
            <a:avLst/>
          </a:prstGeom>
        </p:spPr>
        <p:txBody>
          <a:bodyPr wrap="square" rIns="45720">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S. R. Collins, M. Z. </a:t>
            </a:r>
            <a:r>
              <a:rPr lang="en-US" sz="900" dirty="0" err="1" smtClean="0">
                <a:solidFill>
                  <a:schemeClr val="tx1"/>
                </a:solidFill>
              </a:rPr>
              <a:t>Gunja</a:t>
            </a:r>
            <a:r>
              <a:rPr lang="en-US" sz="900" dirty="0" smtClean="0">
                <a:solidFill>
                  <a:schemeClr val="tx1"/>
                </a:solidFill>
              </a:rPr>
              <a:t>, and M.</a:t>
            </a:r>
            <a:r>
              <a:rPr lang="en-US" sz="900" baseline="0" dirty="0" smtClean="0">
                <a:solidFill>
                  <a:schemeClr val="tx1"/>
                </a:solidFill>
              </a:rPr>
              <a:t> </a:t>
            </a:r>
            <a:r>
              <a:rPr lang="en-US" sz="900" dirty="0" smtClean="0">
                <a:solidFill>
                  <a:schemeClr val="tx1"/>
                </a:solidFill>
              </a:rPr>
              <a:t>M. Doty, </a:t>
            </a:r>
            <a:r>
              <a:rPr lang="en-US" sz="900" b="0" i="1" dirty="0" smtClean="0">
                <a:solidFill>
                  <a:schemeClr val="tx1"/>
                </a:solidFill>
                <a:latin typeface="InterFace" charset="0"/>
                <a:ea typeface="InterFace" charset="0"/>
                <a:cs typeface="InterFace" charset="0"/>
              </a:rPr>
              <a:t>How Well Does Insurance Coverage Protect Consumers from Health Care Costs? Findings from the Commonwealth Fund Biennial Health Insurance Survey, 2016, </a:t>
            </a:r>
            <a:r>
              <a:rPr lang="en-US" sz="900" dirty="0" smtClean="0">
                <a:solidFill>
                  <a:schemeClr val="tx1"/>
                </a:solidFill>
              </a:rPr>
              <a:t>The Commonwealth Fund, October</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224968767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 Layout: 05">
    <p:bg>
      <p:bgPr>
        <a:solidFill>
          <a:schemeClr val="bg1"/>
        </a:solidFill>
        <a:effectLst/>
      </p:bgPr>
    </p:bg>
    <p:spTree>
      <p:nvGrpSpPr>
        <p:cNvPr id="1" name=""/>
        <p:cNvGrpSpPr/>
        <p:nvPr/>
      </p:nvGrpSpPr>
      <p:grpSpPr>
        <a:xfrm>
          <a:off x="0" y="0"/>
          <a:ext cx="0" cy="0"/>
          <a:chOff x="0" y="0"/>
          <a:chExt cx="0" cy="0"/>
        </a:xfrm>
      </p:grpSpPr>
      <p:sp>
        <p:nvSpPr>
          <p:cNvPr id="57" name="Chart Placeholder 5"/>
          <p:cNvSpPr>
            <a:spLocks noGrp="1"/>
          </p:cNvSpPr>
          <p:nvPr>
            <p:ph type="chart" sz="quarter" idx="19"/>
          </p:nvPr>
        </p:nvSpPr>
        <p:spPr>
          <a:xfrm>
            <a:off x="71499" y="1052736"/>
            <a:ext cx="4389120" cy="4701151"/>
          </a:xfrm>
        </p:spPr>
        <p:txBody>
          <a:bodyPr>
            <a:normAutofit/>
          </a:bodyPr>
          <a:lstStyle>
            <a:lvl1pPr>
              <a:defRPr sz="1300">
                <a:solidFill>
                  <a:srgbClr val="4C515A"/>
                </a:solidFill>
              </a:defRPr>
            </a:lvl1pPr>
          </a:lstStyle>
          <a:p>
            <a:endParaRPr lang="en-US" dirty="0"/>
          </a:p>
        </p:txBody>
      </p: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10" name="Title 1"/>
          <p:cNvSpPr>
            <a:spLocks noGrp="1"/>
          </p:cNvSpPr>
          <p:nvPr>
            <p:ph type="ctrTitle" hasCustomPrompt="1"/>
          </p:nvPr>
        </p:nvSpPr>
        <p:spPr>
          <a:xfrm>
            <a:off x="71500" y="296652"/>
            <a:ext cx="9001000" cy="756084"/>
          </a:xfrm>
          <a:effectLst/>
        </p:spPr>
        <p:txBody>
          <a:bodyPr anchor="t">
            <a:norm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cxnSp>
        <p:nvCxnSpPr>
          <p:cNvPr id="12" name="Straight Connector 11"/>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14"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smtClean="0"/>
              <a:t>Notes &amp; Data</a:t>
            </a:r>
            <a:endParaRPr lang="en-US" dirty="0"/>
          </a:p>
        </p:txBody>
      </p:sp>
      <p:sp>
        <p:nvSpPr>
          <p:cNvPr id="15" name="Chart Placeholder 5"/>
          <p:cNvSpPr>
            <a:spLocks noGrp="1"/>
          </p:cNvSpPr>
          <p:nvPr>
            <p:ph type="chart" sz="quarter" idx="24"/>
          </p:nvPr>
        </p:nvSpPr>
        <p:spPr>
          <a:xfrm>
            <a:off x="4683379" y="1052736"/>
            <a:ext cx="4389120" cy="4701151"/>
          </a:xfrm>
        </p:spPr>
        <p:txBody>
          <a:bodyPr>
            <a:normAutofit/>
          </a:bodyPr>
          <a:lstStyle>
            <a:lvl1pPr>
              <a:defRPr sz="1300">
                <a:solidFill>
                  <a:srgbClr val="4C515A"/>
                </a:solidFill>
              </a:defRPr>
            </a:lvl1pPr>
          </a:lstStyle>
          <a:p>
            <a:endParaRPr lang="en-US" dirty="0"/>
          </a:p>
        </p:txBody>
      </p:sp>
      <p:sp>
        <p:nvSpPr>
          <p:cNvPr id="11" name="Rectangle 10"/>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M. Z. </a:t>
            </a:r>
            <a:r>
              <a:rPr lang="en-US" sz="900" dirty="0" err="1" smtClean="0">
                <a:solidFill>
                  <a:schemeClr val="tx1"/>
                </a:solidFill>
              </a:rPr>
              <a:t>Gunja</a:t>
            </a:r>
            <a:r>
              <a:rPr lang="en-US" sz="900" dirty="0" smtClean="0">
                <a:solidFill>
                  <a:schemeClr val="tx1"/>
                </a:solidFill>
              </a:rPr>
              <a:t>, S. R. Collins, M.</a:t>
            </a:r>
            <a:r>
              <a:rPr lang="en-US" sz="900" baseline="0" dirty="0" smtClean="0">
                <a:solidFill>
                  <a:schemeClr val="tx1"/>
                </a:solidFill>
              </a:rPr>
              <a:t> </a:t>
            </a:r>
            <a:r>
              <a:rPr lang="en-US" sz="900" dirty="0" smtClean="0">
                <a:solidFill>
                  <a:schemeClr val="tx1"/>
                </a:solidFill>
              </a:rPr>
              <a:t>M. Doty, and S. Beutel, </a:t>
            </a:r>
            <a:r>
              <a:rPr lang="en-US" sz="900" b="0" i="1" dirty="0" smtClean="0">
                <a:solidFill>
                  <a:schemeClr val="tx1"/>
                </a:solidFill>
                <a:latin typeface="InterFace" charset="0"/>
                <a:ea typeface="InterFace" charset="0"/>
                <a:cs typeface="InterFace" charset="0"/>
              </a:rPr>
              <a:t>How the Affordable Care Act Has Helped Women Gain Insurance and Improved Their Ability to Get Health Care: Findings from The Commonwealth Fund Biennial Health Insurance Survey, 2016, </a:t>
            </a:r>
            <a:r>
              <a:rPr lang="en-US" sz="900" dirty="0" smtClean="0">
                <a:solidFill>
                  <a:schemeClr val="tx1"/>
                </a:solidFill>
              </a:rPr>
              <a:t>The Commonwealth Fund, August</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81595465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able Layout: 01">
    <p:bg>
      <p:bgPr>
        <a:solidFill>
          <a:schemeClr val="bg1"/>
        </a:solidFill>
        <a:effectLst/>
      </p:bgPr>
    </p:bg>
    <p:spTree>
      <p:nvGrpSpPr>
        <p:cNvPr id="1" name=""/>
        <p:cNvGrpSpPr/>
        <p:nvPr/>
      </p:nvGrpSpPr>
      <p:grpSpPr>
        <a:xfrm>
          <a:off x="0" y="0"/>
          <a:ext cx="0" cy="0"/>
          <a:chOff x="0" y="0"/>
          <a:chExt cx="0" cy="0"/>
        </a:xfrm>
      </p:grpSpPr>
      <p:sp>
        <p:nvSpPr>
          <p:cNvPr id="4" name="Table Placeholder 3"/>
          <p:cNvSpPr>
            <a:spLocks noGrp="1"/>
          </p:cNvSpPr>
          <p:nvPr>
            <p:ph type="tbl" sz="quarter" idx="21"/>
          </p:nvPr>
        </p:nvSpPr>
        <p:spPr>
          <a:xfrm>
            <a:off x="71500" y="1052736"/>
            <a:ext cx="9000999" cy="4680407"/>
          </a:xfrm>
        </p:spPr>
        <p:txBody>
          <a:bodyPr/>
          <a:lstStyle/>
          <a:p>
            <a:endParaRPr lang="en-US" dirty="0"/>
          </a:p>
        </p:txBody>
      </p:sp>
      <p:pic>
        <p:nvPicPr>
          <p:cNvPr id="8" name="Picture 7"/>
          <p:cNvPicPr>
            <a:picLocks noChangeAspect="1"/>
          </p:cNvPicPr>
          <p:nvPr userDrawn="1"/>
        </p:nvPicPr>
        <p:blipFill rotWithShape="1">
          <a:blip r:embed="rId2">
            <a:extLst>
              <a:ext uri="{28A0092B-C50C-407E-A947-70E740481C1C}">
                <a14:useLocalDpi xmlns:a14="http://schemas.microsoft.com/office/drawing/2010/main" val="0"/>
              </a:ext>
            </a:extLst>
          </a:blip>
          <a:srcRect l="6339" t="9092" r="7027" b="31817"/>
          <a:stretch/>
        </p:blipFill>
        <p:spPr>
          <a:xfrm>
            <a:off x="35496" y="6345324"/>
            <a:ext cx="1476164" cy="468052"/>
          </a:xfrm>
          <a:prstGeom prst="rect">
            <a:avLst/>
          </a:prstGeom>
        </p:spPr>
      </p:pic>
      <p:sp>
        <p:nvSpPr>
          <p:cNvPr id="9" name="Title 1"/>
          <p:cNvSpPr>
            <a:spLocks noGrp="1"/>
          </p:cNvSpPr>
          <p:nvPr>
            <p:ph type="ctrTitle" hasCustomPrompt="1"/>
          </p:nvPr>
        </p:nvSpPr>
        <p:spPr>
          <a:xfrm>
            <a:off x="71500" y="296652"/>
            <a:ext cx="9001000" cy="756084"/>
          </a:xfrm>
          <a:effectLst/>
        </p:spPr>
        <p:txBody>
          <a:bodyPr anchor="t">
            <a:noAutofit/>
          </a:bodyPr>
          <a:lstStyle>
            <a:lvl1pPr algn="l">
              <a:lnSpc>
                <a:spcPct val="110000"/>
              </a:lnSpc>
              <a:defRPr sz="2000" spc="0" baseline="0">
                <a:solidFill>
                  <a:srgbClr val="4C515A"/>
                </a:solidFill>
                <a:effectLst/>
              </a:defRPr>
            </a:lvl1pPr>
          </a:lstStyle>
          <a:p>
            <a:r>
              <a:rPr lang="en-US" dirty="0"/>
              <a:t>Click to edit master title </a:t>
            </a:r>
            <a:r>
              <a:rPr lang="en-US" dirty="0" smtClean="0"/>
              <a:t>style</a:t>
            </a:r>
            <a:endParaRPr lang="en-US" dirty="0"/>
          </a:p>
        </p:txBody>
      </p:sp>
      <p:cxnSp>
        <p:nvCxnSpPr>
          <p:cNvPr id="11" name="Straight Connector 10"/>
          <p:cNvCxnSpPr>
            <a:cxnSpLocks/>
          </p:cNvCxnSpPr>
          <p:nvPr userDrawn="1"/>
        </p:nvCxnSpPr>
        <p:spPr>
          <a:xfrm flipH="1">
            <a:off x="71500" y="6309320"/>
            <a:ext cx="9000999"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2" name="Text Placeholder 2"/>
          <p:cNvSpPr>
            <a:spLocks noGrp="1"/>
          </p:cNvSpPr>
          <p:nvPr>
            <p:ph type="body" sz="quarter" idx="22" hasCustomPrompt="1"/>
          </p:nvPr>
        </p:nvSpPr>
        <p:spPr>
          <a:xfrm>
            <a:off x="71500" y="8620"/>
            <a:ext cx="9001000" cy="224346"/>
          </a:xfrm>
        </p:spPr>
        <p:txBody>
          <a:bodyPr anchor="b" anchorCtr="0">
            <a:noAutofit/>
          </a:bodyPr>
          <a:lstStyle>
            <a:lvl1pPr marL="0" indent="0">
              <a:buNone/>
              <a:defRPr sz="1200"/>
            </a:lvl1pPr>
            <a:lvl2pPr marL="171446" indent="0">
              <a:buNone/>
              <a:defRPr sz="1200"/>
            </a:lvl2pPr>
            <a:lvl3pPr marL="344479" indent="0">
              <a:buNone/>
              <a:defRPr sz="1200"/>
            </a:lvl3pPr>
            <a:lvl4pPr marL="515925" indent="0">
              <a:buNone/>
              <a:defRPr sz="1200"/>
            </a:lvl4pPr>
            <a:lvl5pPr marL="687371" indent="0">
              <a:buNone/>
              <a:defRPr sz="1200"/>
            </a:lvl5pPr>
          </a:lstStyle>
          <a:p>
            <a:pPr lvl="0"/>
            <a:r>
              <a:rPr lang="en-US" dirty="0" smtClean="0"/>
              <a:t>Exhibit #</a:t>
            </a:r>
            <a:endParaRPr lang="en-US" dirty="0"/>
          </a:p>
        </p:txBody>
      </p:sp>
      <p:sp>
        <p:nvSpPr>
          <p:cNvPr id="13" name="Text Placeholder 9"/>
          <p:cNvSpPr>
            <a:spLocks noGrp="1"/>
          </p:cNvSpPr>
          <p:nvPr>
            <p:ph type="body" sz="quarter" idx="23" hasCustomPrompt="1"/>
          </p:nvPr>
        </p:nvSpPr>
        <p:spPr>
          <a:xfrm>
            <a:off x="71500" y="5753887"/>
            <a:ext cx="9001063" cy="495834"/>
          </a:xfrm>
        </p:spPr>
        <p:txBody>
          <a:bodyPr anchor="b" anchorCtr="0">
            <a:noAutofit/>
          </a:bodyPr>
          <a:lstStyle>
            <a:lvl1pPr marL="0" indent="0">
              <a:buNone/>
              <a:defRPr sz="900">
                <a:solidFill>
                  <a:schemeClr val="tx1"/>
                </a:solidFill>
              </a:defRPr>
            </a:lvl1pPr>
            <a:lvl2pPr marL="171446" indent="0">
              <a:buNone/>
              <a:defRPr sz="900">
                <a:solidFill>
                  <a:schemeClr val="tx1"/>
                </a:solidFill>
              </a:defRPr>
            </a:lvl2pPr>
            <a:lvl3pPr marL="344479" indent="0">
              <a:buNone/>
              <a:defRPr sz="900">
                <a:solidFill>
                  <a:schemeClr val="tx1"/>
                </a:solidFill>
              </a:defRPr>
            </a:lvl3pPr>
            <a:lvl4pPr marL="515925" indent="0">
              <a:buNone/>
              <a:defRPr sz="900">
                <a:solidFill>
                  <a:schemeClr val="tx1"/>
                </a:solidFill>
              </a:defRPr>
            </a:lvl4pPr>
            <a:lvl5pPr marL="687371" indent="0">
              <a:buNone/>
              <a:defRPr sz="900">
                <a:solidFill>
                  <a:schemeClr val="tx1"/>
                </a:solidFill>
              </a:defRPr>
            </a:lvl5pPr>
          </a:lstStyle>
          <a:p>
            <a:pPr lvl="0"/>
            <a:r>
              <a:rPr lang="en-US" smtClean="0"/>
              <a:t>Notes &amp; Data</a:t>
            </a:r>
            <a:endParaRPr lang="en-US" dirty="0"/>
          </a:p>
        </p:txBody>
      </p:sp>
      <p:sp>
        <p:nvSpPr>
          <p:cNvPr id="3" name="Rectangle 2"/>
          <p:cNvSpPr/>
          <p:nvPr userDrawn="1"/>
        </p:nvSpPr>
        <p:spPr>
          <a:xfrm>
            <a:off x="1655676" y="6408040"/>
            <a:ext cx="7416824" cy="369332"/>
          </a:xfrm>
          <a:prstGeom prst="rect">
            <a:avLst/>
          </a:prstGeom>
        </p:spPr>
        <p:txBody>
          <a:bodyPr wrap="square">
            <a:spAutoFit/>
          </a:bodyPr>
          <a:lstStyle/>
          <a:p>
            <a:pPr marL="0" marR="0" indent="0" algn="l" defTabSz="1219170" rtl="0" eaLnBrk="1" fontAlgn="auto" latinLnBrk="0" hangingPunct="1">
              <a:lnSpc>
                <a:spcPct val="100000"/>
              </a:lnSpc>
              <a:spcBef>
                <a:spcPts val="0"/>
              </a:spcBef>
              <a:spcAft>
                <a:spcPts val="0"/>
              </a:spcAft>
              <a:buClrTx/>
              <a:buSzTx/>
              <a:buFontTx/>
              <a:buNone/>
              <a:tabLst/>
              <a:defRPr/>
            </a:pPr>
            <a:r>
              <a:rPr lang="en-US" sz="900" dirty="0" smtClean="0">
                <a:solidFill>
                  <a:schemeClr val="tx1"/>
                </a:solidFill>
              </a:rPr>
              <a:t>Source: S. R. Collins, M. Z. </a:t>
            </a:r>
            <a:r>
              <a:rPr lang="en-US" sz="900" dirty="0" err="1" smtClean="0">
                <a:solidFill>
                  <a:schemeClr val="tx1"/>
                </a:solidFill>
              </a:rPr>
              <a:t>Gunja</a:t>
            </a:r>
            <a:r>
              <a:rPr lang="en-US" sz="900" dirty="0" smtClean="0">
                <a:solidFill>
                  <a:schemeClr val="tx1"/>
                </a:solidFill>
              </a:rPr>
              <a:t>, and M.</a:t>
            </a:r>
            <a:r>
              <a:rPr lang="en-US" sz="900" baseline="0" dirty="0" smtClean="0">
                <a:solidFill>
                  <a:schemeClr val="tx1"/>
                </a:solidFill>
              </a:rPr>
              <a:t> </a:t>
            </a:r>
            <a:r>
              <a:rPr lang="en-US" sz="900" dirty="0" smtClean="0">
                <a:solidFill>
                  <a:schemeClr val="tx1"/>
                </a:solidFill>
              </a:rPr>
              <a:t>M. Doty, </a:t>
            </a:r>
            <a:r>
              <a:rPr lang="en-US" sz="900" b="0" i="1" dirty="0" smtClean="0">
                <a:solidFill>
                  <a:schemeClr val="tx1"/>
                </a:solidFill>
                <a:latin typeface="InterFace" charset="0"/>
                <a:ea typeface="InterFace" charset="0"/>
                <a:cs typeface="InterFace" charset="0"/>
              </a:rPr>
              <a:t>How Well Does Insurance Coverage Protect Consumers from Health Care Costs? Findings from the Commonwealth Fund Biennial Health Insurance Survey, 2016, </a:t>
            </a:r>
            <a:r>
              <a:rPr lang="en-US" sz="900" dirty="0" smtClean="0">
                <a:solidFill>
                  <a:schemeClr val="tx1"/>
                </a:solidFill>
              </a:rPr>
              <a:t>The Commonwealth Fund, October</a:t>
            </a:r>
            <a:r>
              <a:rPr lang="en-US" sz="900" baseline="0" dirty="0" smtClean="0">
                <a:solidFill>
                  <a:schemeClr val="tx1"/>
                </a:solidFill>
              </a:rPr>
              <a:t> 2017.</a:t>
            </a:r>
            <a:endParaRPr lang="en-US" sz="900" dirty="0" smtClean="0">
              <a:solidFill>
                <a:schemeClr val="tx1"/>
              </a:solidFill>
            </a:endParaRPr>
          </a:p>
        </p:txBody>
      </p:sp>
    </p:spTree>
    <p:extLst>
      <p:ext uri="{BB962C8B-B14F-4D97-AF65-F5344CB8AC3E}">
        <p14:creationId xmlns:p14="http://schemas.microsoft.com/office/powerpoint/2010/main" val="3270715038"/>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MWF Graph - Blue">
    <p:bg>
      <p:bgPr>
        <a:solidFill>
          <a:schemeClr val="bg1"/>
        </a:solidFill>
        <a:effectLst/>
      </p:bgPr>
    </p:bg>
    <p:spTree>
      <p:nvGrpSpPr>
        <p:cNvPr id="1" name=""/>
        <p:cNvGrpSpPr/>
        <p:nvPr/>
      </p:nvGrpSpPr>
      <p:grpSpPr>
        <a:xfrm>
          <a:off x="0" y="0"/>
          <a:ext cx="0" cy="0"/>
          <a:chOff x="0" y="0"/>
          <a:chExt cx="0" cy="0"/>
        </a:xfrm>
      </p:grpSpPr>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sp>
        <p:nvSpPr>
          <p:cNvPr id="57" name="Chart Placeholder 5"/>
          <p:cNvSpPr>
            <a:spLocks noGrp="1"/>
          </p:cNvSpPr>
          <p:nvPr>
            <p:ph type="chart" sz="quarter" idx="19"/>
          </p:nvPr>
        </p:nvSpPr>
        <p:spPr>
          <a:xfrm>
            <a:off x="627433" y="1699589"/>
            <a:ext cx="8091115" cy="4054958"/>
          </a:xfrm>
        </p:spPr>
        <p:txBody>
          <a:bodyPr>
            <a:normAutofit/>
          </a:bodyPr>
          <a:lstStyle>
            <a:lvl1pPr marL="0" indent="0">
              <a:buNone/>
              <a:defRPr sz="1600">
                <a:solidFill>
                  <a:srgbClr val="4C515A"/>
                </a:solidFill>
              </a:defRPr>
            </a:lvl1pPr>
          </a:lstStyle>
          <a:p>
            <a:r>
              <a:rPr lang="en-US"/>
              <a:t>Click icon to add chart</a:t>
            </a:r>
            <a:endParaRPr lang="en-US"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3"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5"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1233805520"/>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CMWF Table - Blue">
    <p:bg>
      <p:bgPr>
        <a:solidFill>
          <a:schemeClr val="bg1"/>
        </a:solidFill>
        <a:effectLst/>
      </p:bgPr>
    </p:bg>
    <p:spTree>
      <p:nvGrpSpPr>
        <p:cNvPr id="1" name=""/>
        <p:cNvGrpSpPr/>
        <p:nvPr/>
      </p:nvGrpSpPr>
      <p:grpSpPr>
        <a:xfrm>
          <a:off x="0" y="0"/>
          <a:ext cx="0" cy="0"/>
          <a:chOff x="0" y="0"/>
          <a:chExt cx="0" cy="0"/>
        </a:xfrm>
      </p:grpSpPr>
      <p:sp>
        <p:nvSpPr>
          <p:cNvPr id="12" name="Table Placeholder 3"/>
          <p:cNvSpPr>
            <a:spLocks noGrp="1"/>
          </p:cNvSpPr>
          <p:nvPr>
            <p:ph type="tbl" sz="quarter" idx="22"/>
          </p:nvPr>
        </p:nvSpPr>
        <p:spPr>
          <a:xfrm>
            <a:off x="627433" y="1699589"/>
            <a:ext cx="8091115" cy="4054958"/>
          </a:xfrm>
        </p:spPr>
        <p:txBody>
          <a:bodyPr>
            <a:normAutofit/>
          </a:bodyPr>
          <a:lstStyle>
            <a:lvl1pPr marL="0" indent="0">
              <a:buNone/>
              <a:defRPr sz="1600"/>
            </a:lvl1pPr>
          </a:lstStyle>
          <a:p>
            <a:r>
              <a:rPr lang="en-US"/>
              <a:t>Click icon to add table</a:t>
            </a:r>
            <a:endParaRPr lang="en-US" dirty="0"/>
          </a:p>
        </p:txBody>
      </p:sp>
      <p:sp>
        <p:nvSpPr>
          <p:cNvPr id="3" name="Rectangle 2"/>
          <p:cNvSpPr/>
          <p:nvPr userDrawn="1"/>
        </p:nvSpPr>
        <p:spPr>
          <a:xfrm>
            <a:off x="0" y="0"/>
            <a:ext cx="217054"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accent2"/>
              </a:solidFill>
            </a:endParaRP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20700" y="6087822"/>
            <a:ext cx="1631950" cy="758648"/>
          </a:xfrm>
          <a:prstGeom prst="rect">
            <a:avLst/>
          </a:prstGeom>
        </p:spPr>
      </p:pic>
      <p:sp>
        <p:nvSpPr>
          <p:cNvPr id="9" name="Text Placeholder 4"/>
          <p:cNvSpPr>
            <a:spLocks noGrp="1"/>
          </p:cNvSpPr>
          <p:nvPr>
            <p:ph type="body" sz="quarter" idx="21" hasCustomPrompt="1"/>
          </p:nvPr>
        </p:nvSpPr>
        <p:spPr>
          <a:xfrm>
            <a:off x="2341784" y="5999997"/>
            <a:ext cx="6376765" cy="777375"/>
          </a:xfrm>
        </p:spPr>
        <p:txBody>
          <a:bodyPr>
            <a:normAutofit/>
          </a:bodyPr>
          <a:lstStyle>
            <a:lvl1pPr marL="0" indent="0">
              <a:buNone/>
              <a:defRPr sz="900" spc="0">
                <a:solidFill>
                  <a:srgbClr val="676E7B"/>
                </a:solidFill>
              </a:defRPr>
            </a:lvl1pPr>
          </a:lstStyle>
          <a:p>
            <a:pPr lvl="0"/>
            <a:r>
              <a:rPr lang="en-US" dirty="0"/>
              <a:t>Place graph source here</a:t>
            </a:r>
          </a:p>
        </p:txBody>
      </p:sp>
      <p:cxnSp>
        <p:nvCxnSpPr>
          <p:cNvPr id="10" name="Straight Connector 9"/>
          <p:cNvCxnSpPr>
            <a:cxnSpLocks/>
          </p:cNvCxnSpPr>
          <p:nvPr userDrawn="1"/>
        </p:nvCxnSpPr>
        <p:spPr>
          <a:xfrm flipH="1">
            <a:off x="628748" y="5877272"/>
            <a:ext cx="8089802" cy="0"/>
          </a:xfrm>
          <a:prstGeom prst="line">
            <a:avLst/>
          </a:prstGeom>
          <a:ln>
            <a:solidFill>
              <a:srgbClr val="ABABAB"/>
            </a:solidFill>
          </a:ln>
        </p:spPr>
        <p:style>
          <a:lnRef idx="1">
            <a:schemeClr val="accent1"/>
          </a:lnRef>
          <a:fillRef idx="0">
            <a:schemeClr val="accent1"/>
          </a:fillRef>
          <a:effectRef idx="0">
            <a:schemeClr val="accent1"/>
          </a:effectRef>
          <a:fontRef idx="minor">
            <a:schemeClr val="tx1"/>
          </a:fontRef>
        </p:style>
      </p:cxnSp>
      <p:sp>
        <p:nvSpPr>
          <p:cNvPr id="15" name="Subtitle 2"/>
          <p:cNvSpPr>
            <a:spLocks noGrp="1"/>
          </p:cNvSpPr>
          <p:nvPr>
            <p:ph type="subTitle" idx="1" hasCustomPrompt="1"/>
          </p:nvPr>
        </p:nvSpPr>
        <p:spPr>
          <a:xfrm>
            <a:off x="627434" y="177796"/>
            <a:ext cx="8091114" cy="246930"/>
          </a:xfrm>
        </p:spPr>
        <p:txBody>
          <a:bodyPr anchor="b">
            <a:normAutofit/>
          </a:bodyPr>
          <a:lstStyle>
            <a:lvl1pPr marL="0" indent="0" algn="l">
              <a:lnSpc>
                <a:spcPct val="100000"/>
              </a:lnSpc>
              <a:buNone/>
              <a:defRPr sz="1300" b="1" spc="100" baseline="0">
                <a:solidFill>
                  <a:schemeClr val="tx2"/>
                </a:solidFill>
                <a:latin typeface="Trebuchet MS" charset="0"/>
                <a:ea typeface="Trebuchet MS" charset="0"/>
                <a:cs typeface="Trebuchet MS" charset="0"/>
              </a:defRPr>
            </a:lvl1pPr>
            <a:lvl2pPr marL="457189" indent="0" algn="ctr">
              <a:buNone/>
              <a:defRPr>
                <a:solidFill>
                  <a:schemeClr val="tx1">
                    <a:tint val="75000"/>
                  </a:schemeClr>
                </a:solidFill>
              </a:defRPr>
            </a:lvl2pPr>
            <a:lvl3pPr marL="914378"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2"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SECTION OR EXHIBIT NUMBER</a:t>
            </a:r>
          </a:p>
        </p:txBody>
      </p:sp>
      <p:sp>
        <p:nvSpPr>
          <p:cNvPr id="17" name="Title 1"/>
          <p:cNvSpPr>
            <a:spLocks noGrp="1"/>
          </p:cNvSpPr>
          <p:nvPr>
            <p:ph type="ctrTitle"/>
          </p:nvPr>
        </p:nvSpPr>
        <p:spPr>
          <a:xfrm>
            <a:off x="627434" y="514555"/>
            <a:ext cx="8091114" cy="1185034"/>
          </a:xfrm>
          <a:effectLst/>
        </p:spPr>
        <p:txBody>
          <a:bodyPr anchor="t">
            <a:normAutofit/>
          </a:bodyPr>
          <a:lstStyle>
            <a:lvl1pPr algn="l">
              <a:lnSpc>
                <a:spcPct val="90000"/>
              </a:lnSpc>
              <a:defRPr sz="3200" b="1" spc="0" baseline="0">
                <a:solidFill>
                  <a:schemeClr val="tx1"/>
                </a:solidFill>
                <a:effectLst/>
              </a:defRPr>
            </a:lvl1pPr>
          </a:lstStyle>
          <a:p>
            <a:r>
              <a:rPr lang="en-US"/>
              <a:t>Click to edit Master title style</a:t>
            </a:r>
            <a:endParaRPr lang="en-US" dirty="0"/>
          </a:p>
        </p:txBody>
      </p:sp>
    </p:spTree>
    <p:extLst>
      <p:ext uri="{BB962C8B-B14F-4D97-AF65-F5344CB8AC3E}">
        <p14:creationId xmlns:p14="http://schemas.microsoft.com/office/powerpoint/2010/main" val="213951777"/>
      </p:ext>
    </p:extLst>
  </p:cSld>
  <p:clrMapOvr>
    <a:masterClrMapping/>
  </p:clrMapOvr>
  <p:hf sldNum="0" hd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9962"/>
            <a:ext cx="7772400" cy="817561"/>
          </a:xfrm>
          <a:prstGeom prst="rect">
            <a:avLst/>
          </a:prstGeom>
        </p:spPr>
        <p:txBody>
          <a:bodyPr vert="horz" lIns="0" tIns="0" rIns="0" bIns="0" rtlCol="0" anchor="ctr">
            <a:normAutofit/>
          </a:bodyPr>
          <a:lstStyle/>
          <a:p>
            <a:r>
              <a:rPr lang="en-US" dirty="0"/>
              <a:t>Click to edit Master title style</a:t>
            </a:r>
          </a:p>
        </p:txBody>
      </p:sp>
      <p:sp>
        <p:nvSpPr>
          <p:cNvPr id="3" name="Text Placeholder 2"/>
          <p:cNvSpPr>
            <a:spLocks noGrp="1"/>
          </p:cNvSpPr>
          <p:nvPr>
            <p:ph type="body" idx="1"/>
          </p:nvPr>
        </p:nvSpPr>
        <p:spPr>
          <a:xfrm>
            <a:off x="685800" y="1219201"/>
            <a:ext cx="7772400" cy="4627563"/>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1911007"/>
      </p:ext>
    </p:extLst>
  </p:cSld>
  <p:clrMap bg1="lt1" tx1="dk1" bg2="lt2" tx2="dk2" accent1="accent1" accent2="accent2" accent3="accent3" accent4="accent4" accent5="accent5" accent6="accent6" hlink="hlink" folHlink="folHlink"/>
  <p:sldLayoutIdLst>
    <p:sldLayoutId id="2147483722" r:id="rId1"/>
    <p:sldLayoutId id="2147483726" r:id="rId2"/>
    <p:sldLayoutId id="2147483734" r:id="rId3"/>
    <p:sldLayoutId id="2147483735" r:id="rId4"/>
    <p:sldLayoutId id="2147483736" r:id="rId5"/>
  </p:sldLayoutIdLst>
  <p:txStyles>
    <p:titleStyle>
      <a:lvl1pPr algn="ctr" defTabSz="914378" rtl="0" eaLnBrk="1" latinLnBrk="0" hangingPunct="1">
        <a:lnSpc>
          <a:spcPct val="86000"/>
        </a:lnSpc>
        <a:spcBef>
          <a:spcPct val="0"/>
        </a:spcBef>
        <a:buNone/>
        <a:defRPr sz="2100" kern="800" spc="-40">
          <a:solidFill>
            <a:schemeClr val="tx1"/>
          </a:solidFill>
          <a:latin typeface="+mj-lt"/>
          <a:ea typeface="+mj-ea"/>
          <a:cs typeface="+mj-cs"/>
        </a:defRPr>
      </a:lvl1pPr>
    </p:titleStyle>
    <p:bodyStyle>
      <a:lvl1pPr marL="171446" indent="-171446" algn="l" defTabSz="914378" rtl="0" eaLnBrk="1" latinLnBrk="0" hangingPunct="1">
        <a:spcBef>
          <a:spcPct val="20000"/>
        </a:spcBef>
        <a:buClr>
          <a:schemeClr val="accent1"/>
        </a:buClr>
        <a:buFont typeface="Arial" panose="020B0604020202020204" pitchFamily="34" charset="0"/>
        <a:buChar char="•"/>
        <a:defRPr sz="1500" kern="800" spc="-10">
          <a:solidFill>
            <a:schemeClr val="tx1"/>
          </a:solidFill>
          <a:latin typeface="+mn-lt"/>
          <a:ea typeface="+mn-ea"/>
          <a:cs typeface="+mn-cs"/>
        </a:defRPr>
      </a:lvl1pPr>
      <a:lvl2pPr marL="344480" indent="-173034"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2pPr>
      <a:lvl3pPr marL="515925"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3pPr>
      <a:lvl4pPr marL="687371"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4pPr>
      <a:lvl5pPr marL="858817" indent="-171446" algn="l" defTabSz="914378" rtl="0" eaLnBrk="1" latinLnBrk="0" hangingPunct="1">
        <a:spcBef>
          <a:spcPct val="20000"/>
        </a:spcBef>
        <a:buClr>
          <a:schemeClr val="accent1"/>
        </a:buClr>
        <a:buFont typeface="Arial" panose="020B0604020202020204" pitchFamily="34" charset="0"/>
        <a:buChar char="»"/>
        <a:defRPr sz="1200" kern="800">
          <a:solidFill>
            <a:schemeClr val="tx1"/>
          </a:solidFill>
          <a:latin typeface="+mn-lt"/>
          <a:ea typeface="+mn-ea"/>
          <a:cs typeface="+mn-cs"/>
        </a:defRPr>
      </a:lvl5pPr>
      <a:lvl6pPr marL="2514537"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dirty="0" smtClean="0"/>
              <a:t>Nearly a Quarter of Underinsured Adults with Health Problems Skimped on Medications or Got Care in a Hospital or Emergency Department</a:t>
            </a:r>
            <a:endParaRPr lang="en-US" dirty="0"/>
          </a:p>
        </p:txBody>
      </p:sp>
      <p:graphicFrame>
        <p:nvGraphicFramePr>
          <p:cNvPr id="8" name="Chart Placeholder 7"/>
          <p:cNvGraphicFramePr>
            <a:graphicFrameLocks noGrp="1"/>
          </p:cNvGraphicFramePr>
          <p:nvPr>
            <p:ph type="chart" sz="quarter" idx="19"/>
            <p:extLst>
              <p:ext uri="{D42A27DB-BD31-4B8C-83A1-F6EECF244321}">
                <p14:modId xmlns:p14="http://schemas.microsoft.com/office/powerpoint/2010/main" val="751613131"/>
              </p:ext>
            </p:extLst>
          </p:nvPr>
        </p:nvGraphicFramePr>
        <p:xfrm>
          <a:off x="71438" y="1052513"/>
          <a:ext cx="9001125" cy="4595812"/>
        </p:xfrm>
        <a:graphic>
          <a:graphicData uri="http://schemas.openxmlformats.org/drawingml/2006/chart">
            <c:chart xmlns:c="http://schemas.openxmlformats.org/drawingml/2006/chart" xmlns:r="http://schemas.openxmlformats.org/officeDocument/2006/relationships" r:id="rId2"/>
          </a:graphicData>
        </a:graphic>
      </p:graphicFrame>
      <p:sp>
        <p:nvSpPr>
          <p:cNvPr id="4" name="Subtitle 3"/>
          <p:cNvSpPr>
            <a:spLocks noGrp="1"/>
          </p:cNvSpPr>
          <p:nvPr>
            <p:ph type="body" sz="quarter" idx="23"/>
          </p:nvPr>
        </p:nvSpPr>
        <p:spPr>
          <a:xfrm>
            <a:off x="71500" y="5477854"/>
            <a:ext cx="9001063" cy="771867"/>
          </a:xfrm>
        </p:spPr>
        <p:txBody>
          <a:bodyPr/>
          <a:lstStyle/>
          <a:p>
            <a:r>
              <a:rPr lang="en-US" dirty="0" smtClean="0"/>
              <a:t>^ Respondent has at least one of the following health conditions: hypertension or high blood pressure; heart disease; diabetes; asthma, emphysema, or lung disease; high cholesterol; depression or anxiety; chronic kidney disease or kidney failure; cancer, not including skin cancer; or a stroke. * Underinsured defined as insured all year but experienced one of the following: </a:t>
            </a:r>
            <a:r>
              <a:rPr lang="en-US" dirty="0"/>
              <a:t>out-of-pocket costs, excluding premiums, equaled 10% or more of income; out-of-pocket costs, excluding premiums, equaled 5% or more of income if low-income (&lt;200% of poverty); </a:t>
            </a:r>
            <a:r>
              <a:rPr lang="en-US" dirty="0" smtClean="0"/>
              <a:t>or deductibles equaled 5% or more of income.</a:t>
            </a:r>
          </a:p>
          <a:p>
            <a:r>
              <a:rPr lang="en-US" dirty="0"/>
              <a:t>Data: </a:t>
            </a:r>
            <a:r>
              <a:rPr lang="en-US" dirty="0" smtClean="0"/>
              <a:t>Commonwealth Fund Biennial Health Insurance Survey (2016).</a:t>
            </a:r>
            <a:endParaRPr lang="en-US" dirty="0"/>
          </a:p>
        </p:txBody>
      </p:sp>
      <p:sp>
        <p:nvSpPr>
          <p:cNvPr id="10" name="TextBox 9"/>
          <p:cNvSpPr txBox="1"/>
          <p:nvPr/>
        </p:nvSpPr>
        <p:spPr>
          <a:xfrm>
            <a:off x="-66" y="1067632"/>
            <a:ext cx="7092346"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i="1" dirty="0"/>
              <a:t>Percent adults ages </a:t>
            </a:r>
            <a:r>
              <a:rPr lang="en-US" sz="1200" i="1" dirty="0" smtClean="0"/>
              <a:t>19–64 </a:t>
            </a:r>
            <a:r>
              <a:rPr lang="en-US" sz="1200" i="1" dirty="0"/>
              <a:t>who have at least one health problem^</a:t>
            </a:r>
          </a:p>
        </p:txBody>
      </p:sp>
    </p:spTree>
    <p:extLst>
      <p:ext uri="{BB962C8B-B14F-4D97-AF65-F5344CB8AC3E}">
        <p14:creationId xmlns:p14="http://schemas.microsoft.com/office/powerpoint/2010/main" val="2066195230"/>
      </p:ext>
    </p:extLst>
  </p:cSld>
  <p:clrMapOvr>
    <a:masterClrMapping/>
  </p:clrMapOvr>
</p:sld>
</file>

<file path=ppt/theme/theme1.xml><?xml version="1.0" encoding="utf-8"?>
<a:theme xmlns:a="http://schemas.openxmlformats.org/drawingml/2006/main" name="1_Office Theme">
  <a:themeElements>
    <a:clrScheme name="Custom 2">
      <a:dk1>
        <a:srgbClr val="4C515A"/>
      </a:dk1>
      <a:lt1>
        <a:srgbClr val="FFFFFF"/>
      </a:lt1>
      <a:dk2>
        <a:srgbClr val="044C7F"/>
      </a:dk2>
      <a:lt2>
        <a:srgbClr val="4ABDBC"/>
      </a:lt2>
      <a:accent1>
        <a:srgbClr val="044C7F"/>
      </a:accent1>
      <a:accent2>
        <a:srgbClr val="F47920"/>
      </a:accent2>
      <a:accent3>
        <a:srgbClr val="4ABDBC"/>
      </a:accent3>
      <a:accent4>
        <a:srgbClr val="71B254"/>
      </a:accent4>
      <a:accent5>
        <a:srgbClr val="5F5A9D"/>
      </a:accent5>
      <a:accent6>
        <a:srgbClr val="E6C278"/>
      </a:accent6>
      <a:hlink>
        <a:srgbClr val="49BDBC"/>
      </a:hlink>
      <a:folHlink>
        <a:srgbClr val="4ABDBC"/>
      </a:folHlink>
    </a:clrScheme>
    <a:fontScheme name="CMW (Brand Fonts) V1.0">
      <a:majorFont>
        <a:latin typeface="Berlingske Serif Text"/>
        <a:ea typeface=""/>
        <a:cs typeface=""/>
      </a:majorFont>
      <a:minorFont>
        <a:latin typeface="Inter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160486</TotalTime>
  <Words>159</Words>
  <Application>Microsoft Office PowerPoint</Application>
  <PresentationFormat>On-screen Show (4:3)</PresentationFormat>
  <Paragraphs>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Berlingske Serif Text</vt:lpstr>
      <vt:lpstr>Calibri</vt:lpstr>
      <vt:lpstr>InterFace</vt:lpstr>
      <vt:lpstr>Trebuchet MS</vt:lpstr>
      <vt:lpstr>1_Office Theme</vt:lpstr>
      <vt:lpstr>Nearly a Quarter of Underinsured Adults with Health Problems Skimped on Medications or Got Care in a Hospital or Emergency Department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Exhibits — How Well Does Insurance Coverage Protect Consumers from Health Care Costs? — Exhibits</dc:title>
  <dc:subject/>
  <dc:creator>Collins Gunja Doty</dc:creator>
  <cp:keywords/>
  <dc:description>ABSTRACT_x000d_Issue: The United States has made historic progress on insurance coverage since the Affordable Care Act became law in 2010, with 20 million fewer people uninsured. However, we must also measure progress by assessing how well people who have insurance from all coverage sources are protected from high health care costs._x000d_Goals: To estimate the number and share of U.S. insured adults who are “underinsured” or have out-of-pocket costs and deductibles that are high relative to their incomes._x000d_Method: Analysis of the Commonwealth Fund Biennial Health Insurance Surveys, 2003–2016._x000d_Findings: As of late 2016, 28 percent of U.S. adults ages 19 to 64 who were insured all year were underinsured — or an estimated 41 million people. This is more than double the rate in 2003 when the measure was first introduced in the survey, and is up significantly from 23 percent, or 31 million people, in 2014. Rates climbed across most coverage sources, and were highest among people with individual market coverage, most of whom have plans through the marketplaces. Half (52%) of underinsured adults reported problems with medical bills or debt and more than two of five (45%) reported not getting needed care because of cost.</dc:description>
  <cp:lastModifiedBy>Aisha Gomez</cp:lastModifiedBy>
  <cp:revision>2110</cp:revision>
  <cp:lastPrinted>2017-09-28T19:17:30Z</cp:lastPrinted>
  <dcterms:created xsi:type="dcterms:W3CDTF">2014-10-08T23:03:32Z</dcterms:created>
  <dcterms:modified xsi:type="dcterms:W3CDTF">2017-10-17T19:42:16Z</dcterms:modified>
  <cp:category/>
</cp:coreProperties>
</file>