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138E6-84A5-446D-9AE3-F03F1341B99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AFA71-BC89-4902-9FA3-419E044E0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2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CBB35-7A48-4DFE-9894-12A130CD07F0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3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5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9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3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1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1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9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8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2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1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81000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Trebuchet MS" charset="0"/>
              </a:defRPr>
            </a:lvl1pPr>
          </a:lstStyle>
          <a:p>
            <a:fld id="{30A6234E-C391-4DFE-8711-E8BD7F3EF405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5791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E1EC91FB-50D1-44F5-AD85-C77905E961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4084" y="6401066"/>
            <a:ext cx="74676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/>
            <a:r>
              <a:rPr lang="en-US" sz="1200" dirty="0">
                <a:solidFill>
                  <a:srgbClr val="002447"/>
                </a:solidFill>
                <a:latin typeface="Eras Medium ITC" pitchFamily="34" charset="0"/>
              </a:rPr>
              <a:t>A Private Foundation Working Toward a High Performance Health System</a:t>
            </a:r>
            <a:endParaRPr lang="en-US" sz="1200" dirty="0">
              <a:latin typeface="Eras Medium IT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6376201"/>
            <a:ext cx="6019800" cy="0"/>
          </a:xfrm>
          <a:prstGeom prst="line">
            <a:avLst/>
          </a:prstGeom>
          <a:ln w="15875">
            <a:solidFill>
              <a:srgbClr val="D6A3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8305800" y="6033301"/>
            <a:ext cx="685800" cy="685800"/>
          </a:xfrm>
          <a:prstGeom prst="ellipse">
            <a:avLst/>
          </a:prstGeom>
          <a:blipFill>
            <a:blip r:embed="rId14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3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en.wikipedia.org/wiki/File:Thomas_Zeltner2.jpg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34815" y="1121539"/>
            <a:ext cx="9144000" cy="2862322"/>
          </a:xfrm>
        </p:spPr>
        <p:txBody>
          <a:bodyPr/>
          <a:lstStyle/>
          <a:p>
            <a:r>
              <a:rPr lang="en-US" sz="3600" b="1" dirty="0" smtClean="0"/>
              <a:t>The Commonwealth Fund </a:t>
            </a:r>
            <a:br>
              <a:rPr lang="en-US" sz="3600" b="1" dirty="0" smtClean="0"/>
            </a:br>
            <a:r>
              <a:rPr lang="en-US" sz="3600" b="1" dirty="0" smtClean="0"/>
              <a:t>2012 International Health Policy Survey 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On the </a:t>
            </a:r>
            <a:r>
              <a:rPr lang="en-US" sz="3600" b="1" smtClean="0"/>
              <a:t>Front Line</a:t>
            </a:r>
            <a:r>
              <a:rPr lang="en-US" sz="3600" b="1" dirty="0"/>
              <a:t>: Primary </a:t>
            </a:r>
            <a:r>
              <a:rPr lang="en-US" sz="3600" b="1"/>
              <a:t>Care </a:t>
            </a:r>
            <a:r>
              <a:rPr lang="en-US" sz="3600" b="1" smtClean="0"/>
              <a:t>Doctors’ </a:t>
            </a:r>
            <a:r>
              <a:rPr lang="en-US" sz="3600" b="1" dirty="0"/>
              <a:t>Experiences in Eleven Countries</a:t>
            </a:r>
            <a:endParaRPr lang="en-US" sz="3600" b="1" dirty="0" smtClean="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36685" y="47244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 smtClean="0"/>
              <a:t>Robin Osborn, Moderator</a:t>
            </a:r>
            <a:endParaRPr lang="en-US" sz="2400" dirty="0"/>
          </a:p>
          <a:p>
            <a:pPr algn="ctr">
              <a:spcBef>
                <a:spcPts val="0"/>
              </a:spcBef>
            </a:pPr>
            <a:endParaRPr lang="en-US" sz="2400" dirty="0" smtClean="0"/>
          </a:p>
          <a:p>
            <a:pPr algn="ctr"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Commonwealth </a:t>
            </a:r>
            <a:r>
              <a:rPr lang="en-US" sz="2400" dirty="0" smtClean="0"/>
              <a:t>Fund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/>
              <a:t>February 5, 2013</a:t>
            </a:r>
          </a:p>
        </p:txBody>
      </p:sp>
    </p:spTree>
    <p:extLst>
      <p:ext uri="{BB962C8B-B14F-4D97-AF65-F5344CB8AC3E}">
        <p14:creationId xmlns:p14="http://schemas.microsoft.com/office/powerpoint/2010/main" val="38739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964" y="5369540"/>
            <a:ext cx="2643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cs typeface="Arial" pitchFamily="34" charset="0"/>
              </a:rPr>
              <a:t>Jako</a:t>
            </a:r>
            <a:r>
              <a:rPr lang="en-US" sz="1200" dirty="0">
                <a:cs typeface="Arial" pitchFamily="34" charset="0"/>
              </a:rPr>
              <a:t> Burgers, </a:t>
            </a:r>
            <a:r>
              <a:rPr lang="en-US" sz="1200" dirty="0" smtClean="0">
                <a:cs typeface="Arial" pitchFamily="34" charset="0"/>
              </a:rPr>
              <a:t>M.D., Ph.D.</a:t>
            </a:r>
            <a:endParaRPr lang="en-US" sz="1200" dirty="0">
              <a:cs typeface="Arial" pitchFamily="34" charset="0"/>
            </a:endParaRPr>
          </a:p>
          <a:p>
            <a:pPr algn="ctr"/>
            <a:r>
              <a:rPr lang="en-US" sz="1200" b="0" dirty="0">
                <a:cs typeface="Arial" pitchFamily="34" charset="0"/>
              </a:rPr>
              <a:t>Head </a:t>
            </a:r>
            <a:r>
              <a:rPr lang="en-US" sz="1200" b="0" dirty="0" smtClean="0">
                <a:cs typeface="Arial" pitchFamily="34" charset="0"/>
              </a:rPr>
              <a:t>of Guideline </a:t>
            </a:r>
            <a:r>
              <a:rPr lang="en-US" sz="1200" b="0" dirty="0">
                <a:cs typeface="Arial" pitchFamily="34" charset="0"/>
              </a:rPr>
              <a:t>Development and </a:t>
            </a:r>
            <a:r>
              <a:rPr lang="en-US" sz="1200" b="0" dirty="0" smtClean="0">
                <a:cs typeface="Arial" pitchFamily="34" charset="0"/>
              </a:rPr>
              <a:t>Research,</a:t>
            </a:r>
            <a:endParaRPr lang="en-US" sz="1200" b="0" dirty="0">
              <a:cs typeface="Arial" pitchFamily="34" charset="0"/>
            </a:endParaRPr>
          </a:p>
          <a:p>
            <a:pPr algn="ctr"/>
            <a:r>
              <a:rPr lang="en-US" sz="1200" b="0" dirty="0">
                <a:cs typeface="Arial" pitchFamily="34" charset="0"/>
              </a:rPr>
              <a:t>Dutch College of General Practitioners (NHG)</a:t>
            </a:r>
          </a:p>
        </p:txBody>
      </p:sp>
      <p:pic>
        <p:nvPicPr>
          <p:cNvPr id="1028" name="Picture 4" descr="Robin Osb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89" y="903190"/>
            <a:ext cx="1366916" cy="145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7300" y="25146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cs typeface="Arial" pitchFamily="34" charset="0"/>
              </a:rPr>
              <a:t>Robin Osborn</a:t>
            </a:r>
          </a:p>
          <a:p>
            <a:pPr algn="ctr"/>
            <a:r>
              <a:rPr lang="en-US" sz="1200" b="0" dirty="0" smtClean="0">
                <a:cs typeface="Arial" pitchFamily="34" charset="0"/>
              </a:rPr>
              <a:t>Vice President and Director</a:t>
            </a:r>
          </a:p>
          <a:p>
            <a:pPr algn="ctr"/>
            <a:r>
              <a:rPr lang="en-US" sz="1200" b="0" dirty="0" smtClean="0">
                <a:cs typeface="Arial" pitchFamily="34" charset="0"/>
              </a:rPr>
              <a:t>International Program in Health Policy and Innovation,</a:t>
            </a:r>
          </a:p>
          <a:p>
            <a:pPr algn="ctr"/>
            <a:r>
              <a:rPr lang="en-US" sz="1200" b="0" dirty="0" smtClean="0">
                <a:cs typeface="Arial" pitchFamily="34" charset="0"/>
              </a:rPr>
              <a:t>The Commonwealth Fund</a:t>
            </a:r>
          </a:p>
          <a:p>
            <a:pPr algn="ctr"/>
            <a:r>
              <a:rPr lang="en-US" sz="1200" dirty="0">
                <a:cs typeface="Arial" pitchFamily="34" charset="0"/>
              </a:rPr>
              <a:t>(Moderator</a:t>
            </a:r>
            <a:r>
              <a:rPr lang="en-US" sz="1200" dirty="0" smtClean="0">
                <a:cs typeface="Arial" pitchFamily="34" charset="0"/>
              </a:rPr>
              <a:t>)</a:t>
            </a:r>
            <a:endParaRPr lang="en-US" sz="1200" dirty="0">
              <a:cs typeface="Arial" pitchFamily="34" charset="0"/>
            </a:endParaRPr>
          </a:p>
        </p:txBody>
      </p:sp>
      <p:pic>
        <p:nvPicPr>
          <p:cNvPr id="1030" name="Picture 6" descr="Cathy Scho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925" y="903190"/>
            <a:ext cx="1405994" cy="149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15623" y="2526043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cs typeface="Arial" pitchFamily="34" charset="0"/>
              </a:rPr>
              <a:t>Cathy Schoen</a:t>
            </a:r>
          </a:p>
          <a:p>
            <a:pPr algn="ctr"/>
            <a:r>
              <a:rPr lang="en-US" sz="1200" b="0" dirty="0" smtClean="0">
                <a:cs typeface="Arial" pitchFamily="34" charset="0"/>
              </a:rPr>
              <a:t>Senior Vice President for Policy, Research, and Evaluation,</a:t>
            </a:r>
          </a:p>
          <a:p>
            <a:pPr algn="ctr"/>
            <a:r>
              <a:rPr lang="en-US" sz="1200" b="0" dirty="0" smtClean="0">
                <a:cs typeface="Arial" pitchFamily="34" charset="0"/>
              </a:rPr>
              <a:t>The Commonwealth Fund</a:t>
            </a:r>
            <a:endParaRPr lang="en-US" sz="1200" b="0" dirty="0"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8242" y="5439916"/>
            <a:ext cx="3428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cs typeface="Arial" pitchFamily="34" charset="0"/>
              </a:rPr>
              <a:t>Martin </a:t>
            </a:r>
            <a:r>
              <a:rPr lang="sv-SE" sz="1200" b="1" dirty="0" smtClean="0">
                <a:cs typeface="Arial" pitchFamily="34" charset="0"/>
              </a:rPr>
              <a:t>Roland CBE, </a:t>
            </a:r>
            <a:r>
              <a:rPr lang="sv-SE" sz="1200" b="1" dirty="0">
                <a:cs typeface="Arial" pitchFamily="34" charset="0"/>
              </a:rPr>
              <a:t>D.M., </a:t>
            </a:r>
            <a:r>
              <a:rPr lang="sv-SE" sz="1200" b="1" dirty="0" smtClean="0">
                <a:cs typeface="Arial" pitchFamily="34" charset="0"/>
              </a:rPr>
              <a:t>M.B. B</a:t>
            </a:r>
            <a:r>
              <a:rPr lang="sv-SE" sz="1200" b="1" dirty="0">
                <a:cs typeface="Arial" pitchFamily="34" charset="0"/>
              </a:rPr>
              <a:t>. Ch. </a:t>
            </a:r>
            <a:endParaRPr lang="en-US" sz="1200" dirty="0">
              <a:cs typeface="Arial" pitchFamily="34" charset="0"/>
            </a:endParaRPr>
          </a:p>
          <a:p>
            <a:pPr algn="ctr"/>
            <a:r>
              <a:rPr lang="en-US" sz="1200" b="0" dirty="0">
                <a:cs typeface="Arial" pitchFamily="34" charset="0"/>
              </a:rPr>
              <a:t>Professor of </a:t>
            </a:r>
            <a:r>
              <a:rPr lang="en-US" sz="1200" b="0" dirty="0" smtClean="0">
                <a:cs typeface="Arial" pitchFamily="34" charset="0"/>
              </a:rPr>
              <a:t>Health Services Research, University </a:t>
            </a:r>
            <a:r>
              <a:rPr lang="en-US" sz="1200" b="0" dirty="0">
                <a:cs typeface="Arial" pitchFamily="34" charset="0"/>
              </a:rPr>
              <a:t>of </a:t>
            </a:r>
            <a:r>
              <a:rPr lang="en-US" sz="1200" b="0" dirty="0" smtClean="0">
                <a:cs typeface="Arial" pitchFamily="34" charset="0"/>
              </a:rPr>
              <a:t>Cambridge</a:t>
            </a:r>
          </a:p>
          <a:p>
            <a:pPr algn="ctr"/>
            <a:r>
              <a:rPr lang="en-US" sz="1200" b="0" dirty="0" smtClean="0">
                <a:cs typeface="Arial" pitchFamily="34" charset="0"/>
              </a:rPr>
              <a:t>Special Advisor, RAND </a:t>
            </a:r>
            <a:r>
              <a:rPr lang="en-US" sz="1200" b="0" dirty="0">
                <a:cs typeface="Arial" pitchFamily="34" charset="0"/>
              </a:rPr>
              <a:t>Europe 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439916"/>
            <a:ext cx="3175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cs typeface="Arial" pitchFamily="34" charset="0"/>
              </a:rPr>
              <a:t>Thomas </a:t>
            </a:r>
            <a:r>
              <a:rPr lang="en-US" sz="1200" b="1" dirty="0" err="1" smtClean="0">
                <a:cs typeface="Arial" pitchFamily="34" charset="0"/>
              </a:rPr>
              <a:t>Björn</a:t>
            </a:r>
            <a:r>
              <a:rPr lang="en-US" sz="1200" b="1" dirty="0" smtClean="0">
                <a:cs typeface="Arial" pitchFamily="34" charset="0"/>
              </a:rPr>
              <a:t> </a:t>
            </a:r>
            <a:r>
              <a:rPr lang="en-US" sz="1200" b="1" dirty="0" err="1" smtClean="0">
                <a:cs typeface="Arial" pitchFamily="34" charset="0"/>
              </a:rPr>
              <a:t>Zeltner</a:t>
            </a:r>
            <a:r>
              <a:rPr lang="en-US" sz="1200" b="1" dirty="0" smtClean="0">
                <a:cs typeface="Arial" pitchFamily="34" charset="0"/>
              </a:rPr>
              <a:t>, </a:t>
            </a:r>
            <a:r>
              <a:rPr lang="en-US" sz="1200" b="1" dirty="0">
                <a:cs typeface="Arial" pitchFamily="34" charset="0"/>
              </a:rPr>
              <a:t>M.D</a:t>
            </a:r>
            <a:r>
              <a:rPr lang="en-US" sz="1200" b="1" dirty="0" smtClean="0">
                <a:cs typeface="Arial" pitchFamily="34" charset="0"/>
              </a:rPr>
              <a:t>.</a:t>
            </a:r>
          </a:p>
          <a:p>
            <a:pPr algn="ctr"/>
            <a:r>
              <a:rPr lang="en-US" sz="1200" b="0" dirty="0" smtClean="0">
                <a:cs typeface="Arial" pitchFamily="34" charset="0"/>
              </a:rPr>
              <a:t>President, Swiss </a:t>
            </a:r>
            <a:r>
              <a:rPr lang="en-US" sz="1200" b="0" dirty="0">
                <a:cs typeface="Arial" pitchFamily="34" charset="0"/>
              </a:rPr>
              <a:t>Foundation Science et </a:t>
            </a:r>
            <a:r>
              <a:rPr lang="en-US" sz="1200" b="0" dirty="0" err="1" smtClean="0">
                <a:cs typeface="Arial" pitchFamily="34" charset="0"/>
              </a:rPr>
              <a:t>Cité</a:t>
            </a:r>
            <a:endParaRPr lang="en-US" sz="1200" b="0" dirty="0" smtClean="0">
              <a:cs typeface="Arial" pitchFamily="34" charset="0"/>
            </a:endParaRPr>
          </a:p>
          <a:p>
            <a:pPr algn="ctr"/>
            <a:r>
              <a:rPr lang="en-US" sz="1200" b="0" dirty="0">
                <a:cs typeface="Arial" pitchFamily="34" charset="0"/>
              </a:rPr>
              <a:t>Former Secretary of State for Health and </a:t>
            </a:r>
            <a:endParaRPr lang="en-US" sz="1200" b="0" dirty="0" smtClean="0">
              <a:cs typeface="Arial" pitchFamily="34" charset="0"/>
            </a:endParaRPr>
          </a:p>
          <a:p>
            <a:pPr algn="ctr"/>
            <a:r>
              <a:rPr lang="en-US" sz="1200" b="0" dirty="0" smtClean="0">
                <a:cs typeface="Arial" pitchFamily="34" charset="0"/>
              </a:rPr>
              <a:t>Director-General </a:t>
            </a:r>
            <a:r>
              <a:rPr lang="en-US" sz="1200" b="0" dirty="0">
                <a:cs typeface="Arial" pitchFamily="34" charset="0"/>
              </a:rPr>
              <a:t>of the Swiss Federal Office of Public </a:t>
            </a:r>
            <a:r>
              <a:rPr lang="en-US" sz="1200" b="0" dirty="0" smtClean="0">
                <a:cs typeface="Arial" pitchFamily="34" charset="0"/>
              </a:rPr>
              <a:t>Health (1991-2009)</a:t>
            </a:r>
            <a:endParaRPr lang="en-US" sz="1200" b="0" dirty="0">
              <a:cs typeface="Arial" pitchFamily="34" charset="0"/>
            </a:endParaRPr>
          </a:p>
        </p:txBody>
      </p:sp>
      <p:pic>
        <p:nvPicPr>
          <p:cNvPr id="1026" name="Picture 2" descr="Photo of Martin Rol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311" y="3744521"/>
            <a:ext cx="1431946" cy="163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A picture from WikiCommons of Chairman of the Swiss Foundation of Science et Cité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43" y="3714929"/>
            <a:ext cx="1147684" cy="163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823458" y="76200"/>
            <a:ext cx="708660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1" dirty="0" smtClean="0">
                <a:latin typeface="Trebuchet MS" pitchFamily="34" charset="0"/>
              </a:rPr>
              <a:t>Today’s </a:t>
            </a:r>
            <a:r>
              <a:rPr lang="en-US" b="1" dirty="0">
                <a:latin typeface="Trebuchet MS" pitchFamily="34" charset="0"/>
              </a:rPr>
              <a:t>Webinar Presenters</a:t>
            </a:r>
            <a:endParaRPr lang="en-US" b="1" u="sng" dirty="0">
              <a:latin typeface="Trebuchet MS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330" y="3714929"/>
            <a:ext cx="1210340" cy="163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463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Commonwealth Fund - Medium blue with tag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Commonwealth Fund - Medium blue with tagline</Template>
  <TotalTime>65</TotalTime>
  <Words>134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 - Commonwealth Fund - Medium blue with tagline</vt:lpstr>
      <vt:lpstr>The Commonwealth Fund  2012 International Health Policy Survey   On the Front Line: Primary Care Doctors’ Experiences in Eleven Countries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Commonwealth Fund  2012 International Health Policy Survey   On the Frontline: Primary Care Doctors Experiences in Eleven Countries</dc:title>
  <dc:creator>Christine F. Haran</dc:creator>
  <cp:lastModifiedBy>Christine F. Haran</cp:lastModifiedBy>
  <cp:revision>5</cp:revision>
  <dcterms:created xsi:type="dcterms:W3CDTF">2013-02-04T15:56:48Z</dcterms:created>
  <dcterms:modified xsi:type="dcterms:W3CDTF">2013-02-06T17:52:09Z</dcterms:modified>
</cp:coreProperties>
</file>