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AEE7-5067-489A-AD6F-4616D428C61A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CD0D-3922-463E-B699-53E68AA49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EAD2-E4C2-42F3-9D71-AD407E7D9A96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D4782-187C-404F-92EA-94F9D449E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0825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1775" y="1066800"/>
            <a:ext cx="42656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066800"/>
            <a:ext cx="4265612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Trebuchet MS" charset="0"/>
              </a:defRPr>
            </a:lvl1pPr>
          </a:lstStyle>
          <a:p>
            <a:fld id="{30A6234E-C391-4DFE-8711-E8BD7F3EF40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i="1" dirty="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791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E1EC91FB-50D1-44F5-AD85-C77905E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orbel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orbel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rbel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orbel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orbel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777682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Progress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Accountable Care </a:t>
            </a:r>
            <a:r>
              <a:rPr lang="en-US" dirty="0" smtClean="0"/>
              <a:t>Webinar</a:t>
            </a:r>
            <a:br>
              <a:rPr lang="en-US" dirty="0" smtClean="0"/>
            </a:br>
            <a:r>
              <a:rPr lang="en-US" sz="3600" dirty="0" smtClean="0"/>
              <a:t>March 14, 2013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1800" dirty="0" smtClean="0"/>
          </a:p>
          <a:p>
            <a:pPr marL="0" lvl="0" indent="0">
              <a:buNone/>
            </a:pPr>
            <a:r>
              <a:rPr lang="en-US" sz="1700" b="1" u="sng" dirty="0" smtClean="0"/>
              <a:t>Speakers:</a:t>
            </a:r>
          </a:p>
          <a:p>
            <a:pPr marL="0" lvl="0" indent="0">
              <a:buNone/>
            </a:pPr>
            <a:endParaRPr lang="en-US" sz="1700" dirty="0"/>
          </a:p>
          <a:p>
            <a:pPr lvl="0"/>
            <a:r>
              <a:rPr lang="en-US" sz="1700" b="1" dirty="0" smtClean="0"/>
              <a:t>Eugene </a:t>
            </a:r>
            <a:r>
              <a:rPr lang="en-US" sz="1700" b="1" dirty="0"/>
              <a:t>A. Kroch, Ph.D., vice president and chief scientist at the Premier Research </a:t>
            </a:r>
            <a:r>
              <a:rPr lang="en-US" sz="1700" b="1" dirty="0" smtClean="0"/>
              <a:t>Institute. </a:t>
            </a:r>
            <a:endParaRPr lang="en-US" sz="1700" b="1" dirty="0"/>
          </a:p>
          <a:p>
            <a:pPr lvl="0"/>
            <a:endParaRPr lang="en-US" sz="1700" b="1" dirty="0" smtClean="0"/>
          </a:p>
          <a:p>
            <a:pPr lvl="0"/>
            <a:r>
              <a:rPr lang="en-US" sz="1700" b="1" dirty="0" smtClean="0"/>
              <a:t>Patrick </a:t>
            </a:r>
            <a:r>
              <a:rPr lang="en-US" sz="1700" b="1" dirty="0" err="1"/>
              <a:t>Falvey</a:t>
            </a:r>
            <a:r>
              <a:rPr lang="en-US" sz="1700" b="1" dirty="0"/>
              <a:t>, Ph.D., senior vice president and chief integration officer at Aurora Health Care in Wisconsin and </a:t>
            </a:r>
            <a:r>
              <a:rPr lang="en-US" sz="1700" b="1" dirty="0" smtClean="0"/>
              <a:t>Illinois. </a:t>
            </a:r>
            <a:endParaRPr lang="en-US" sz="1700" b="1" dirty="0"/>
          </a:p>
          <a:p>
            <a:pPr lvl="0"/>
            <a:endParaRPr lang="en-US" sz="1700" b="1" dirty="0" smtClean="0"/>
          </a:p>
          <a:p>
            <a:pPr lvl="0"/>
            <a:r>
              <a:rPr lang="en-US" sz="1700" b="1" dirty="0" smtClean="0"/>
              <a:t>Steven </a:t>
            </a:r>
            <a:r>
              <a:rPr lang="en-US" sz="1700" b="1" dirty="0"/>
              <a:t>Blumberg, senior vice president/executive director of Health Solutions at </a:t>
            </a:r>
            <a:r>
              <a:rPr lang="en-US" sz="1700" b="1" dirty="0" err="1"/>
              <a:t>AtlantiCare</a:t>
            </a:r>
            <a:r>
              <a:rPr lang="en-US" sz="1700" b="1" dirty="0"/>
              <a:t> in New </a:t>
            </a:r>
            <a:r>
              <a:rPr lang="en-US" sz="1700" b="1" dirty="0" smtClean="0"/>
              <a:t>Jersey. </a:t>
            </a:r>
            <a:endParaRPr lang="en-US" sz="1700" b="1" dirty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1700" b="1" u="sng" dirty="0" smtClean="0"/>
              <a:t>Moderators:</a:t>
            </a:r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1700" b="1" dirty="0" smtClean="0"/>
              <a:t>Anne-Marie J. Audet, </a:t>
            </a:r>
            <a:r>
              <a:rPr lang="en-US" sz="1700" b="1" dirty="0" smtClean="0"/>
              <a:t>M.D., MSc</a:t>
            </a:r>
            <a:r>
              <a:rPr lang="en-US" sz="1700" b="1" dirty="0" smtClean="0"/>
              <a:t>. </a:t>
            </a:r>
            <a:r>
              <a:rPr lang="en-US" sz="1700" b="1" dirty="0" smtClean="0"/>
              <a:t>, The </a:t>
            </a:r>
            <a:r>
              <a:rPr lang="en-US" sz="1700" b="1" dirty="0" smtClean="0"/>
              <a:t>Commonwealth Fund</a:t>
            </a:r>
          </a:p>
          <a:p>
            <a:pPr marL="0" indent="0">
              <a:buNone/>
            </a:pPr>
            <a:r>
              <a:rPr lang="en-US" sz="1700" b="1" dirty="0" smtClean="0"/>
              <a:t>Stuart Guterman, The Commonwealth Fund</a:t>
            </a:r>
            <a:endParaRPr lang="en-US" sz="1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4084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DI long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0" b="18744"/>
          <a:stretch/>
        </p:blipFill>
        <p:spPr>
          <a:xfrm>
            <a:off x="100511" y="82228"/>
            <a:ext cx="2320834" cy="46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916" t="9677" r="17177" b="9677"/>
          <a:stretch/>
        </p:blipFill>
        <p:spPr>
          <a:xfrm>
            <a:off x="127920" y="2944785"/>
            <a:ext cx="484270" cy="685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62" t="-13636" r="7585"/>
          <a:stretch/>
        </p:blipFill>
        <p:spPr>
          <a:xfrm>
            <a:off x="8205159" y="6078542"/>
            <a:ext cx="484270" cy="685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2664416"/>
            <a:ext cx="7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Hawaii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9066" y="5807313"/>
            <a:ext cx="10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Puerto Rico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7181"/>
            <a:ext cx="1394109" cy="982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3777"/>
          <a:stretch/>
        </p:blipFill>
        <p:spPr>
          <a:xfrm>
            <a:off x="0" y="4959396"/>
            <a:ext cx="2573109" cy="1862060"/>
          </a:xfrm>
          <a:prstGeom prst="rect">
            <a:avLst/>
          </a:prstGeom>
        </p:spPr>
      </p:pic>
      <p:pic>
        <p:nvPicPr>
          <p:cNvPr id="4" name="Picture 3" descr="ACOPoints2_19_2013_NoLabels[1]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0658" r="4964" b="7143"/>
          <a:stretch/>
        </p:blipFill>
        <p:spPr>
          <a:xfrm>
            <a:off x="767519" y="493364"/>
            <a:ext cx="8095512" cy="5637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74132" y="82227"/>
            <a:ext cx="706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Status of ACO Implementation in the U.S.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605251" y="6185624"/>
            <a:ext cx="58295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Note: </a:t>
            </a:r>
            <a:r>
              <a:rPr lang="en-US" sz="1300" dirty="0" smtClean="0"/>
              <a:t>the </a:t>
            </a:r>
            <a:r>
              <a:rPr lang="en-US" sz="1300" dirty="0"/>
              <a:t>sum of the ACOs reflects the total number of unique, publicly identifiable, confirmed private-payer ACOs as of 08/2012 and </a:t>
            </a:r>
            <a:r>
              <a:rPr lang="en-US" sz="1300" dirty="0" smtClean="0"/>
              <a:t>public-payer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ACOs </a:t>
            </a:r>
            <a:r>
              <a:rPr lang="en-US" sz="1300" dirty="0"/>
              <a:t>as of 01/2013.</a:t>
            </a:r>
          </a:p>
        </p:txBody>
      </p:sp>
    </p:spTree>
    <p:extLst>
      <p:ext uri="{BB962C8B-B14F-4D97-AF65-F5344CB8AC3E}">
        <p14:creationId xmlns:p14="http://schemas.microsoft.com/office/powerpoint/2010/main" val="357699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	1. Accountable Care  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763000" cy="5334000"/>
          </a:xfrm>
        </p:spPr>
        <p:txBody>
          <a:bodyPr rtlCol="0">
            <a:normAutofit fontScale="25000" lnSpcReduction="2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3800" dirty="0" smtClean="0"/>
              <a:t>	</a:t>
            </a:r>
            <a:r>
              <a:rPr lang="en-US" sz="3800" dirty="0" smtClean="0">
                <a:latin typeface="Times Roman" pitchFamily="18" charset="0"/>
              </a:rPr>
              <a:t> </a:t>
            </a:r>
            <a:endParaRPr lang="en-US" sz="3800" b="1" dirty="0">
              <a:latin typeface="Times Roman" pitchFamily="18" charset="0"/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800" dirty="0" smtClean="0">
                <a:latin typeface="Times Roman" pitchFamily="18" charset="0"/>
              </a:rPr>
              <a:t> </a:t>
            </a:r>
            <a:endParaRPr lang="en-US" sz="8000" b="1" dirty="0" smtClean="0"/>
          </a:p>
          <a:p>
            <a:pPr marL="57150" indent="0" eaLnBrk="1" fontAlgn="auto" hangingPunct="1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590550" indent="-533400" eaLnBrk="1" fontAlgn="auto" hangingPunct="1">
              <a:spcAft>
                <a:spcPts val="0"/>
              </a:spcAft>
              <a:defRPr/>
            </a:pPr>
            <a:r>
              <a:rPr lang="en-US" sz="8000" b="1" dirty="0"/>
              <a:t>C</a:t>
            </a:r>
            <a:r>
              <a:rPr lang="en-US" sz="8000" b="1" dirty="0" smtClean="0"/>
              <a:t>onceptual and operational framework to describe ACO along criteria essential to assess and track organizations </a:t>
            </a:r>
            <a:r>
              <a:rPr lang="en-US" sz="8000" b="1" dirty="0"/>
              <a:t>transforming </a:t>
            </a:r>
            <a:r>
              <a:rPr lang="en-US" sz="8000" b="1" dirty="0" smtClean="0"/>
              <a:t>into the accountable </a:t>
            </a:r>
            <a:r>
              <a:rPr lang="en-US" sz="8000" b="1" dirty="0"/>
              <a:t>care model </a:t>
            </a:r>
            <a:r>
              <a:rPr lang="en-US" sz="8000" b="1" dirty="0" smtClean="0"/>
              <a:t>(Dartmouth/Berkeley HA - 9/12.  NCQA Accreditation Program.</a:t>
            </a:r>
          </a:p>
          <a:p>
            <a:pPr marL="590550" indent="-533400" eaLnBrk="1" fontAlgn="auto" hangingPunct="1">
              <a:lnSpc>
                <a:spcPct val="50000"/>
              </a:lnSpc>
              <a:spcAft>
                <a:spcPts val="0"/>
              </a:spcAft>
              <a:defRPr/>
            </a:pPr>
            <a:endParaRPr lang="en-US" sz="8000" b="1" dirty="0"/>
          </a:p>
          <a:p>
            <a:pPr marL="590550" indent="-533400">
              <a:defRPr/>
            </a:pPr>
            <a:r>
              <a:rPr lang="en-US" sz="8000" b="1" dirty="0"/>
              <a:t>Early assessment of national progress towards accountable care:  Health Research and Educational Trust  (HRET ) national survey of hospital preparedness for accountable care; Fund Data Brief (Audet/Kenward/Joshi; August 2012</a:t>
            </a:r>
            <a:r>
              <a:rPr lang="en-US" sz="8000" b="1" dirty="0" smtClean="0"/>
              <a:t>).  Hospital system perspective.</a:t>
            </a:r>
            <a:endParaRPr lang="en-US" sz="8000" b="1" dirty="0"/>
          </a:p>
          <a:p>
            <a:pPr marL="590550" indent="-533400" eaLnBrk="1" fontAlgn="auto" hangingPunct="1">
              <a:lnSpc>
                <a:spcPct val="50000"/>
              </a:lnSpc>
              <a:spcAft>
                <a:spcPts val="0"/>
              </a:spcAft>
              <a:defRPr/>
            </a:pPr>
            <a:endParaRPr lang="en-US" sz="8000" b="1" dirty="0" smtClean="0"/>
          </a:p>
          <a:p>
            <a:pPr marL="590550" indent="-533400" eaLnBrk="1" fontAlgn="auto" hangingPunct="1">
              <a:spcAft>
                <a:spcPts val="0"/>
              </a:spcAft>
              <a:defRPr/>
            </a:pPr>
            <a:r>
              <a:rPr lang="en-US" sz="8000" b="1" dirty="0" smtClean="0"/>
              <a:t>Established a foundation to track evolution of ACO implementation:  Fisher et al national survey of SSP/Pioneer/Private sector ACOs (approx 210 sites surveyed fall 2012). Results forthcoming.</a:t>
            </a:r>
          </a:p>
          <a:p>
            <a:pPr marL="57150" indent="0">
              <a:lnSpc>
                <a:spcPct val="50000"/>
              </a:lnSpc>
              <a:buNone/>
              <a:defRPr/>
            </a:pPr>
            <a:endParaRPr lang="en-US" sz="8000" b="1" dirty="0" smtClean="0"/>
          </a:p>
          <a:p>
            <a:pPr marL="590550" indent="-533400">
              <a:defRPr/>
            </a:pPr>
            <a:r>
              <a:rPr lang="en-US" sz="8000" b="1" dirty="0" smtClean="0"/>
              <a:t>Support </a:t>
            </a:r>
            <a:r>
              <a:rPr lang="en-US" sz="8000" b="1" dirty="0"/>
              <a:t>work to inform </a:t>
            </a:r>
            <a:r>
              <a:rPr lang="en-US" sz="8000" b="1" dirty="0">
                <a:cs typeface="Times New Roman" pitchFamily="18" charset="0"/>
              </a:rPr>
              <a:t>major issues surrounding vulnerable populations in the development and implementation of </a:t>
            </a:r>
            <a:r>
              <a:rPr lang="en-US" sz="8000" b="1" dirty="0" smtClean="0">
                <a:cs typeface="Times New Roman" pitchFamily="18" charset="0"/>
              </a:rPr>
              <a:t>ACOs.</a:t>
            </a:r>
          </a:p>
          <a:p>
            <a:pPr marL="590550" indent="-533400">
              <a:defRPr/>
            </a:pPr>
            <a:endParaRPr lang="en-US" b="1" dirty="0">
              <a:cs typeface="Times New Roman" pitchFamily="18" charset="0"/>
            </a:endParaRPr>
          </a:p>
          <a:p>
            <a:pPr marL="590550" indent="-533400">
              <a:spcBef>
                <a:spcPts val="480"/>
              </a:spcBef>
              <a:defRPr/>
            </a:pPr>
            <a:r>
              <a:rPr lang="en-US" sz="8000" b="1" dirty="0" smtClean="0"/>
              <a:t>ACO </a:t>
            </a:r>
            <a:r>
              <a:rPr lang="en-US" sz="8000" b="1" dirty="0"/>
              <a:t>implementation of the Premier ACO Collaborative identified variation in key domains of ACO readiness </a:t>
            </a:r>
            <a:r>
              <a:rPr lang="en-US" sz="8000" b="1" dirty="0" smtClean="0"/>
              <a:t>(Kroch et al, Fund 2012</a:t>
            </a:r>
            <a:r>
              <a:rPr lang="en-US" sz="8000" b="1" dirty="0" smtClean="0"/>
              <a:t>).</a:t>
            </a:r>
          </a:p>
          <a:p>
            <a:pPr marL="590550" indent="-533400">
              <a:spcBef>
                <a:spcPts val="480"/>
              </a:spcBef>
              <a:defRPr/>
            </a:pPr>
            <a:endParaRPr lang="en-US" b="1" dirty="0" smtClean="0"/>
          </a:p>
          <a:p>
            <a:pPr marL="590550" indent="-533400">
              <a:spcBef>
                <a:spcPts val="480"/>
              </a:spcBef>
              <a:defRPr/>
            </a:pPr>
            <a:r>
              <a:rPr lang="en-US" sz="8000" b="1" dirty="0" smtClean="0"/>
              <a:t>Fund </a:t>
            </a:r>
            <a:r>
              <a:rPr lang="en-US" sz="8000" b="1" dirty="0" smtClean="0"/>
              <a:t>Commission on a High Performance Health System (Guterman 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et </a:t>
            </a:r>
            <a:r>
              <a:rPr lang="en-US" sz="8000" b="1" dirty="0" smtClean="0"/>
              <a:t>al, 2012</a:t>
            </a:r>
            <a:r>
              <a:rPr lang="en-US" sz="8000" b="1" dirty="0" smtClean="0"/>
              <a:t>).</a:t>
            </a:r>
            <a:endParaRPr lang="en-US" sz="8000" b="1" dirty="0"/>
          </a:p>
          <a:p>
            <a:pPr marL="590550" indent="-533400" eaLnBrk="1" fontAlgn="auto" hangingPunct="1">
              <a:spcAft>
                <a:spcPts val="0"/>
              </a:spcAft>
              <a:defRPr/>
            </a:pPr>
            <a:endParaRPr lang="en-US" sz="8000" b="1" dirty="0" smtClean="0">
              <a:cs typeface="Times New Roman" pitchFamily="18" charset="0"/>
            </a:endParaRP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en-US" sz="8000" b="1" dirty="0" smtClean="0"/>
              <a:t> </a:t>
            </a:r>
            <a:endParaRPr lang="en-US" sz="8000" b="1" dirty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590550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8000" dirty="0" smtClean="0"/>
          </a:p>
          <a:p>
            <a:pPr marL="5715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59055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0" dirty="0" smtClean="0"/>
              <a:t> </a:t>
            </a:r>
            <a:endParaRPr lang="en-US" sz="80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0" b="1" dirty="0" smtClean="0"/>
              <a:t>	</a:t>
            </a:r>
            <a:r>
              <a:rPr lang="en-US" sz="8000" b="1" u="sng" dirty="0" smtClean="0"/>
              <a:t> </a:t>
            </a:r>
            <a:endParaRPr lang="en-US" sz="8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5791200"/>
            <a:ext cx="2133600" cy="365125"/>
          </a:xfrm>
        </p:spPr>
        <p:txBody>
          <a:bodyPr/>
          <a:lstStyle/>
          <a:p>
            <a:fld id="{3033347C-6E43-4CA6-AACF-582D3A5A71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084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5"/>
          <p:cNvSpPr>
            <a:spLocks noGrp="1"/>
          </p:cNvSpPr>
          <p:nvPr>
            <p:ph idx="1"/>
          </p:nvPr>
        </p:nvSpPr>
        <p:spPr>
          <a:xfrm>
            <a:off x="381001" y="709136"/>
            <a:ext cx="8382000" cy="54102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 smtClean="0"/>
              <a:t>Overall goal: </a:t>
            </a:r>
            <a:r>
              <a:rPr lang="en-US" sz="1800" b="1" dirty="0" smtClean="0"/>
              <a:t>To </a:t>
            </a:r>
            <a:r>
              <a:rPr lang="en-US" sz="1800" b="1" dirty="0" smtClean="0"/>
              <a:t>achieve a high performance health system that is organized to attain better health, better care, and lower costs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Strong Primary Care Foundation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Accountability for Quality of Care, Patient Care Experiences, Population Outcomes, and Total Costs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Informed and Engaged Patients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Commitment to Serving the Community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Criteria for Entry and Continued Participation </a:t>
            </a:r>
            <a:r>
              <a:rPr lang="en-US" sz="1800" b="1" dirty="0"/>
              <a:t>T</a:t>
            </a:r>
            <a:r>
              <a:rPr lang="en-US" sz="1800" b="1" dirty="0" smtClean="0"/>
              <a:t>hat </a:t>
            </a:r>
            <a:r>
              <a:rPr lang="en-US" sz="1800" b="1" dirty="0" smtClean="0"/>
              <a:t>Emphasize Accountability and Performance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Multi-Payer Alignment to Provide Appropriate and Consistent Incentives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Payment </a:t>
            </a:r>
            <a:r>
              <a:rPr lang="en-US" sz="1800" b="1" dirty="0"/>
              <a:t>T</a:t>
            </a:r>
            <a:r>
              <a:rPr lang="en-US" sz="1800" b="1" dirty="0" smtClean="0"/>
              <a:t>hat </a:t>
            </a:r>
            <a:r>
              <a:rPr lang="en-US" sz="1800" b="1" dirty="0" smtClean="0"/>
              <a:t>Reinforces and Rewards High Performance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Innovative Payment Methods and Organizational Models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Balanced Physician Compensation Incentives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en-US" sz="1800" b="1" dirty="0" smtClean="0"/>
              <a:t>Timely Monitoring, Data Feedback, and Technical Support for Improvement</a:t>
            </a:r>
          </a:p>
        </p:txBody>
      </p:sp>
      <p:sp>
        <p:nvSpPr>
          <p:cNvPr id="6147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9144000" cy="685800"/>
          </a:xfrm>
          <a:noFill/>
        </p:spPr>
        <p:txBody>
          <a:bodyPr anchorCtr="1"/>
          <a:lstStyle/>
          <a:p>
            <a:r>
              <a:rPr lang="en-US" sz="2400" b="1" dirty="0" smtClean="0">
                <a:ea typeface="ＭＳ Ｐゴシック" pitchFamily="34" charset="-128"/>
              </a:rPr>
              <a:t>Key Elements for Successful Accountable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1" y="5562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Commission on a High Performance Health System. </a:t>
            </a:r>
            <a:r>
              <a:rPr lang="en-US" sz="1400" i="1" dirty="0" smtClean="0"/>
              <a:t>High Performance Accountable Care: Building on Success and Learning from Experience</a:t>
            </a:r>
            <a:r>
              <a:rPr lang="en-US" sz="1400" dirty="0" smtClean="0"/>
              <a:t> (New York: The Commonwealth Fund, April 2011).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94084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931"/>
            <a:ext cx="8229600" cy="8080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Future Priority Areas: </a:t>
            </a:r>
            <a:br>
              <a:rPr lang="en-US" b="1" dirty="0" smtClean="0"/>
            </a:br>
            <a:r>
              <a:rPr lang="en-US" b="1" dirty="0" smtClean="0"/>
              <a:t>Accountable Care</a:t>
            </a:r>
            <a:endParaRPr lang="en-US" b="1" u="sng" dirty="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3453" y="1676400"/>
            <a:ext cx="9067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b="1" dirty="0" smtClean="0"/>
              <a:t>	</a:t>
            </a:r>
            <a:r>
              <a:rPr lang="en-US" sz="2200" b="1" dirty="0" smtClean="0"/>
              <a:t>Accountable Care development, implementation and tracking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200" b="1" dirty="0" smtClean="0"/>
              <a:t>Monitor development of ACOs – track progress in Medicare (Pioneer, MSSP); state Medicaid;  private sector; Multi-payer ACOs.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200" b="1" dirty="0" smtClean="0"/>
              <a:t>Identify best practices for critical implementation activities: transition costs, engaging consumers; care management approaches for populations; measures of accountability.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200" b="1" dirty="0" smtClean="0"/>
              <a:t>Evaluate impact of accountable care on quality and costs. 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200" b="1" dirty="0" smtClean="0"/>
              <a:t>Explore local market and community characteristics where ACOs are forming.</a:t>
            </a:r>
            <a:endParaRPr lang="en-US" sz="2200" b="1" dirty="0"/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b="1" dirty="0" smtClean="0"/>
              <a:t> </a:t>
            </a:r>
            <a:r>
              <a:rPr lang="en-US" sz="2200" b="1" dirty="0"/>
              <a:t>Identify other models for organized, population-based, accountable delivery systems.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716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347C-6E43-4CA6-AACF-582D3A5A71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84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08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Priority Areas: Accountable Care</a:t>
            </a:r>
            <a:endParaRPr lang="en-US" sz="4000" b="1" u="sng" dirty="0" smtClean="0"/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9067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b="1" dirty="0" smtClean="0"/>
              <a:t>	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b="1" dirty="0" smtClean="0"/>
              <a:t>	</a:t>
            </a:r>
            <a:r>
              <a:rPr lang="en-US" sz="2200" b="1" dirty="0" smtClean="0"/>
              <a:t>Payment models to promote integration and population-based accountable care systems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200" b="1" dirty="0" smtClean="0"/>
              <a:t>Evaluate adoption of payment </a:t>
            </a:r>
            <a:r>
              <a:rPr lang="en-US" sz="2200" b="1" dirty="0" smtClean="0"/>
              <a:t>policies: bundles</a:t>
            </a:r>
            <a:r>
              <a:rPr lang="en-US" sz="2200" b="1" dirty="0" smtClean="0"/>
              <a:t>, episode-based,  shared risk, dimensions of performance rewarded/penalized, impact on provider behavior, redesign and quality and costs .</a:t>
            </a:r>
          </a:p>
          <a:p>
            <a:pPr lvl="1" eaLnBrk="1" hangingPunct="1">
              <a:spcAft>
                <a:spcPct val="25000"/>
              </a:spcAft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347C-6E43-4CA6-AACF-582D3A5A71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84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08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Priority Areas: Accountable Care</a:t>
            </a:r>
            <a:endParaRPr lang="en-US" sz="4000" b="1" u="sng" dirty="0" smtClean="0"/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9067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b="1" dirty="0" smtClean="0"/>
              <a:t>	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b="1" dirty="0" smtClean="0"/>
              <a:t>	</a:t>
            </a:r>
            <a:r>
              <a:rPr lang="en-US" sz="2200" b="1" dirty="0" smtClean="0"/>
              <a:t>Payment models to promote integration and population-based accountable care systems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200" b="1" dirty="0" smtClean="0"/>
              <a:t>Evaluate adoption of payment </a:t>
            </a:r>
            <a:r>
              <a:rPr lang="en-US" sz="2200" b="1" dirty="0" smtClean="0"/>
              <a:t>policies: bundles</a:t>
            </a:r>
            <a:r>
              <a:rPr lang="en-US" sz="2200" b="1" dirty="0" smtClean="0"/>
              <a:t>, episode-based,  shared risk, dimensions of performance rewarded/penalized, impact on provider behavior, redesign and quality and costs .</a:t>
            </a:r>
          </a:p>
          <a:p>
            <a:pPr lvl="1" eaLnBrk="1" hangingPunct="1">
              <a:spcAft>
                <a:spcPct val="25000"/>
              </a:spcAft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66800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347C-6E43-4CA6-AACF-582D3A5A71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999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2915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414046"/>
            <a:ext cx="9144000" cy="2123658"/>
          </a:xfrm>
        </p:spPr>
        <p:txBody>
          <a:bodyPr/>
          <a:lstStyle/>
          <a:p>
            <a:r>
              <a:rPr lang="en-US" dirty="0"/>
              <a:t>Measuring Progress in </a:t>
            </a:r>
            <a:br>
              <a:rPr lang="en-US" dirty="0"/>
            </a:br>
            <a:r>
              <a:rPr lang="en-US" dirty="0"/>
              <a:t>Accountable Care </a:t>
            </a:r>
            <a:r>
              <a:rPr lang="en-US" dirty="0" smtClean="0"/>
              <a:t>Webinar</a:t>
            </a:r>
            <a:br>
              <a:rPr lang="en-US" dirty="0" smtClean="0"/>
            </a:br>
            <a:r>
              <a:rPr lang="en-US" dirty="0" smtClean="0"/>
              <a:t>Q &amp; A Session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999" y="6401066"/>
            <a:ext cx="74676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sz="1200" dirty="0">
                <a:solidFill>
                  <a:srgbClr val="002447"/>
                </a:solidFill>
                <a:latin typeface="Eras Medium ITC" pitchFamily="34" charset="0"/>
              </a:rPr>
              <a:t>A Private Foundation Working Toward a High Performance Health System</a:t>
            </a:r>
            <a:endParaRPr lang="en-US" sz="120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2800767"/>
          </a:xfrm>
        </p:spPr>
        <p:txBody>
          <a:bodyPr/>
          <a:lstStyle/>
          <a:p>
            <a:r>
              <a:rPr lang="en-US" dirty="0"/>
              <a:t>Measuring Progress in </a:t>
            </a:r>
            <a:br>
              <a:rPr lang="en-US" dirty="0"/>
            </a:br>
            <a:r>
              <a:rPr lang="en-US" dirty="0"/>
              <a:t>Accountable Care </a:t>
            </a:r>
            <a:r>
              <a:rPr lang="en-US" dirty="0" smtClean="0"/>
              <a:t>Webinar</a:t>
            </a:r>
            <a:br>
              <a:rPr lang="en-US" dirty="0" smtClean="0"/>
            </a:br>
            <a:r>
              <a:rPr lang="en-US" dirty="0" smtClean="0"/>
              <a:t>Resources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38400"/>
            <a:ext cx="8458200" cy="4525963"/>
          </a:xfrm>
        </p:spPr>
        <p:txBody>
          <a:bodyPr/>
          <a:lstStyle/>
          <a:p>
            <a:r>
              <a:rPr lang="en-US" sz="2000" dirty="0"/>
              <a:t>Slides from today’s panelists are available </a:t>
            </a:r>
            <a:r>
              <a:rPr lang="en-US" sz="2000" dirty="0" smtClean="0"/>
              <a:t>here: http</a:t>
            </a:r>
            <a:r>
              <a:rPr lang="en-US" sz="2000" dirty="0"/>
              <a:t>://</a:t>
            </a:r>
            <a:r>
              <a:rPr lang="en-US" sz="2000" dirty="0" smtClean="0"/>
              <a:t>www.commonwealthfund.org/Events.aspx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For  </a:t>
            </a:r>
            <a:r>
              <a:rPr lang="en-US" sz="2000" dirty="0" smtClean="0"/>
              <a:t>Commonwealth </a:t>
            </a:r>
            <a:r>
              <a:rPr lang="en-US" sz="2000" dirty="0"/>
              <a:t>Fund reports on </a:t>
            </a:r>
            <a:r>
              <a:rPr lang="en-US" sz="2000" dirty="0" smtClean="0"/>
              <a:t>ACOs, including the Premier Research Institute reports, visit:</a:t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/>
              <a:t>://www.commonwealthfund.org/Topics/SubTopics/Accountable-Care-Organizations.aspx</a:t>
            </a:r>
          </a:p>
        </p:txBody>
      </p:sp>
      <p:sp>
        <p:nvSpPr>
          <p:cNvPr id="5" name="Oval 4"/>
          <p:cNvSpPr/>
          <p:nvPr/>
        </p:nvSpPr>
        <p:spPr>
          <a:xfrm>
            <a:off x="8305800" y="6033301"/>
            <a:ext cx="685800" cy="685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6376201"/>
            <a:ext cx="6019800" cy="0"/>
          </a:xfrm>
          <a:prstGeom prst="line">
            <a:avLst/>
          </a:prstGeom>
          <a:ln w="15875">
            <a:solidFill>
              <a:srgbClr val="D6A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Commonwealth Fund - Medium blue with 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Commonwealth Fund - Medium blue with tagline</Template>
  <TotalTime>1073</TotalTime>
  <Words>349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 - Commonwealth Fund - Medium blue with tagline</vt:lpstr>
      <vt:lpstr>Measuring Progress in  Accountable Care Webinar March 14, 2013 </vt:lpstr>
      <vt:lpstr>PowerPoint Presentation</vt:lpstr>
      <vt:lpstr> 1. Accountable Care  </vt:lpstr>
      <vt:lpstr>Key Elements for Successful Accountable Care</vt:lpstr>
      <vt:lpstr> Future Priority Areas:  Accountable Care</vt:lpstr>
      <vt:lpstr> Priority Areas: Accountable Care</vt:lpstr>
      <vt:lpstr> Priority Areas: Accountable Care</vt:lpstr>
      <vt:lpstr>Measuring Progress in  Accountable Care Webinar Q &amp; A Session</vt:lpstr>
      <vt:lpstr>Measuring Progress in  Accountable Care Webinar Resources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Progress in Accountable Care: A Webinar March 14, 2013 </dc:title>
  <dc:creator>Christine F. Haran</dc:creator>
  <cp:lastModifiedBy>Christine F. Haran</cp:lastModifiedBy>
  <cp:revision>10</cp:revision>
  <dcterms:created xsi:type="dcterms:W3CDTF">2013-03-13T20:20:10Z</dcterms:created>
  <dcterms:modified xsi:type="dcterms:W3CDTF">2013-03-14T14:13:56Z</dcterms:modified>
</cp:coreProperties>
</file>