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76" r:id="rId2"/>
  </p:sldMasterIdLst>
  <p:notesMasterIdLst>
    <p:notesMasterId r:id="rId10"/>
  </p:notesMasterIdLst>
  <p:handoutMasterIdLst>
    <p:handoutMasterId r:id="rId11"/>
  </p:handoutMasterIdLst>
  <p:sldIdLst>
    <p:sldId id="462" r:id="rId3"/>
    <p:sldId id="491" r:id="rId4"/>
    <p:sldId id="466" r:id="rId5"/>
    <p:sldId id="468" r:id="rId6"/>
    <p:sldId id="469" r:id="rId7"/>
    <p:sldId id="512" r:id="rId8"/>
    <p:sldId id="400" r:id="rId9"/>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000"/>
    <a:srgbClr val="A00000"/>
    <a:srgbClr val="095DA3"/>
    <a:srgbClr val="7A8FC2"/>
    <a:srgbClr val="D50042"/>
    <a:srgbClr val="3D4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979" autoAdjust="0"/>
  </p:normalViewPr>
  <p:slideViewPr>
    <p:cSldViewPr>
      <p:cViewPr varScale="1">
        <p:scale>
          <a:sx n="46" d="100"/>
          <a:sy n="46" d="100"/>
        </p:scale>
        <p:origin x="-1842" y="-96"/>
      </p:cViewPr>
      <p:guideLst>
        <p:guide orient="horz" pos="2160"/>
        <p:guide pos="2880"/>
      </p:guideLst>
    </p:cSldViewPr>
  </p:slideViewPr>
  <p:outlineViewPr>
    <p:cViewPr>
      <p:scale>
        <a:sx n="33" d="100"/>
        <a:sy n="33" d="100"/>
      </p:scale>
      <p:origin x="0" y="1045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1C00D-D844-1E49-A7F3-EB069AB0C18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08F0B160-7DC7-3846-9C2C-C13BD9CE6074}">
      <dgm:prSet phldrT="[Text]" custT="1"/>
      <dgm:spPr>
        <a:solidFill>
          <a:schemeClr val="accent2"/>
        </a:solidFill>
      </dgm:spPr>
      <dgm:t>
        <a:bodyPr/>
        <a:lstStyle/>
        <a:p>
          <a:r>
            <a:rPr lang="en-US" sz="2200" dirty="0" smtClean="0"/>
            <a:t>All insurance plans will have to cover </a:t>
          </a:r>
          <a:r>
            <a:rPr lang="en-US" sz="2200" b="1" u="sng" dirty="0" smtClean="0"/>
            <a:t>doctor visits, hospitalizations, maternity care, emergency room care, and prescriptions</a:t>
          </a:r>
          <a:r>
            <a:rPr lang="en-US" sz="2200" u="sng" dirty="0" smtClean="0"/>
            <a:t>.</a:t>
          </a:r>
          <a:endParaRPr lang="en-US" sz="2200" u="sng" dirty="0"/>
        </a:p>
      </dgm:t>
    </dgm:pt>
    <dgm:pt modelId="{5A3B7F8C-E5C0-E542-8CED-674F0614C0BA}" type="parTrans" cxnId="{0515B142-8A5F-B44E-A438-6599DAA1A2D6}">
      <dgm:prSet/>
      <dgm:spPr/>
      <dgm:t>
        <a:bodyPr/>
        <a:lstStyle/>
        <a:p>
          <a:endParaRPr lang="en-US"/>
        </a:p>
      </dgm:t>
    </dgm:pt>
    <dgm:pt modelId="{7A349111-D913-C44A-B600-99BD0818B17C}" type="sibTrans" cxnId="{0515B142-8A5F-B44E-A438-6599DAA1A2D6}">
      <dgm:prSet/>
      <dgm:spPr/>
      <dgm:t>
        <a:bodyPr/>
        <a:lstStyle/>
        <a:p>
          <a:endParaRPr lang="en-US"/>
        </a:p>
      </dgm:t>
    </dgm:pt>
    <dgm:pt modelId="{E471941D-074E-904A-A73B-63CE27DE5D72}">
      <dgm:prSet phldrT="[Text]" custT="1"/>
      <dgm:spPr>
        <a:solidFill>
          <a:schemeClr val="accent2"/>
        </a:solidFill>
      </dgm:spPr>
      <dgm:t>
        <a:bodyPr/>
        <a:lstStyle/>
        <a:p>
          <a:r>
            <a:rPr lang="en-US" sz="2200" dirty="0" smtClean="0"/>
            <a:t>You might be able to get </a:t>
          </a:r>
          <a:r>
            <a:rPr lang="en-US" sz="2200" b="1" u="sng" dirty="0" smtClean="0"/>
            <a:t>financial help</a:t>
          </a:r>
          <a:r>
            <a:rPr lang="en-US" sz="2200" dirty="0" smtClean="0"/>
            <a:t> to pay for a health insurance plan.</a:t>
          </a:r>
          <a:endParaRPr lang="en-US" sz="2200" dirty="0"/>
        </a:p>
      </dgm:t>
    </dgm:pt>
    <dgm:pt modelId="{67DB810F-A699-EA4D-9E44-CB1A38FA3EAA}" type="parTrans" cxnId="{7A4F0549-4A7F-3142-B9C2-5C3741F7B440}">
      <dgm:prSet/>
      <dgm:spPr/>
      <dgm:t>
        <a:bodyPr/>
        <a:lstStyle/>
        <a:p>
          <a:endParaRPr lang="en-US"/>
        </a:p>
      </dgm:t>
    </dgm:pt>
    <dgm:pt modelId="{6D56DB18-841F-C84F-BCCC-A497A70ED208}" type="sibTrans" cxnId="{7A4F0549-4A7F-3142-B9C2-5C3741F7B440}">
      <dgm:prSet/>
      <dgm:spPr/>
      <dgm:t>
        <a:bodyPr/>
        <a:lstStyle/>
        <a:p>
          <a:endParaRPr lang="en-US"/>
        </a:p>
      </dgm:t>
    </dgm:pt>
    <dgm:pt modelId="{0A4AC477-BEA9-4F4F-AF40-3EA7488985AF}">
      <dgm:prSet phldrT="[Text]" custT="1"/>
      <dgm:spPr>
        <a:solidFill>
          <a:schemeClr val="accent2"/>
        </a:solidFill>
      </dgm:spPr>
      <dgm:t>
        <a:bodyPr/>
        <a:lstStyle/>
        <a:p>
          <a:r>
            <a:rPr lang="en-US" sz="2200" dirty="0" smtClean="0"/>
            <a:t>If you have a </a:t>
          </a:r>
          <a:r>
            <a:rPr lang="en-US" sz="2200" b="1" u="sng" dirty="0" smtClean="0"/>
            <a:t>pre-existing condition</a:t>
          </a:r>
          <a:r>
            <a:rPr lang="en-US" sz="2200" dirty="0" smtClean="0"/>
            <a:t>, insurance plans cannot deny you coverage.</a:t>
          </a:r>
          <a:endParaRPr lang="en-US" sz="2200" dirty="0"/>
        </a:p>
      </dgm:t>
    </dgm:pt>
    <dgm:pt modelId="{51C78C4E-82CE-8E42-8CA0-D3F9F1401B51}" type="parTrans" cxnId="{C4646597-AA63-894A-B5D8-C83BB4129C2C}">
      <dgm:prSet/>
      <dgm:spPr/>
      <dgm:t>
        <a:bodyPr/>
        <a:lstStyle/>
        <a:p>
          <a:endParaRPr lang="en-US"/>
        </a:p>
      </dgm:t>
    </dgm:pt>
    <dgm:pt modelId="{6354C12F-57DB-1D48-8E8A-399DEFA7EFD1}" type="sibTrans" cxnId="{C4646597-AA63-894A-B5D8-C83BB4129C2C}">
      <dgm:prSet/>
      <dgm:spPr/>
      <dgm:t>
        <a:bodyPr/>
        <a:lstStyle/>
        <a:p>
          <a:endParaRPr lang="en-US"/>
        </a:p>
      </dgm:t>
    </dgm:pt>
    <dgm:pt modelId="{DE388D8A-FC7E-9943-826E-3010524E50C0}">
      <dgm:prSet phldrT="[Text]" custT="1"/>
      <dgm:spPr>
        <a:solidFill>
          <a:schemeClr val="accent2"/>
        </a:solidFill>
      </dgm:spPr>
      <dgm:t>
        <a:bodyPr/>
        <a:lstStyle/>
        <a:p>
          <a:r>
            <a:rPr lang="en-US" sz="2200" dirty="0" smtClean="0"/>
            <a:t>All insurance plans will have to show the costs and what is covered in </a:t>
          </a:r>
          <a:r>
            <a:rPr lang="en-US" sz="2200" b="1" u="sng" dirty="0" smtClean="0"/>
            <a:t>simple language with no fine print.</a:t>
          </a:r>
          <a:endParaRPr lang="en-US" sz="2200" b="1" u="sng" dirty="0"/>
        </a:p>
      </dgm:t>
    </dgm:pt>
    <dgm:pt modelId="{F71DF069-FC01-1540-8D12-65502B0FAE3B}" type="parTrans" cxnId="{D1EA813B-9EDC-0B46-BEA5-0A8C3D6D9635}">
      <dgm:prSet/>
      <dgm:spPr/>
      <dgm:t>
        <a:bodyPr/>
        <a:lstStyle/>
        <a:p>
          <a:endParaRPr lang="en-US"/>
        </a:p>
      </dgm:t>
    </dgm:pt>
    <dgm:pt modelId="{384952EB-9889-AB47-B94C-1B29C0D66966}" type="sibTrans" cxnId="{D1EA813B-9EDC-0B46-BEA5-0A8C3D6D9635}">
      <dgm:prSet/>
      <dgm:spPr/>
      <dgm:t>
        <a:bodyPr/>
        <a:lstStyle/>
        <a:p>
          <a:endParaRPr lang="en-US"/>
        </a:p>
      </dgm:t>
    </dgm:pt>
    <dgm:pt modelId="{4186585C-EAE4-5D48-B5A9-E9973218E86C}" type="pres">
      <dgm:prSet presAssocID="{1B21C00D-D844-1E49-A7F3-EB069AB0C18A}" presName="diagram" presStyleCnt="0">
        <dgm:presLayoutVars>
          <dgm:dir/>
          <dgm:resizeHandles val="exact"/>
        </dgm:presLayoutVars>
      </dgm:prSet>
      <dgm:spPr/>
      <dgm:t>
        <a:bodyPr/>
        <a:lstStyle/>
        <a:p>
          <a:endParaRPr lang="en-US"/>
        </a:p>
      </dgm:t>
    </dgm:pt>
    <dgm:pt modelId="{9EACA02A-F94A-0B4A-B5C0-3C259FD1CBD8}" type="pres">
      <dgm:prSet presAssocID="{08F0B160-7DC7-3846-9C2C-C13BD9CE6074}" presName="node" presStyleLbl="node1" presStyleIdx="0" presStyleCnt="4">
        <dgm:presLayoutVars>
          <dgm:bulletEnabled val="1"/>
        </dgm:presLayoutVars>
      </dgm:prSet>
      <dgm:spPr/>
      <dgm:t>
        <a:bodyPr/>
        <a:lstStyle/>
        <a:p>
          <a:endParaRPr lang="en-US"/>
        </a:p>
      </dgm:t>
    </dgm:pt>
    <dgm:pt modelId="{EEF176C1-579F-5644-87CE-693CC509E36F}" type="pres">
      <dgm:prSet presAssocID="{7A349111-D913-C44A-B600-99BD0818B17C}" presName="sibTrans" presStyleCnt="0"/>
      <dgm:spPr/>
    </dgm:pt>
    <dgm:pt modelId="{7B34EE74-E362-F546-A08B-260A0779F7A0}" type="pres">
      <dgm:prSet presAssocID="{E471941D-074E-904A-A73B-63CE27DE5D72}" presName="node" presStyleLbl="node1" presStyleIdx="1" presStyleCnt="4">
        <dgm:presLayoutVars>
          <dgm:bulletEnabled val="1"/>
        </dgm:presLayoutVars>
      </dgm:prSet>
      <dgm:spPr/>
      <dgm:t>
        <a:bodyPr/>
        <a:lstStyle/>
        <a:p>
          <a:endParaRPr lang="en-US"/>
        </a:p>
      </dgm:t>
    </dgm:pt>
    <dgm:pt modelId="{17D34B79-CAE3-F342-B1F2-B6671C84E6FD}" type="pres">
      <dgm:prSet presAssocID="{6D56DB18-841F-C84F-BCCC-A497A70ED208}" presName="sibTrans" presStyleCnt="0"/>
      <dgm:spPr/>
    </dgm:pt>
    <dgm:pt modelId="{FE069013-E989-FB4A-A0DF-8B613AD2BEB2}" type="pres">
      <dgm:prSet presAssocID="{0A4AC477-BEA9-4F4F-AF40-3EA7488985AF}" presName="node" presStyleLbl="node1" presStyleIdx="2" presStyleCnt="4">
        <dgm:presLayoutVars>
          <dgm:bulletEnabled val="1"/>
        </dgm:presLayoutVars>
      </dgm:prSet>
      <dgm:spPr/>
      <dgm:t>
        <a:bodyPr/>
        <a:lstStyle/>
        <a:p>
          <a:endParaRPr lang="en-US"/>
        </a:p>
      </dgm:t>
    </dgm:pt>
    <dgm:pt modelId="{4822355E-0270-6F4A-BC1F-9802905702E0}" type="pres">
      <dgm:prSet presAssocID="{6354C12F-57DB-1D48-8E8A-399DEFA7EFD1}" presName="sibTrans" presStyleCnt="0"/>
      <dgm:spPr/>
    </dgm:pt>
    <dgm:pt modelId="{3ACA800F-57D7-5648-876B-3FBFB2559489}" type="pres">
      <dgm:prSet presAssocID="{DE388D8A-FC7E-9943-826E-3010524E50C0}" presName="node" presStyleLbl="node1" presStyleIdx="3" presStyleCnt="4">
        <dgm:presLayoutVars>
          <dgm:bulletEnabled val="1"/>
        </dgm:presLayoutVars>
      </dgm:prSet>
      <dgm:spPr/>
      <dgm:t>
        <a:bodyPr/>
        <a:lstStyle/>
        <a:p>
          <a:endParaRPr lang="en-US"/>
        </a:p>
      </dgm:t>
    </dgm:pt>
  </dgm:ptLst>
  <dgm:cxnLst>
    <dgm:cxn modelId="{9858C92D-FAB4-5C43-9C16-675081148302}" type="presOf" srcId="{08F0B160-7DC7-3846-9C2C-C13BD9CE6074}" destId="{9EACA02A-F94A-0B4A-B5C0-3C259FD1CBD8}" srcOrd="0" destOrd="0" presId="urn:microsoft.com/office/officeart/2005/8/layout/default#1"/>
    <dgm:cxn modelId="{0515B142-8A5F-B44E-A438-6599DAA1A2D6}" srcId="{1B21C00D-D844-1E49-A7F3-EB069AB0C18A}" destId="{08F0B160-7DC7-3846-9C2C-C13BD9CE6074}" srcOrd="0" destOrd="0" parTransId="{5A3B7F8C-E5C0-E542-8CED-674F0614C0BA}" sibTransId="{7A349111-D913-C44A-B600-99BD0818B17C}"/>
    <dgm:cxn modelId="{224D763E-3188-4747-BEED-2612394FEAF5}" type="presOf" srcId="{E471941D-074E-904A-A73B-63CE27DE5D72}" destId="{7B34EE74-E362-F546-A08B-260A0779F7A0}" srcOrd="0" destOrd="0" presId="urn:microsoft.com/office/officeart/2005/8/layout/default#1"/>
    <dgm:cxn modelId="{03098AA4-0577-0F4D-9A50-5F44BC9B0D94}" type="presOf" srcId="{DE388D8A-FC7E-9943-826E-3010524E50C0}" destId="{3ACA800F-57D7-5648-876B-3FBFB2559489}" srcOrd="0" destOrd="0" presId="urn:microsoft.com/office/officeart/2005/8/layout/default#1"/>
    <dgm:cxn modelId="{D1EA813B-9EDC-0B46-BEA5-0A8C3D6D9635}" srcId="{1B21C00D-D844-1E49-A7F3-EB069AB0C18A}" destId="{DE388D8A-FC7E-9943-826E-3010524E50C0}" srcOrd="3" destOrd="0" parTransId="{F71DF069-FC01-1540-8D12-65502B0FAE3B}" sibTransId="{384952EB-9889-AB47-B94C-1B29C0D66966}"/>
    <dgm:cxn modelId="{C21FD3BF-F967-0647-8EA1-C825A7D5687C}" type="presOf" srcId="{0A4AC477-BEA9-4F4F-AF40-3EA7488985AF}" destId="{FE069013-E989-FB4A-A0DF-8B613AD2BEB2}" srcOrd="0" destOrd="0" presId="urn:microsoft.com/office/officeart/2005/8/layout/default#1"/>
    <dgm:cxn modelId="{929252C9-0F1E-124B-9E38-89574966FD41}" type="presOf" srcId="{1B21C00D-D844-1E49-A7F3-EB069AB0C18A}" destId="{4186585C-EAE4-5D48-B5A9-E9973218E86C}" srcOrd="0" destOrd="0" presId="urn:microsoft.com/office/officeart/2005/8/layout/default#1"/>
    <dgm:cxn modelId="{7A4F0549-4A7F-3142-B9C2-5C3741F7B440}" srcId="{1B21C00D-D844-1E49-A7F3-EB069AB0C18A}" destId="{E471941D-074E-904A-A73B-63CE27DE5D72}" srcOrd="1" destOrd="0" parTransId="{67DB810F-A699-EA4D-9E44-CB1A38FA3EAA}" sibTransId="{6D56DB18-841F-C84F-BCCC-A497A70ED208}"/>
    <dgm:cxn modelId="{C4646597-AA63-894A-B5D8-C83BB4129C2C}" srcId="{1B21C00D-D844-1E49-A7F3-EB069AB0C18A}" destId="{0A4AC477-BEA9-4F4F-AF40-3EA7488985AF}" srcOrd="2" destOrd="0" parTransId="{51C78C4E-82CE-8E42-8CA0-D3F9F1401B51}" sibTransId="{6354C12F-57DB-1D48-8E8A-399DEFA7EFD1}"/>
    <dgm:cxn modelId="{F4297EFC-DF40-0149-898B-DD86FF68AB7A}" type="presParOf" srcId="{4186585C-EAE4-5D48-B5A9-E9973218E86C}" destId="{9EACA02A-F94A-0B4A-B5C0-3C259FD1CBD8}" srcOrd="0" destOrd="0" presId="urn:microsoft.com/office/officeart/2005/8/layout/default#1"/>
    <dgm:cxn modelId="{B5707FDE-09F7-AA43-B639-0EACA8A45B75}" type="presParOf" srcId="{4186585C-EAE4-5D48-B5A9-E9973218E86C}" destId="{EEF176C1-579F-5644-87CE-693CC509E36F}" srcOrd="1" destOrd="0" presId="urn:microsoft.com/office/officeart/2005/8/layout/default#1"/>
    <dgm:cxn modelId="{B6B7FC26-26C1-B247-8742-3E01A2196047}" type="presParOf" srcId="{4186585C-EAE4-5D48-B5A9-E9973218E86C}" destId="{7B34EE74-E362-F546-A08B-260A0779F7A0}" srcOrd="2" destOrd="0" presId="urn:microsoft.com/office/officeart/2005/8/layout/default#1"/>
    <dgm:cxn modelId="{CC446196-ADF8-584E-BA9B-4D2CDEE608E6}" type="presParOf" srcId="{4186585C-EAE4-5D48-B5A9-E9973218E86C}" destId="{17D34B79-CAE3-F342-B1F2-B6671C84E6FD}" srcOrd="3" destOrd="0" presId="urn:microsoft.com/office/officeart/2005/8/layout/default#1"/>
    <dgm:cxn modelId="{3C23DFED-2BD2-DB48-A20C-75FF7886321A}" type="presParOf" srcId="{4186585C-EAE4-5D48-B5A9-E9973218E86C}" destId="{FE069013-E989-FB4A-A0DF-8B613AD2BEB2}" srcOrd="4" destOrd="0" presId="urn:microsoft.com/office/officeart/2005/8/layout/default#1"/>
    <dgm:cxn modelId="{FFF40E40-8B4C-A540-BC72-0E885AA8C337}" type="presParOf" srcId="{4186585C-EAE4-5D48-B5A9-E9973218E86C}" destId="{4822355E-0270-6F4A-BC1F-9802905702E0}" srcOrd="5" destOrd="0" presId="urn:microsoft.com/office/officeart/2005/8/layout/default#1"/>
    <dgm:cxn modelId="{65D54DB0-95EA-4046-BF9C-7D36D5C35232}" type="presParOf" srcId="{4186585C-EAE4-5D48-B5A9-E9973218E86C}" destId="{3ACA800F-57D7-5648-876B-3FBFB2559489}"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F7597-A5EC-42D1-97FB-568E138EDFE0}"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n-US"/>
        </a:p>
      </dgm:t>
    </dgm:pt>
    <dgm:pt modelId="{4946A41C-4317-4E5A-B8BB-E05C80C923E8}">
      <dgm:prSet phldrT="[Text]" custT="1"/>
      <dgm:spPr/>
      <dgm:t>
        <a:bodyPr/>
        <a:lstStyle/>
        <a:p>
          <a:r>
            <a:rPr lang="en-US" sz="2400" dirty="0" smtClean="0"/>
            <a:t>Be familiar with the application process and potential barriers</a:t>
          </a:r>
        </a:p>
      </dgm:t>
    </dgm:pt>
    <dgm:pt modelId="{96B5A7EF-DA07-4F52-9EDC-15FBB6EB5EB6}" type="parTrans" cxnId="{4226477B-6CDE-49EC-A7F7-B9ED1EEEAC58}">
      <dgm:prSet/>
      <dgm:spPr/>
      <dgm:t>
        <a:bodyPr/>
        <a:lstStyle/>
        <a:p>
          <a:endParaRPr lang="en-US"/>
        </a:p>
      </dgm:t>
    </dgm:pt>
    <dgm:pt modelId="{1BB2B860-BAEC-4A4B-98E6-E9F35B65E42F}" type="sibTrans" cxnId="{4226477B-6CDE-49EC-A7F7-B9ED1EEEAC58}">
      <dgm:prSet/>
      <dgm:spPr/>
      <dgm:t>
        <a:bodyPr/>
        <a:lstStyle/>
        <a:p>
          <a:endParaRPr lang="en-US"/>
        </a:p>
      </dgm:t>
    </dgm:pt>
    <dgm:pt modelId="{18278939-D3BE-42DF-AD04-20D77B0CA456}">
      <dgm:prSet phldrT="[Text]" custT="1"/>
      <dgm:spPr/>
      <dgm:t>
        <a:bodyPr/>
        <a:lstStyle/>
        <a:p>
          <a:r>
            <a:rPr lang="en-US" sz="2400" dirty="0" smtClean="0"/>
            <a:t>Know where to go for help:  Navigators and other in-person assistance, hotlines, websites, and ombudsman</a:t>
          </a:r>
        </a:p>
      </dgm:t>
    </dgm:pt>
    <dgm:pt modelId="{B9CFC8CA-B9A3-4F95-BE13-830B8C4C16AF}" type="parTrans" cxnId="{25724DFC-FE88-4495-B42A-498DA6E8A5E6}">
      <dgm:prSet/>
      <dgm:spPr/>
      <dgm:t>
        <a:bodyPr/>
        <a:lstStyle/>
        <a:p>
          <a:endParaRPr lang="en-US"/>
        </a:p>
      </dgm:t>
    </dgm:pt>
    <dgm:pt modelId="{751DDE98-A7DF-4078-AD79-A05DB13482E5}" type="sibTrans" cxnId="{25724DFC-FE88-4495-B42A-498DA6E8A5E6}">
      <dgm:prSet/>
      <dgm:spPr/>
      <dgm:t>
        <a:bodyPr/>
        <a:lstStyle/>
        <a:p>
          <a:endParaRPr lang="en-US"/>
        </a:p>
      </dgm:t>
    </dgm:pt>
    <dgm:pt modelId="{6E821AF5-EC8A-4339-AE12-D585F9DC442C}">
      <dgm:prSet phldrT="[Text]" custT="1"/>
      <dgm:spPr/>
      <dgm:t>
        <a:bodyPr/>
        <a:lstStyle/>
        <a:p>
          <a:r>
            <a:rPr lang="en-US" sz="2400" dirty="0" smtClean="0"/>
            <a:t>Proactively disseminate information through constituent networks:  Newsletters, email, social media, in-district events</a:t>
          </a:r>
        </a:p>
      </dgm:t>
    </dgm:pt>
    <dgm:pt modelId="{9C2BF9FF-1ED0-4631-BF40-CA8F6176C8B8}" type="parTrans" cxnId="{FE42CAD4-2205-48BA-9437-E6D478C01F17}">
      <dgm:prSet/>
      <dgm:spPr/>
      <dgm:t>
        <a:bodyPr/>
        <a:lstStyle/>
        <a:p>
          <a:endParaRPr lang="en-US"/>
        </a:p>
      </dgm:t>
    </dgm:pt>
    <dgm:pt modelId="{263BADEA-0B6B-471D-B92A-C791A40F514E}" type="sibTrans" cxnId="{FE42CAD4-2205-48BA-9437-E6D478C01F17}">
      <dgm:prSet/>
      <dgm:spPr/>
      <dgm:t>
        <a:bodyPr/>
        <a:lstStyle/>
        <a:p>
          <a:endParaRPr lang="en-US"/>
        </a:p>
      </dgm:t>
    </dgm:pt>
    <dgm:pt modelId="{D556390B-E6E9-4D72-AFF9-747147A540B7}">
      <dgm:prSet phldrT="[Text]" custT="1"/>
      <dgm:spPr/>
      <dgm:t>
        <a:bodyPr/>
        <a:lstStyle/>
        <a:p>
          <a:r>
            <a:rPr lang="en-US" sz="2400" dirty="0" smtClean="0"/>
            <a:t>Know how to talk to constituents about the importance of enrolling in coverage</a:t>
          </a:r>
        </a:p>
      </dgm:t>
    </dgm:pt>
    <dgm:pt modelId="{74744B63-527A-43DD-9340-077AEA2681B7}" type="parTrans" cxnId="{88AED4A3-C764-462E-BAD9-C64E0F1915D5}">
      <dgm:prSet/>
      <dgm:spPr/>
      <dgm:t>
        <a:bodyPr/>
        <a:lstStyle/>
        <a:p>
          <a:endParaRPr lang="en-US"/>
        </a:p>
      </dgm:t>
    </dgm:pt>
    <dgm:pt modelId="{4D5905DD-55A5-464C-B4D8-291ADD9E8183}" type="sibTrans" cxnId="{88AED4A3-C764-462E-BAD9-C64E0F1915D5}">
      <dgm:prSet/>
      <dgm:spPr/>
      <dgm:t>
        <a:bodyPr/>
        <a:lstStyle/>
        <a:p>
          <a:endParaRPr lang="en-US"/>
        </a:p>
      </dgm:t>
    </dgm:pt>
    <dgm:pt modelId="{B843DE3E-A21D-46D2-95E9-35B742128297}" type="pres">
      <dgm:prSet presAssocID="{A85F7597-A5EC-42D1-97FB-568E138EDFE0}" presName="linear" presStyleCnt="0">
        <dgm:presLayoutVars>
          <dgm:dir/>
          <dgm:animLvl val="lvl"/>
          <dgm:resizeHandles val="exact"/>
        </dgm:presLayoutVars>
      </dgm:prSet>
      <dgm:spPr/>
      <dgm:t>
        <a:bodyPr/>
        <a:lstStyle/>
        <a:p>
          <a:endParaRPr lang="en-US"/>
        </a:p>
      </dgm:t>
    </dgm:pt>
    <dgm:pt modelId="{A4DC1742-51AF-4C65-98F5-63318F5FEE04}" type="pres">
      <dgm:prSet presAssocID="{D556390B-E6E9-4D72-AFF9-747147A540B7}" presName="parentLin" presStyleCnt="0"/>
      <dgm:spPr/>
    </dgm:pt>
    <dgm:pt modelId="{4F40B746-DF47-4C6A-B7F3-984D3745ED3B}" type="pres">
      <dgm:prSet presAssocID="{D556390B-E6E9-4D72-AFF9-747147A540B7}" presName="parentLeftMargin" presStyleLbl="node1" presStyleIdx="0" presStyleCnt="4"/>
      <dgm:spPr/>
      <dgm:t>
        <a:bodyPr/>
        <a:lstStyle/>
        <a:p>
          <a:endParaRPr lang="en-US"/>
        </a:p>
      </dgm:t>
    </dgm:pt>
    <dgm:pt modelId="{BAE9667E-8C75-42BB-B7CC-AB38B19BCF1F}" type="pres">
      <dgm:prSet presAssocID="{D556390B-E6E9-4D72-AFF9-747147A540B7}" presName="parentText" presStyleLbl="node1" presStyleIdx="0" presStyleCnt="4">
        <dgm:presLayoutVars>
          <dgm:chMax val="0"/>
          <dgm:bulletEnabled val="1"/>
        </dgm:presLayoutVars>
      </dgm:prSet>
      <dgm:spPr/>
      <dgm:t>
        <a:bodyPr/>
        <a:lstStyle/>
        <a:p>
          <a:endParaRPr lang="en-US"/>
        </a:p>
      </dgm:t>
    </dgm:pt>
    <dgm:pt modelId="{6CB39E9F-5C4F-4619-8811-A78D4D0C245F}" type="pres">
      <dgm:prSet presAssocID="{D556390B-E6E9-4D72-AFF9-747147A540B7}" presName="negativeSpace" presStyleCnt="0"/>
      <dgm:spPr/>
    </dgm:pt>
    <dgm:pt modelId="{103C6771-5C95-4EDD-9B74-A822FF2C4A28}" type="pres">
      <dgm:prSet presAssocID="{D556390B-E6E9-4D72-AFF9-747147A540B7}" presName="childText" presStyleLbl="conFgAcc1" presStyleIdx="0" presStyleCnt="4">
        <dgm:presLayoutVars>
          <dgm:bulletEnabled val="1"/>
        </dgm:presLayoutVars>
      </dgm:prSet>
      <dgm:spPr/>
    </dgm:pt>
    <dgm:pt modelId="{2085CD09-B625-47D4-9176-69F4F394DA87}" type="pres">
      <dgm:prSet presAssocID="{4D5905DD-55A5-464C-B4D8-291ADD9E8183}" presName="spaceBetweenRectangles" presStyleCnt="0"/>
      <dgm:spPr/>
    </dgm:pt>
    <dgm:pt modelId="{BF7DB74F-23FD-438B-8366-8AF19A173DBE}" type="pres">
      <dgm:prSet presAssocID="{4946A41C-4317-4E5A-B8BB-E05C80C923E8}" presName="parentLin" presStyleCnt="0"/>
      <dgm:spPr/>
    </dgm:pt>
    <dgm:pt modelId="{AA714BC1-3525-4E55-9174-6603E99E737C}" type="pres">
      <dgm:prSet presAssocID="{4946A41C-4317-4E5A-B8BB-E05C80C923E8}" presName="parentLeftMargin" presStyleLbl="node1" presStyleIdx="0" presStyleCnt="4"/>
      <dgm:spPr/>
      <dgm:t>
        <a:bodyPr/>
        <a:lstStyle/>
        <a:p>
          <a:endParaRPr lang="en-US"/>
        </a:p>
      </dgm:t>
    </dgm:pt>
    <dgm:pt modelId="{B08EB145-46DF-43FA-A83F-E80E29231E3E}" type="pres">
      <dgm:prSet presAssocID="{4946A41C-4317-4E5A-B8BB-E05C80C923E8}" presName="parentText" presStyleLbl="node1" presStyleIdx="1" presStyleCnt="4">
        <dgm:presLayoutVars>
          <dgm:chMax val="0"/>
          <dgm:bulletEnabled val="1"/>
        </dgm:presLayoutVars>
      </dgm:prSet>
      <dgm:spPr/>
      <dgm:t>
        <a:bodyPr/>
        <a:lstStyle/>
        <a:p>
          <a:endParaRPr lang="en-US"/>
        </a:p>
      </dgm:t>
    </dgm:pt>
    <dgm:pt modelId="{B7796A10-23F4-40CF-9E3B-C179C92C3387}" type="pres">
      <dgm:prSet presAssocID="{4946A41C-4317-4E5A-B8BB-E05C80C923E8}" presName="negativeSpace" presStyleCnt="0"/>
      <dgm:spPr/>
    </dgm:pt>
    <dgm:pt modelId="{686F7F2E-5EC3-4452-A0FE-35C52FA61271}" type="pres">
      <dgm:prSet presAssocID="{4946A41C-4317-4E5A-B8BB-E05C80C923E8}" presName="childText" presStyleLbl="conFgAcc1" presStyleIdx="1" presStyleCnt="4">
        <dgm:presLayoutVars>
          <dgm:bulletEnabled val="1"/>
        </dgm:presLayoutVars>
      </dgm:prSet>
      <dgm:spPr/>
    </dgm:pt>
    <dgm:pt modelId="{6EBF0618-B377-4549-A00E-57E90F2F8C38}" type="pres">
      <dgm:prSet presAssocID="{1BB2B860-BAEC-4A4B-98E6-E9F35B65E42F}" presName="spaceBetweenRectangles" presStyleCnt="0"/>
      <dgm:spPr/>
    </dgm:pt>
    <dgm:pt modelId="{57093201-D703-45FF-B0B6-58BEC0E07210}" type="pres">
      <dgm:prSet presAssocID="{18278939-D3BE-42DF-AD04-20D77B0CA456}" presName="parentLin" presStyleCnt="0"/>
      <dgm:spPr/>
    </dgm:pt>
    <dgm:pt modelId="{809F08AA-B737-4871-B09E-01455388DB15}" type="pres">
      <dgm:prSet presAssocID="{18278939-D3BE-42DF-AD04-20D77B0CA456}" presName="parentLeftMargin" presStyleLbl="node1" presStyleIdx="1" presStyleCnt="4"/>
      <dgm:spPr/>
      <dgm:t>
        <a:bodyPr/>
        <a:lstStyle/>
        <a:p>
          <a:endParaRPr lang="en-US"/>
        </a:p>
      </dgm:t>
    </dgm:pt>
    <dgm:pt modelId="{58FDF864-A5A8-4B0C-BD7F-FDD40A43EF70}" type="pres">
      <dgm:prSet presAssocID="{18278939-D3BE-42DF-AD04-20D77B0CA456}" presName="parentText" presStyleLbl="node1" presStyleIdx="2" presStyleCnt="4" custScaleX="107794" custScaleY="137123">
        <dgm:presLayoutVars>
          <dgm:chMax val="0"/>
          <dgm:bulletEnabled val="1"/>
        </dgm:presLayoutVars>
      </dgm:prSet>
      <dgm:spPr/>
      <dgm:t>
        <a:bodyPr/>
        <a:lstStyle/>
        <a:p>
          <a:endParaRPr lang="en-US"/>
        </a:p>
      </dgm:t>
    </dgm:pt>
    <dgm:pt modelId="{88E917FE-9204-40D8-B92D-A76C46B01D1D}" type="pres">
      <dgm:prSet presAssocID="{18278939-D3BE-42DF-AD04-20D77B0CA456}" presName="negativeSpace" presStyleCnt="0"/>
      <dgm:spPr/>
    </dgm:pt>
    <dgm:pt modelId="{0AE1CC62-32A9-4DDF-A344-7E1BEC896396}" type="pres">
      <dgm:prSet presAssocID="{18278939-D3BE-42DF-AD04-20D77B0CA456}" presName="childText" presStyleLbl="conFgAcc1" presStyleIdx="2" presStyleCnt="4">
        <dgm:presLayoutVars>
          <dgm:bulletEnabled val="1"/>
        </dgm:presLayoutVars>
      </dgm:prSet>
      <dgm:spPr/>
    </dgm:pt>
    <dgm:pt modelId="{48E2567E-C8AB-438F-9B63-F3CD117912E3}" type="pres">
      <dgm:prSet presAssocID="{751DDE98-A7DF-4078-AD79-A05DB13482E5}" presName="spaceBetweenRectangles" presStyleCnt="0"/>
      <dgm:spPr/>
    </dgm:pt>
    <dgm:pt modelId="{F188D38B-37E4-4600-B17B-6D49688EDD96}" type="pres">
      <dgm:prSet presAssocID="{6E821AF5-EC8A-4339-AE12-D585F9DC442C}" presName="parentLin" presStyleCnt="0"/>
      <dgm:spPr/>
    </dgm:pt>
    <dgm:pt modelId="{BC3B324C-C966-43DC-A464-6C3AF274D5AB}" type="pres">
      <dgm:prSet presAssocID="{6E821AF5-EC8A-4339-AE12-D585F9DC442C}" presName="parentLeftMargin" presStyleLbl="node1" presStyleIdx="2" presStyleCnt="4"/>
      <dgm:spPr/>
      <dgm:t>
        <a:bodyPr/>
        <a:lstStyle/>
        <a:p>
          <a:endParaRPr lang="en-US"/>
        </a:p>
      </dgm:t>
    </dgm:pt>
    <dgm:pt modelId="{11F3BE4C-97C4-40B4-B03D-3C14A8C75D5E}" type="pres">
      <dgm:prSet presAssocID="{6E821AF5-EC8A-4339-AE12-D585F9DC442C}" presName="parentText" presStyleLbl="node1" presStyleIdx="3" presStyleCnt="4" custScaleX="109753" custScaleY="155861" custLinFactNeighborX="-18366" custLinFactNeighborY="18616">
        <dgm:presLayoutVars>
          <dgm:chMax val="0"/>
          <dgm:bulletEnabled val="1"/>
        </dgm:presLayoutVars>
      </dgm:prSet>
      <dgm:spPr/>
      <dgm:t>
        <a:bodyPr/>
        <a:lstStyle/>
        <a:p>
          <a:endParaRPr lang="en-US"/>
        </a:p>
      </dgm:t>
    </dgm:pt>
    <dgm:pt modelId="{DF6D8752-F1FB-4164-83F7-B58940BCF8C7}" type="pres">
      <dgm:prSet presAssocID="{6E821AF5-EC8A-4339-AE12-D585F9DC442C}" presName="negativeSpace" presStyleCnt="0"/>
      <dgm:spPr/>
    </dgm:pt>
    <dgm:pt modelId="{11471AE6-A8CD-4FEB-BB03-C8A7B9E7069B}" type="pres">
      <dgm:prSet presAssocID="{6E821AF5-EC8A-4339-AE12-D585F9DC442C}" presName="childText" presStyleLbl="conFgAcc1" presStyleIdx="3" presStyleCnt="4">
        <dgm:presLayoutVars>
          <dgm:bulletEnabled val="1"/>
        </dgm:presLayoutVars>
      </dgm:prSet>
      <dgm:spPr/>
    </dgm:pt>
  </dgm:ptLst>
  <dgm:cxnLst>
    <dgm:cxn modelId="{88AED4A3-C764-462E-BAD9-C64E0F1915D5}" srcId="{A85F7597-A5EC-42D1-97FB-568E138EDFE0}" destId="{D556390B-E6E9-4D72-AFF9-747147A540B7}" srcOrd="0" destOrd="0" parTransId="{74744B63-527A-43DD-9340-077AEA2681B7}" sibTransId="{4D5905DD-55A5-464C-B4D8-291ADD9E8183}"/>
    <dgm:cxn modelId="{C773CDD0-997C-4508-8C6C-932928012875}" type="presOf" srcId="{4946A41C-4317-4E5A-B8BB-E05C80C923E8}" destId="{B08EB145-46DF-43FA-A83F-E80E29231E3E}" srcOrd="1" destOrd="0" presId="urn:microsoft.com/office/officeart/2005/8/layout/list1"/>
    <dgm:cxn modelId="{1092E5F9-2346-4583-8969-5576853941DA}" type="presOf" srcId="{4946A41C-4317-4E5A-B8BB-E05C80C923E8}" destId="{AA714BC1-3525-4E55-9174-6603E99E737C}" srcOrd="0" destOrd="0" presId="urn:microsoft.com/office/officeart/2005/8/layout/list1"/>
    <dgm:cxn modelId="{8886A64E-75A7-412A-BEE4-45E3DC788ACA}" type="presOf" srcId="{D556390B-E6E9-4D72-AFF9-747147A540B7}" destId="{BAE9667E-8C75-42BB-B7CC-AB38B19BCF1F}" srcOrd="1" destOrd="0" presId="urn:microsoft.com/office/officeart/2005/8/layout/list1"/>
    <dgm:cxn modelId="{3C1E07CE-2708-4467-B10F-F8F2E67663B3}" type="presOf" srcId="{18278939-D3BE-42DF-AD04-20D77B0CA456}" destId="{58FDF864-A5A8-4B0C-BD7F-FDD40A43EF70}" srcOrd="1" destOrd="0" presId="urn:microsoft.com/office/officeart/2005/8/layout/list1"/>
    <dgm:cxn modelId="{6038AD56-C121-4FEA-BD8D-8EB5ECD29AFA}" type="presOf" srcId="{A85F7597-A5EC-42D1-97FB-568E138EDFE0}" destId="{B843DE3E-A21D-46D2-95E9-35B742128297}" srcOrd="0" destOrd="0" presId="urn:microsoft.com/office/officeart/2005/8/layout/list1"/>
    <dgm:cxn modelId="{25724DFC-FE88-4495-B42A-498DA6E8A5E6}" srcId="{A85F7597-A5EC-42D1-97FB-568E138EDFE0}" destId="{18278939-D3BE-42DF-AD04-20D77B0CA456}" srcOrd="2" destOrd="0" parTransId="{B9CFC8CA-B9A3-4F95-BE13-830B8C4C16AF}" sibTransId="{751DDE98-A7DF-4078-AD79-A05DB13482E5}"/>
    <dgm:cxn modelId="{4D430921-3902-44DB-9011-396369907917}" type="presOf" srcId="{D556390B-E6E9-4D72-AFF9-747147A540B7}" destId="{4F40B746-DF47-4C6A-B7F3-984D3745ED3B}" srcOrd="0" destOrd="0" presId="urn:microsoft.com/office/officeart/2005/8/layout/list1"/>
    <dgm:cxn modelId="{FE42CAD4-2205-48BA-9437-E6D478C01F17}" srcId="{A85F7597-A5EC-42D1-97FB-568E138EDFE0}" destId="{6E821AF5-EC8A-4339-AE12-D585F9DC442C}" srcOrd="3" destOrd="0" parTransId="{9C2BF9FF-1ED0-4631-BF40-CA8F6176C8B8}" sibTransId="{263BADEA-0B6B-471D-B92A-C791A40F514E}"/>
    <dgm:cxn modelId="{BE36692C-7E67-40A3-B37F-A82D8A0619B6}" type="presOf" srcId="{18278939-D3BE-42DF-AD04-20D77B0CA456}" destId="{809F08AA-B737-4871-B09E-01455388DB15}" srcOrd="0" destOrd="0" presId="urn:microsoft.com/office/officeart/2005/8/layout/list1"/>
    <dgm:cxn modelId="{F37010C5-C042-4340-8112-94D5FB4DA2CA}" type="presOf" srcId="{6E821AF5-EC8A-4339-AE12-D585F9DC442C}" destId="{11F3BE4C-97C4-40B4-B03D-3C14A8C75D5E}" srcOrd="1" destOrd="0" presId="urn:microsoft.com/office/officeart/2005/8/layout/list1"/>
    <dgm:cxn modelId="{4226477B-6CDE-49EC-A7F7-B9ED1EEEAC58}" srcId="{A85F7597-A5EC-42D1-97FB-568E138EDFE0}" destId="{4946A41C-4317-4E5A-B8BB-E05C80C923E8}" srcOrd="1" destOrd="0" parTransId="{96B5A7EF-DA07-4F52-9EDC-15FBB6EB5EB6}" sibTransId="{1BB2B860-BAEC-4A4B-98E6-E9F35B65E42F}"/>
    <dgm:cxn modelId="{7E33BD05-3700-4AE1-B10C-D4ED091383C8}" type="presOf" srcId="{6E821AF5-EC8A-4339-AE12-D585F9DC442C}" destId="{BC3B324C-C966-43DC-A464-6C3AF274D5AB}" srcOrd="0" destOrd="0" presId="urn:microsoft.com/office/officeart/2005/8/layout/list1"/>
    <dgm:cxn modelId="{BD360143-D463-464A-9C70-09EC2F58EC05}" type="presParOf" srcId="{B843DE3E-A21D-46D2-95E9-35B742128297}" destId="{A4DC1742-51AF-4C65-98F5-63318F5FEE04}" srcOrd="0" destOrd="0" presId="urn:microsoft.com/office/officeart/2005/8/layout/list1"/>
    <dgm:cxn modelId="{63D84FC1-B66B-43BB-8C2E-2FA8EDE9B246}" type="presParOf" srcId="{A4DC1742-51AF-4C65-98F5-63318F5FEE04}" destId="{4F40B746-DF47-4C6A-B7F3-984D3745ED3B}" srcOrd="0" destOrd="0" presId="urn:microsoft.com/office/officeart/2005/8/layout/list1"/>
    <dgm:cxn modelId="{3EEE30EC-7993-4BA5-B95D-7E01AC10E1AE}" type="presParOf" srcId="{A4DC1742-51AF-4C65-98F5-63318F5FEE04}" destId="{BAE9667E-8C75-42BB-B7CC-AB38B19BCF1F}" srcOrd="1" destOrd="0" presId="urn:microsoft.com/office/officeart/2005/8/layout/list1"/>
    <dgm:cxn modelId="{E8B229A8-2C02-4605-8BB9-885F37CC974A}" type="presParOf" srcId="{B843DE3E-A21D-46D2-95E9-35B742128297}" destId="{6CB39E9F-5C4F-4619-8811-A78D4D0C245F}" srcOrd="1" destOrd="0" presId="urn:microsoft.com/office/officeart/2005/8/layout/list1"/>
    <dgm:cxn modelId="{BD179601-45BB-4DAE-A573-180C8E94F4E7}" type="presParOf" srcId="{B843DE3E-A21D-46D2-95E9-35B742128297}" destId="{103C6771-5C95-4EDD-9B74-A822FF2C4A28}" srcOrd="2" destOrd="0" presId="urn:microsoft.com/office/officeart/2005/8/layout/list1"/>
    <dgm:cxn modelId="{1DC176F6-EE51-44F7-9260-2D2C9B13F730}" type="presParOf" srcId="{B843DE3E-A21D-46D2-95E9-35B742128297}" destId="{2085CD09-B625-47D4-9176-69F4F394DA87}" srcOrd="3" destOrd="0" presId="urn:microsoft.com/office/officeart/2005/8/layout/list1"/>
    <dgm:cxn modelId="{6B9315A5-06DA-4CF8-BF4E-30A566326D61}" type="presParOf" srcId="{B843DE3E-A21D-46D2-95E9-35B742128297}" destId="{BF7DB74F-23FD-438B-8366-8AF19A173DBE}" srcOrd="4" destOrd="0" presId="urn:microsoft.com/office/officeart/2005/8/layout/list1"/>
    <dgm:cxn modelId="{1CED8A07-09F5-4883-9035-103DAC809B5C}" type="presParOf" srcId="{BF7DB74F-23FD-438B-8366-8AF19A173DBE}" destId="{AA714BC1-3525-4E55-9174-6603E99E737C}" srcOrd="0" destOrd="0" presId="urn:microsoft.com/office/officeart/2005/8/layout/list1"/>
    <dgm:cxn modelId="{37056D8C-6B46-49E1-890E-00FD23007297}" type="presParOf" srcId="{BF7DB74F-23FD-438B-8366-8AF19A173DBE}" destId="{B08EB145-46DF-43FA-A83F-E80E29231E3E}" srcOrd="1" destOrd="0" presId="urn:microsoft.com/office/officeart/2005/8/layout/list1"/>
    <dgm:cxn modelId="{09F354D8-45C8-4DE2-A0F1-B8DF811247A5}" type="presParOf" srcId="{B843DE3E-A21D-46D2-95E9-35B742128297}" destId="{B7796A10-23F4-40CF-9E3B-C179C92C3387}" srcOrd="5" destOrd="0" presId="urn:microsoft.com/office/officeart/2005/8/layout/list1"/>
    <dgm:cxn modelId="{BB7A5DC7-D4CF-4F00-AF7B-30931B9E55EA}" type="presParOf" srcId="{B843DE3E-A21D-46D2-95E9-35B742128297}" destId="{686F7F2E-5EC3-4452-A0FE-35C52FA61271}" srcOrd="6" destOrd="0" presId="urn:microsoft.com/office/officeart/2005/8/layout/list1"/>
    <dgm:cxn modelId="{208AD6D2-F7C9-4A3E-939C-1FB80783D554}" type="presParOf" srcId="{B843DE3E-A21D-46D2-95E9-35B742128297}" destId="{6EBF0618-B377-4549-A00E-57E90F2F8C38}" srcOrd="7" destOrd="0" presId="urn:microsoft.com/office/officeart/2005/8/layout/list1"/>
    <dgm:cxn modelId="{3EEDECC7-B357-4025-9980-38C59A3FE11E}" type="presParOf" srcId="{B843DE3E-A21D-46D2-95E9-35B742128297}" destId="{57093201-D703-45FF-B0B6-58BEC0E07210}" srcOrd="8" destOrd="0" presId="urn:microsoft.com/office/officeart/2005/8/layout/list1"/>
    <dgm:cxn modelId="{FB297F6C-490F-421A-A21E-E6A4659D6D29}" type="presParOf" srcId="{57093201-D703-45FF-B0B6-58BEC0E07210}" destId="{809F08AA-B737-4871-B09E-01455388DB15}" srcOrd="0" destOrd="0" presId="urn:microsoft.com/office/officeart/2005/8/layout/list1"/>
    <dgm:cxn modelId="{752541AC-BD86-4FBB-9F38-20B1BE95E374}" type="presParOf" srcId="{57093201-D703-45FF-B0B6-58BEC0E07210}" destId="{58FDF864-A5A8-4B0C-BD7F-FDD40A43EF70}" srcOrd="1" destOrd="0" presId="urn:microsoft.com/office/officeart/2005/8/layout/list1"/>
    <dgm:cxn modelId="{FDBFEDC0-19A4-49AD-A4CA-E76DD388D137}" type="presParOf" srcId="{B843DE3E-A21D-46D2-95E9-35B742128297}" destId="{88E917FE-9204-40D8-B92D-A76C46B01D1D}" srcOrd="9" destOrd="0" presId="urn:microsoft.com/office/officeart/2005/8/layout/list1"/>
    <dgm:cxn modelId="{5995CBD0-5FBA-45F7-8B13-007C4DC1C6CB}" type="presParOf" srcId="{B843DE3E-A21D-46D2-95E9-35B742128297}" destId="{0AE1CC62-32A9-4DDF-A344-7E1BEC896396}" srcOrd="10" destOrd="0" presId="urn:microsoft.com/office/officeart/2005/8/layout/list1"/>
    <dgm:cxn modelId="{A1DBBABC-E7D1-45A5-9F9B-C355D88712FE}" type="presParOf" srcId="{B843DE3E-A21D-46D2-95E9-35B742128297}" destId="{48E2567E-C8AB-438F-9B63-F3CD117912E3}" srcOrd="11" destOrd="0" presId="urn:microsoft.com/office/officeart/2005/8/layout/list1"/>
    <dgm:cxn modelId="{F0FCD490-8689-4AA4-B578-0D9AFC67B508}" type="presParOf" srcId="{B843DE3E-A21D-46D2-95E9-35B742128297}" destId="{F188D38B-37E4-4600-B17B-6D49688EDD96}" srcOrd="12" destOrd="0" presId="urn:microsoft.com/office/officeart/2005/8/layout/list1"/>
    <dgm:cxn modelId="{54520C85-7A2B-43D5-9A52-B0615BF432B9}" type="presParOf" srcId="{F188D38B-37E4-4600-B17B-6D49688EDD96}" destId="{BC3B324C-C966-43DC-A464-6C3AF274D5AB}" srcOrd="0" destOrd="0" presId="urn:microsoft.com/office/officeart/2005/8/layout/list1"/>
    <dgm:cxn modelId="{373C0BD5-611B-424B-B691-77F0F91CBF38}" type="presParOf" srcId="{F188D38B-37E4-4600-B17B-6D49688EDD96}" destId="{11F3BE4C-97C4-40B4-B03D-3C14A8C75D5E}" srcOrd="1" destOrd="0" presId="urn:microsoft.com/office/officeart/2005/8/layout/list1"/>
    <dgm:cxn modelId="{DBBFFEB5-E0BF-4B58-A66B-4E25EAF43738}" type="presParOf" srcId="{B843DE3E-A21D-46D2-95E9-35B742128297}" destId="{DF6D8752-F1FB-4164-83F7-B58940BCF8C7}" srcOrd="13" destOrd="0" presId="urn:microsoft.com/office/officeart/2005/8/layout/list1"/>
    <dgm:cxn modelId="{C13E8C6D-1003-41E7-95EB-C8567400CB68}" type="presParOf" srcId="{B843DE3E-A21D-46D2-95E9-35B742128297}" destId="{11471AE6-A8CD-4FEB-BB03-C8A7B9E7069B}"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ACA02A-F94A-0B4A-B5C0-3C259FD1CBD8}">
      <dsp:nvSpPr>
        <dsp:cNvPr id="0" name=""/>
        <dsp:cNvSpPr/>
      </dsp:nvSpPr>
      <dsp:spPr>
        <a:xfrm>
          <a:off x="920" y="142084"/>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All insurance plans will have to cover </a:t>
          </a:r>
          <a:r>
            <a:rPr lang="en-US" sz="2200" b="1" u="sng" kern="1200" dirty="0" smtClean="0"/>
            <a:t>doctor visits, hospitalizations, maternity care, emergency room care, and prescriptions</a:t>
          </a:r>
          <a:r>
            <a:rPr lang="en-US" sz="2200" u="sng" kern="1200" dirty="0" smtClean="0"/>
            <a:t>.</a:t>
          </a:r>
          <a:endParaRPr lang="en-US" sz="2200" u="sng" kern="1200" dirty="0"/>
        </a:p>
      </dsp:txBody>
      <dsp:txXfrm>
        <a:off x="920" y="142084"/>
        <a:ext cx="3591408" cy="2154845"/>
      </dsp:txXfrm>
    </dsp:sp>
    <dsp:sp modelId="{7B34EE74-E362-F546-A08B-260A0779F7A0}">
      <dsp:nvSpPr>
        <dsp:cNvPr id="0" name=""/>
        <dsp:cNvSpPr/>
      </dsp:nvSpPr>
      <dsp:spPr>
        <a:xfrm>
          <a:off x="3951470" y="142084"/>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You might be able to get </a:t>
          </a:r>
          <a:r>
            <a:rPr lang="en-US" sz="2200" b="1" u="sng" kern="1200" dirty="0" smtClean="0"/>
            <a:t>financial help</a:t>
          </a:r>
          <a:r>
            <a:rPr lang="en-US" sz="2200" kern="1200" dirty="0" smtClean="0"/>
            <a:t> to pay for a health insurance plan.</a:t>
          </a:r>
          <a:endParaRPr lang="en-US" sz="2200" kern="1200" dirty="0"/>
        </a:p>
      </dsp:txBody>
      <dsp:txXfrm>
        <a:off x="3951470" y="142084"/>
        <a:ext cx="3591408" cy="2154845"/>
      </dsp:txXfrm>
    </dsp:sp>
    <dsp:sp modelId="{FE069013-E989-FB4A-A0DF-8B613AD2BEB2}">
      <dsp:nvSpPr>
        <dsp:cNvPr id="0" name=""/>
        <dsp:cNvSpPr/>
      </dsp:nvSpPr>
      <dsp:spPr>
        <a:xfrm>
          <a:off x="920" y="2656070"/>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If you have a </a:t>
          </a:r>
          <a:r>
            <a:rPr lang="en-US" sz="2200" b="1" u="sng" kern="1200" dirty="0" smtClean="0"/>
            <a:t>pre-existing condition</a:t>
          </a:r>
          <a:r>
            <a:rPr lang="en-US" sz="2200" kern="1200" dirty="0" smtClean="0"/>
            <a:t>, insurance plans cannot deny you coverage.</a:t>
          </a:r>
          <a:endParaRPr lang="en-US" sz="2200" kern="1200" dirty="0"/>
        </a:p>
      </dsp:txBody>
      <dsp:txXfrm>
        <a:off x="920" y="2656070"/>
        <a:ext cx="3591408" cy="2154845"/>
      </dsp:txXfrm>
    </dsp:sp>
    <dsp:sp modelId="{3ACA800F-57D7-5648-876B-3FBFB2559489}">
      <dsp:nvSpPr>
        <dsp:cNvPr id="0" name=""/>
        <dsp:cNvSpPr/>
      </dsp:nvSpPr>
      <dsp:spPr>
        <a:xfrm>
          <a:off x="3951470" y="2656070"/>
          <a:ext cx="3591408" cy="2154845"/>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All insurance plans will have to show the costs and what is covered in </a:t>
          </a:r>
          <a:r>
            <a:rPr lang="en-US" sz="2200" b="1" u="sng" kern="1200" dirty="0" smtClean="0"/>
            <a:t>simple language with no fine print.</a:t>
          </a:r>
          <a:endParaRPr lang="en-US" sz="2200" b="1" u="sng" kern="1200" dirty="0"/>
        </a:p>
      </dsp:txBody>
      <dsp:txXfrm>
        <a:off x="3951470" y="2656070"/>
        <a:ext cx="3591408" cy="21548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3C6771-5C95-4EDD-9B74-A822FF2C4A28}">
      <dsp:nvSpPr>
        <dsp:cNvPr id="0" name=""/>
        <dsp:cNvSpPr/>
      </dsp:nvSpPr>
      <dsp:spPr>
        <a:xfrm>
          <a:off x="0" y="322801"/>
          <a:ext cx="7842738"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667E-8C75-42BB-B7CC-AB38B19BCF1F}">
      <dsp:nvSpPr>
        <dsp:cNvPr id="0" name=""/>
        <dsp:cNvSpPr/>
      </dsp:nvSpPr>
      <dsp:spPr>
        <a:xfrm>
          <a:off x="392136" y="12841"/>
          <a:ext cx="548991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6" tIns="0" rIns="207506" bIns="0" numCol="1" spcCol="1270" anchor="ctr" anchorCtr="0">
          <a:noAutofit/>
        </a:bodyPr>
        <a:lstStyle/>
        <a:p>
          <a:pPr lvl="0" algn="l" defTabSz="1066800">
            <a:lnSpc>
              <a:spcPct val="90000"/>
            </a:lnSpc>
            <a:spcBef>
              <a:spcPct val="0"/>
            </a:spcBef>
            <a:spcAft>
              <a:spcPct val="35000"/>
            </a:spcAft>
          </a:pPr>
          <a:r>
            <a:rPr lang="en-US" sz="2400" kern="1200" dirty="0" smtClean="0"/>
            <a:t>Know how to talk to constituents about the importance of enrolling in coverage</a:t>
          </a:r>
        </a:p>
      </dsp:txBody>
      <dsp:txXfrm>
        <a:off x="392136" y="12841"/>
        <a:ext cx="5489916" cy="619920"/>
      </dsp:txXfrm>
    </dsp:sp>
    <dsp:sp modelId="{686F7F2E-5EC3-4452-A0FE-35C52FA61271}">
      <dsp:nvSpPr>
        <dsp:cNvPr id="0" name=""/>
        <dsp:cNvSpPr/>
      </dsp:nvSpPr>
      <dsp:spPr>
        <a:xfrm>
          <a:off x="0" y="1275361"/>
          <a:ext cx="7842738"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EB145-46DF-43FA-A83F-E80E29231E3E}">
      <dsp:nvSpPr>
        <dsp:cNvPr id="0" name=""/>
        <dsp:cNvSpPr/>
      </dsp:nvSpPr>
      <dsp:spPr>
        <a:xfrm>
          <a:off x="392136" y="965401"/>
          <a:ext cx="548991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6" tIns="0" rIns="207506" bIns="0" numCol="1" spcCol="1270" anchor="ctr" anchorCtr="0">
          <a:noAutofit/>
        </a:bodyPr>
        <a:lstStyle/>
        <a:p>
          <a:pPr lvl="0" algn="l" defTabSz="1066800">
            <a:lnSpc>
              <a:spcPct val="90000"/>
            </a:lnSpc>
            <a:spcBef>
              <a:spcPct val="0"/>
            </a:spcBef>
            <a:spcAft>
              <a:spcPct val="35000"/>
            </a:spcAft>
          </a:pPr>
          <a:r>
            <a:rPr lang="en-US" sz="2400" kern="1200" dirty="0" smtClean="0"/>
            <a:t>Be familiar with the application process and potential barriers</a:t>
          </a:r>
        </a:p>
      </dsp:txBody>
      <dsp:txXfrm>
        <a:off x="392136" y="965401"/>
        <a:ext cx="5489916" cy="619920"/>
      </dsp:txXfrm>
    </dsp:sp>
    <dsp:sp modelId="{0AE1CC62-32A9-4DDF-A344-7E1BEC896396}">
      <dsp:nvSpPr>
        <dsp:cNvPr id="0" name=""/>
        <dsp:cNvSpPr/>
      </dsp:nvSpPr>
      <dsp:spPr>
        <a:xfrm>
          <a:off x="0" y="2458054"/>
          <a:ext cx="7842738"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DF864-A5A8-4B0C-BD7F-FDD40A43EF70}">
      <dsp:nvSpPr>
        <dsp:cNvPr id="0" name=""/>
        <dsp:cNvSpPr/>
      </dsp:nvSpPr>
      <dsp:spPr>
        <a:xfrm>
          <a:off x="392136" y="1917961"/>
          <a:ext cx="5917800" cy="8500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6" tIns="0" rIns="207506" bIns="0" numCol="1" spcCol="1270" anchor="ctr" anchorCtr="0">
          <a:noAutofit/>
        </a:bodyPr>
        <a:lstStyle/>
        <a:p>
          <a:pPr lvl="0" algn="l" defTabSz="1066800">
            <a:lnSpc>
              <a:spcPct val="90000"/>
            </a:lnSpc>
            <a:spcBef>
              <a:spcPct val="0"/>
            </a:spcBef>
            <a:spcAft>
              <a:spcPct val="35000"/>
            </a:spcAft>
          </a:pPr>
          <a:r>
            <a:rPr lang="en-US" sz="2400" kern="1200" dirty="0" smtClean="0"/>
            <a:t>Know where to go for help:  Navigators and other in-person assistance, hotlines, websites, and ombudsman</a:t>
          </a:r>
        </a:p>
      </dsp:txBody>
      <dsp:txXfrm>
        <a:off x="392136" y="1917961"/>
        <a:ext cx="5917800" cy="850052"/>
      </dsp:txXfrm>
    </dsp:sp>
    <dsp:sp modelId="{11471AE6-A8CD-4FEB-BB03-C8A7B9E7069B}">
      <dsp:nvSpPr>
        <dsp:cNvPr id="0" name=""/>
        <dsp:cNvSpPr/>
      </dsp:nvSpPr>
      <dsp:spPr>
        <a:xfrm>
          <a:off x="0" y="3756908"/>
          <a:ext cx="7842738"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3BE4C-97C4-40B4-B03D-3C14A8C75D5E}">
      <dsp:nvSpPr>
        <dsp:cNvPr id="0" name=""/>
        <dsp:cNvSpPr/>
      </dsp:nvSpPr>
      <dsp:spPr>
        <a:xfrm>
          <a:off x="320117" y="3216059"/>
          <a:ext cx="6025348" cy="9662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506" tIns="0" rIns="207506" bIns="0" numCol="1" spcCol="1270" anchor="ctr" anchorCtr="0">
          <a:noAutofit/>
        </a:bodyPr>
        <a:lstStyle/>
        <a:p>
          <a:pPr lvl="0" algn="l" defTabSz="1066800">
            <a:lnSpc>
              <a:spcPct val="90000"/>
            </a:lnSpc>
            <a:spcBef>
              <a:spcPct val="0"/>
            </a:spcBef>
            <a:spcAft>
              <a:spcPct val="35000"/>
            </a:spcAft>
          </a:pPr>
          <a:r>
            <a:rPr lang="en-US" sz="2400" kern="1200" dirty="0" smtClean="0"/>
            <a:t>Proactively disseminate information through constituent networks:  Newsletters, email, social media, in-district events</a:t>
          </a:r>
        </a:p>
      </dsp:txBody>
      <dsp:txXfrm>
        <a:off x="320117" y="3216059"/>
        <a:ext cx="6025348" cy="966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8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867"/>
          </a:xfrm>
          <a:prstGeom prst="rect">
            <a:avLst/>
          </a:prstGeom>
        </p:spPr>
        <p:txBody>
          <a:bodyPr vert="horz" lIns="91440" tIns="45720" rIns="91440" bIns="45720" rtlCol="0"/>
          <a:lstStyle>
            <a:lvl1pPr algn="r">
              <a:defRPr sz="1200"/>
            </a:lvl1pPr>
          </a:lstStyle>
          <a:p>
            <a:fld id="{CD3B10D6-DBFE-4BA3-AA53-6F9BD4906113}" type="datetimeFigureOut">
              <a:rPr lang="en-US" smtClean="0"/>
              <a:t>5/13/2013</a:t>
            </a:fld>
            <a:endParaRPr lang="en-US"/>
          </a:p>
        </p:txBody>
      </p:sp>
      <p:sp>
        <p:nvSpPr>
          <p:cNvPr id="4" name="Footer Placeholder 3"/>
          <p:cNvSpPr>
            <a:spLocks noGrp="1"/>
          </p:cNvSpPr>
          <p:nvPr>
            <p:ph type="ftr" sz="quarter" idx="2"/>
          </p:nvPr>
        </p:nvSpPr>
        <p:spPr>
          <a:xfrm>
            <a:off x="0" y="8805550"/>
            <a:ext cx="3026833" cy="4638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550"/>
            <a:ext cx="3026833" cy="463867"/>
          </a:xfrm>
          <a:prstGeom prst="rect">
            <a:avLst/>
          </a:prstGeom>
        </p:spPr>
        <p:txBody>
          <a:bodyPr vert="horz" lIns="91440" tIns="45720" rIns="91440" bIns="45720" rtlCol="0" anchor="b"/>
          <a:lstStyle>
            <a:lvl1pPr algn="r">
              <a:defRPr sz="1200"/>
            </a:lvl1pPr>
          </a:lstStyle>
          <a:p>
            <a:fld id="{552575CF-4303-4212-A6AB-5ECA303B96E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5954" y="0"/>
            <a:ext cx="3027466" cy="463867"/>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250B8D9-3AA4-A64D-A939-B2D52A2BAB3B}" type="datetimeFigureOut">
              <a:rPr lang="en-US"/>
              <a:pPr>
                <a:defRPr/>
              </a:pPr>
              <a:t>5/10/2013</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99133" y="4404360"/>
            <a:ext cx="5586735" cy="417163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05550"/>
            <a:ext cx="3027466" cy="4638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5954" y="8805550"/>
            <a:ext cx="3027466" cy="46386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D61FDBD-31C8-DE4A-9F37-48454E5556C8}" type="slidenum">
              <a:rPr lang="en-US"/>
              <a:pPr>
                <a:defRPr/>
              </a:pPr>
              <a:t>‹#›</a:t>
            </a:fld>
            <a:endParaRPr lang="en-US" dirty="0"/>
          </a:p>
        </p:txBody>
      </p:sp>
    </p:spTree>
    <p:extLst>
      <p:ext uri="{BB962C8B-B14F-4D97-AF65-F5344CB8AC3E}">
        <p14:creationId xmlns:p14="http://schemas.microsoft.com/office/powerpoint/2010/main" xmlns="" val="2938673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FFFFFF"/>
                </a:solidFill>
                <a:latin typeface="Calibri" charset="0"/>
              </a:rPr>
              <a:t>Enroll America will execute a national enrollment campaign using cutting-edge engagement strategies and will continue to build coalitions + share best practices</a:t>
            </a:r>
          </a:p>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D58F4A5-EBE8-EF47-9921-C7089E0CA97A}" type="slidenum">
              <a:rPr lang="en-US" sz="1200">
                <a:solidFill>
                  <a:srgbClr val="000000"/>
                </a:solidFill>
              </a:rPr>
              <a:pPr eaLnBrk="1" fontAlgn="base" hangingPunct="1">
                <a:spcBef>
                  <a:spcPct val="0"/>
                </a:spcBef>
                <a:spcAft>
                  <a:spcPct val="0"/>
                </a:spcAft>
              </a:pPr>
              <a:t>1</a:t>
            </a:fld>
            <a:endParaRPr lang="en-US" sz="1200">
              <a:solidFill>
                <a:srgbClr val="000000"/>
              </a:solidFill>
            </a:endParaRPr>
          </a:p>
        </p:txBody>
      </p:sp>
    </p:spTree>
    <p:extLst>
      <p:ext uri="{BB962C8B-B14F-4D97-AF65-F5344CB8AC3E}">
        <p14:creationId xmlns:p14="http://schemas.microsoft.com/office/powerpoint/2010/main" xmlns="" val="279782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7DCF53-C644-491E-8868-DAD191FB5D06}" type="slidenum">
              <a:rPr lang="en-US" smtClean="0"/>
              <a:pPr/>
              <a:t>2</a:t>
            </a:fld>
            <a:endParaRPr lang="en-US" dirty="0"/>
          </a:p>
        </p:txBody>
      </p:sp>
    </p:spTree>
    <p:extLst>
      <p:ext uri="{BB962C8B-B14F-4D97-AF65-F5344CB8AC3E}">
        <p14:creationId xmlns:p14="http://schemas.microsoft.com/office/powerpoint/2010/main" xmlns="" val="129311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eaLnBrk="1" hangingPunct="1">
              <a:spcBef>
                <a:spcPct val="0"/>
              </a:spcBef>
              <a:defRPr/>
            </a:pPr>
            <a:r>
              <a:rPr lang="en-US" dirty="0" smtClean="0">
                <a:latin typeface="Calibri" charset="0"/>
              </a:rPr>
              <a:t>We found this in two surveys CVS and Our own</a:t>
            </a:r>
          </a:p>
          <a:p>
            <a:pPr eaLnBrk="1" hangingPunct="1">
              <a:spcBef>
                <a:spcPct val="0"/>
              </a:spcBef>
              <a:defRPr/>
            </a:pPr>
            <a:endParaRPr lang="en-US" dirty="0" smtClean="0">
              <a:latin typeface="Calibri" charset="0"/>
            </a:endParaRPr>
          </a:p>
          <a:p>
            <a:pPr eaLnBrk="1" hangingPunct="1">
              <a:spcBef>
                <a:spcPct val="0"/>
              </a:spcBef>
              <a:defRPr/>
            </a:pPr>
            <a:endParaRPr lang="en-US" dirty="0" smtClean="0">
              <a:latin typeface="Calibri" charset="0"/>
            </a:endParaRPr>
          </a:p>
          <a:p>
            <a:pPr eaLnBrk="1" hangingPunct="1">
              <a:spcBef>
                <a:spcPct val="0"/>
              </a:spcBef>
              <a:defRPr/>
            </a:pPr>
            <a:r>
              <a:rPr lang="en-US" dirty="0" smtClean="0">
                <a:latin typeface="Calibri" charset="0"/>
              </a:rPr>
              <a:t>THE FOCUS GROUPS WERE EYE OPENING – ONE GENTLEMAN THOUGHT THAT THE MANDATE MEANT THAT YOU HAD TO DO WHAT YOUR DOCTOR TOLD YOU</a:t>
            </a:r>
          </a:p>
          <a:p>
            <a:pPr eaLnBrk="1" hangingPunct="1">
              <a:spcBef>
                <a:spcPct val="0"/>
              </a:spcBef>
              <a:defRPr/>
            </a:pPr>
            <a:endParaRPr lang="en-US" dirty="0" smtClean="0">
              <a:latin typeface="Calibri" charset="0"/>
            </a:endParaRPr>
          </a:p>
          <a:p>
            <a:pPr eaLnBrk="1" hangingPunct="1">
              <a:spcBef>
                <a:spcPct val="0"/>
              </a:spcBef>
              <a:defRPr/>
            </a:pPr>
            <a:r>
              <a:rPr lang="en-US" dirty="0" smtClean="0">
                <a:latin typeface="Calibri" charset="0"/>
              </a:rPr>
              <a:t>ANOTHER THOUGHT THAT THE WHOLE THING WOULD BE THROWN OUT WHEN THE NEW CONGRESS COMES IN</a:t>
            </a:r>
          </a:p>
          <a:p>
            <a:pPr eaLnBrk="1" hangingPunct="1">
              <a:spcBef>
                <a:spcPct val="0"/>
              </a:spcBef>
              <a:defRPr/>
            </a:pPr>
            <a:endParaRPr lang="en-US" dirty="0" smtClean="0">
              <a:latin typeface="Calibri" charset="0"/>
            </a:endParaRPr>
          </a:p>
          <a:p>
            <a:pPr eaLnBrk="1" hangingPunct="1">
              <a:spcBef>
                <a:spcPct val="0"/>
              </a:spcBef>
              <a:defRPr/>
            </a:pPr>
            <a:endParaRPr lang="en-US" dirty="0" smtClean="0">
              <a:latin typeface="Calibri" charset="0"/>
            </a:endParaRPr>
          </a:p>
          <a:p>
            <a:pPr eaLnBrk="1" hangingPunct="1">
              <a:spcBef>
                <a:spcPct val="0"/>
              </a:spcBef>
              <a:defRPr/>
            </a:pPr>
            <a:r>
              <a:rPr lang="en-US" dirty="0" smtClean="0">
                <a:latin typeface="Calibri" charset="0"/>
              </a:rPr>
              <a:t>The population of uninsured is disproportionately minority, and in some of our potential target states – overwhelmingly </a:t>
            </a:r>
            <a:r>
              <a:rPr lang="en-US" dirty="0" err="1" smtClean="0">
                <a:latin typeface="Calibri" charset="0"/>
              </a:rPr>
              <a:t>hispanic</a:t>
            </a:r>
            <a:r>
              <a:rPr lang="en-US" dirty="0" smtClean="0">
                <a:latin typeface="Calibri" charset="0"/>
              </a:rPr>
              <a:t>. </a:t>
            </a:r>
          </a:p>
          <a:p>
            <a:pPr eaLnBrk="1" hangingPunct="1">
              <a:spcBef>
                <a:spcPct val="0"/>
              </a:spcBef>
              <a:defRPr/>
            </a:pPr>
            <a:endParaRPr lang="en-US" dirty="0" smtClean="0">
              <a:latin typeface="Calibri" charset="0"/>
            </a:endParaRPr>
          </a:p>
          <a:p>
            <a:pPr eaLnBrk="1" hangingPunct="1">
              <a:spcBef>
                <a:spcPct val="0"/>
              </a:spcBef>
              <a:defRPr/>
            </a:pPr>
            <a:r>
              <a:rPr lang="en-US" smtClean="0">
                <a:latin typeface="Calibri" charset="0"/>
              </a:rPr>
              <a:t>Even in places where Hispanics are a teeny tiny portion of the populace, they are vastly overrepresented among the uninsured. </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30E260F-E3FC-B547-8FBF-FEB2E51686D2}" type="slidenum">
              <a:rPr lang="en-US" smtClean="0"/>
              <a:pPr>
                <a:defRPr/>
              </a:pPr>
              <a:t>3</a:t>
            </a:fld>
            <a:endParaRPr lang="en-US"/>
          </a:p>
        </p:txBody>
      </p:sp>
    </p:spTree>
    <p:extLst>
      <p:ext uri="{BB962C8B-B14F-4D97-AF65-F5344CB8AC3E}">
        <p14:creationId xmlns:p14="http://schemas.microsoft.com/office/powerpoint/2010/main" xmlns="" val="118110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indent="0" eaLnBrk="1" hangingPunct="1">
              <a:lnSpc>
                <a:spcPct val="80000"/>
              </a:lnSpc>
              <a:spcBef>
                <a:spcPct val="0"/>
              </a:spcBef>
              <a:buFont typeface="Calibri" charset="0"/>
              <a:buNone/>
            </a:pPr>
            <a:r>
              <a:rPr lang="en-US" sz="600" dirty="0" smtClean="0">
                <a:latin typeface="Calibri" charset="0"/>
              </a:rPr>
              <a:t>THIS </a:t>
            </a:r>
            <a:r>
              <a:rPr lang="en-US" sz="600" dirty="0">
                <a:latin typeface="Calibri" charset="0"/>
              </a:rPr>
              <a:t>WAS TRUE ACROSS ALL DEMOGRAPHICS AND ALL GEOGRAPHIES. WE THOUGHT MAYBE THERE WOULD BE SLIGHT DIFFERENCES BUT THAT WASN</a:t>
            </a:r>
            <a:r>
              <a:rPr lang="fr-FR" sz="600" dirty="0">
                <a:latin typeface="Calibri" charset="0"/>
              </a:rPr>
              <a:t>’</a:t>
            </a:r>
            <a:r>
              <a:rPr lang="en-US" altLang="ja-JP" sz="600" dirty="0">
                <a:latin typeface="Calibri" charset="0"/>
              </a:rPr>
              <a:t>T THE CASE AT ALL. </a:t>
            </a:r>
          </a:p>
          <a:p>
            <a:pPr marL="228600" indent="-228600" eaLnBrk="1" hangingPunct="1">
              <a:lnSpc>
                <a:spcPct val="80000"/>
              </a:lnSpc>
              <a:spcBef>
                <a:spcPct val="0"/>
              </a:spcBef>
              <a:buFont typeface="Calibri" charset="0"/>
              <a:buAutoNum type="arabicPeriod"/>
            </a:pPr>
            <a:endParaRPr lang="en-US" sz="600" dirty="0">
              <a:latin typeface="Calibri" charset="0"/>
            </a:endParaRPr>
          </a:p>
          <a:p>
            <a:pPr marL="228600" indent="-228600" eaLnBrk="1" hangingPunct="1">
              <a:lnSpc>
                <a:spcPct val="80000"/>
              </a:lnSpc>
              <a:spcBef>
                <a:spcPct val="0"/>
              </a:spcBef>
              <a:buFont typeface="Calibri" charset="0"/>
              <a:buAutoNum type="arabicPeriod"/>
            </a:pPr>
            <a:r>
              <a:rPr lang="en-US" sz="600" dirty="0">
                <a:latin typeface="Calibri" charset="0"/>
              </a:rPr>
              <a:t>PERCEPTIONS OF AFFORDABILITY WILL BE ONE OF OUR BIGGEST CHALLENGES TO OVERCOME</a:t>
            </a:r>
          </a:p>
          <a:p>
            <a:pPr marL="228600" indent="-228600" eaLnBrk="1" hangingPunct="1">
              <a:lnSpc>
                <a:spcPct val="80000"/>
              </a:lnSpc>
              <a:spcBef>
                <a:spcPct val="0"/>
              </a:spcBef>
              <a:buFont typeface="Calibri" charset="0"/>
              <a:buAutoNum type="arabicPeriod"/>
            </a:pPr>
            <a:endParaRPr lang="en-US" sz="600" dirty="0">
              <a:latin typeface="Calibri" charset="0"/>
            </a:endParaRPr>
          </a:p>
          <a:p>
            <a:pPr marL="228600" indent="-228600" eaLnBrk="1" hangingPunct="1">
              <a:lnSpc>
                <a:spcPct val="80000"/>
              </a:lnSpc>
              <a:spcBef>
                <a:spcPct val="0"/>
              </a:spcBef>
              <a:buFont typeface="Calibri" charset="0"/>
              <a:buAutoNum type="arabicPeriod"/>
            </a:pPr>
            <a:r>
              <a:rPr lang="en-US" sz="600" dirty="0">
                <a:latin typeface="Calibri" charset="0"/>
              </a:rPr>
              <a:t>EXCHANGES ARE USING SOME PRETTY UNIVERSAL MESSAGES – PEACE OF MIND, FINANCIAL SECURITY, ACCESS TO CARE, ETC. </a:t>
            </a:r>
          </a:p>
          <a:p>
            <a:pPr marL="228600" indent="-228600" eaLnBrk="1" hangingPunct="1">
              <a:lnSpc>
                <a:spcPct val="80000"/>
              </a:lnSpc>
              <a:spcBef>
                <a:spcPct val="0"/>
              </a:spcBef>
              <a:buFont typeface="Calibri" charset="0"/>
              <a:buAutoNum type="arabicPeriod"/>
            </a:pPr>
            <a:endParaRPr lang="en-US" sz="600" dirty="0">
              <a:latin typeface="Calibri" charset="0"/>
            </a:endParaRPr>
          </a:p>
          <a:p>
            <a:pPr marL="228600" indent="-228600" eaLnBrk="1" hangingPunct="1">
              <a:lnSpc>
                <a:spcPct val="80000"/>
              </a:lnSpc>
              <a:spcBef>
                <a:spcPct val="0"/>
              </a:spcBef>
              <a:buFont typeface="Calibri" charset="0"/>
              <a:buAutoNum type="arabicPeriod"/>
            </a:pPr>
            <a:r>
              <a:rPr lang="en-US" sz="600" dirty="0">
                <a:latin typeface="Calibri" charset="0"/>
              </a:rPr>
              <a:t>DEEP SKEPTICISM AMONG CONSUMERS</a:t>
            </a:r>
          </a:p>
          <a:p>
            <a:pPr marL="228600" indent="-228600" eaLnBrk="1" hangingPunct="1">
              <a:lnSpc>
                <a:spcPct val="80000"/>
              </a:lnSpc>
              <a:spcBef>
                <a:spcPct val="0"/>
              </a:spcBef>
              <a:buFont typeface="Calibri" charset="0"/>
              <a:buAutoNum type="arabicPeriod"/>
            </a:pPr>
            <a:endParaRPr lang="en-US" sz="600" dirty="0">
              <a:latin typeface="Calibri" charset="0"/>
            </a:endParaRPr>
          </a:p>
          <a:p>
            <a:pPr marL="228600" indent="-228600" eaLnBrk="1" hangingPunct="1">
              <a:lnSpc>
                <a:spcPct val="80000"/>
              </a:lnSpc>
              <a:spcBef>
                <a:spcPct val="0"/>
              </a:spcBef>
              <a:buFont typeface="Calibri" charset="0"/>
              <a:buAutoNum type="arabicPeriod"/>
            </a:pPr>
            <a:r>
              <a:rPr lang="en-US" sz="600" dirty="0">
                <a:latin typeface="Calibri" charset="0"/>
              </a:rPr>
              <a:t>IN MANY CASES WE’RE TALKING FOLKS WHO’VE NEVER HAD INSURANCE AND THUS DON</a:t>
            </a:r>
            <a:r>
              <a:rPr lang="fr-FR" sz="600" dirty="0">
                <a:latin typeface="Calibri" charset="0"/>
              </a:rPr>
              <a:t>’</a:t>
            </a:r>
            <a:r>
              <a:rPr lang="en-US" altLang="ja-JP" sz="600" dirty="0">
                <a:latin typeface="Calibri" charset="0"/>
              </a:rPr>
              <a:t>T KNOW WHAT A PREMIUM IS, HOW A DEDUCTIBLE WORKS. ]AND BECAUSE THIS POPULATIONS TENDS TO SKEW LOWER INCOME AND LOWER EDUCATION, WE HAVE A LOT OF BASIC LITERACY ISSUES TO CONSIDER. </a:t>
            </a:r>
          </a:p>
          <a:p>
            <a:pPr marL="228600" indent="-228600" eaLnBrk="1" hangingPunct="1">
              <a:lnSpc>
                <a:spcPct val="80000"/>
              </a:lnSpc>
              <a:spcBef>
                <a:spcPct val="0"/>
              </a:spcBef>
              <a:buFont typeface="+mj-lt" charset="0"/>
              <a:buNone/>
            </a:pPr>
            <a:r>
              <a:rPr lang="en-US" sz="600" dirty="0">
                <a:latin typeface="Calibri" charset="0"/>
              </a:rPr>
              <a:t>6. EVERYONE EVERYONE EVERYONE WANTS HELP</a:t>
            </a:r>
          </a:p>
          <a:p>
            <a:pPr marL="228600" indent="-228600" eaLnBrk="1" hangingPunct="1">
              <a:lnSpc>
                <a:spcPct val="80000"/>
              </a:lnSpc>
            </a:pPr>
            <a:endParaRPr lang="en-US" sz="600" dirty="0">
              <a:latin typeface="Calibri" charset="0"/>
            </a:endParaRPr>
          </a:p>
          <a:p>
            <a:pPr lvl="1" eaLnBrk="1" hangingPunct="1">
              <a:lnSpc>
                <a:spcPct val="80000"/>
              </a:lnSpc>
            </a:pPr>
            <a:r>
              <a:rPr lang="en-US" sz="600" dirty="0">
                <a:latin typeface="Calibri" charset="0"/>
              </a:rPr>
              <a:t>In survey after survey, consumers want insurance and agree everyone should have it. The Robert Wood Johnson Foundation studied the </a:t>
            </a:r>
            <a:r>
              <a:rPr lang="en-US" sz="600" dirty="0" err="1">
                <a:latin typeface="Calibri" charset="0"/>
              </a:rPr>
              <a:t>medicaid</a:t>
            </a:r>
            <a:r>
              <a:rPr lang="en-US" sz="600" dirty="0">
                <a:latin typeface="Calibri" charset="0"/>
              </a:rPr>
              <a:t> eligible in three states, MI, MS, and MD, and found near universal agreement about the value of insurance and their desire to have it</a:t>
            </a:r>
          </a:p>
          <a:p>
            <a:pPr lvl="1" eaLnBrk="1" hangingPunct="1">
              <a:lnSpc>
                <a:spcPct val="80000"/>
              </a:lnSpc>
            </a:pPr>
            <a:endParaRPr lang="en-US" sz="600" dirty="0">
              <a:latin typeface="Calibri" charset="0"/>
            </a:endParaRPr>
          </a:p>
          <a:p>
            <a:pPr lvl="1" eaLnBrk="1" hangingPunct="1">
              <a:lnSpc>
                <a:spcPct val="80000"/>
              </a:lnSpc>
            </a:pPr>
            <a:r>
              <a:rPr lang="en-US" sz="600" b="1" dirty="0">
                <a:latin typeface="Calibri" charset="0"/>
              </a:rPr>
              <a:t>CVS and Blue Cross Blue Shield </a:t>
            </a:r>
            <a:r>
              <a:rPr lang="en-US" sz="600" dirty="0">
                <a:latin typeface="Calibri" charset="0"/>
              </a:rPr>
              <a:t>found similar findings in their survey of various income levels. </a:t>
            </a:r>
          </a:p>
          <a:p>
            <a:pPr lvl="1" eaLnBrk="1" hangingPunct="1">
              <a:lnSpc>
                <a:spcPct val="80000"/>
              </a:lnSpc>
            </a:pPr>
            <a:endParaRPr lang="en-US" sz="600" b="1" dirty="0">
              <a:latin typeface="Calibri" charset="0"/>
            </a:endParaRPr>
          </a:p>
          <a:p>
            <a:pPr lvl="1" eaLnBrk="1" hangingPunct="1">
              <a:lnSpc>
                <a:spcPct val="80000"/>
              </a:lnSpc>
            </a:pPr>
            <a:r>
              <a:rPr lang="en-US" sz="600" b="1" dirty="0">
                <a:latin typeface="Calibri" charset="0"/>
              </a:rPr>
              <a:t>California </a:t>
            </a:r>
            <a:r>
              <a:rPr lang="en-US" sz="600" dirty="0">
                <a:latin typeface="Calibri" charset="0"/>
              </a:rPr>
              <a:t>focus groups revealed that “</a:t>
            </a:r>
            <a:r>
              <a:rPr lang="en-US" altLang="ja-JP" sz="600" dirty="0">
                <a:latin typeface="Calibri" charset="0"/>
              </a:rPr>
              <a:t>When asked about the importance of health insurance and whether all members of a community should have it, participants tended to agree that it would be a good thing if everybody had coverage and could get access to care…. Most participants viewed their lack of insurance as a major problem that concerned them greatly. Many worried about incurring large bills if they or a family member were to need expensive care </a:t>
            </a:r>
            <a:r>
              <a:rPr lang="en-US" sz="600" dirty="0">
                <a:latin typeface="Calibri" charset="0"/>
              </a:rPr>
              <a:t>”</a:t>
            </a:r>
            <a:endParaRPr lang="en-US" altLang="ja-JP" sz="600" dirty="0">
              <a:latin typeface="Calibri" charset="0"/>
            </a:endParaRPr>
          </a:p>
          <a:p>
            <a:pPr lvl="1" eaLnBrk="1" hangingPunct="1">
              <a:lnSpc>
                <a:spcPct val="80000"/>
              </a:lnSpc>
            </a:pPr>
            <a:endParaRPr lang="en-US" sz="600" dirty="0">
              <a:latin typeface="Calibri" charset="0"/>
            </a:endParaRPr>
          </a:p>
          <a:p>
            <a:pPr marL="228600" indent="-228600" eaLnBrk="1" hangingPunct="1">
              <a:lnSpc>
                <a:spcPct val="80000"/>
              </a:lnSpc>
            </a:pPr>
            <a:r>
              <a:rPr lang="en-US" sz="600" dirty="0">
                <a:latin typeface="Calibri" charset="0"/>
              </a:rPr>
              <a:t>2.</a:t>
            </a:r>
          </a:p>
          <a:p>
            <a:pPr marL="228600" indent="-228600" eaLnBrk="1" hangingPunct="1">
              <a:lnSpc>
                <a:spcPct val="80000"/>
              </a:lnSpc>
            </a:pPr>
            <a:r>
              <a:rPr lang="en-US" sz="600" dirty="0">
                <a:latin typeface="Calibri" charset="0"/>
              </a:rPr>
              <a:t>	In every single survey produced by the states in MN, CA, RWJ (MI, MS, MD,) CT, WA, cost 	and affordability were the single biggest barriers to coverage. Not one state conducted research where </a:t>
            </a:r>
            <a:r>
              <a:rPr lang="en-US" sz="600" dirty="0" err="1">
                <a:latin typeface="Calibri" charset="0"/>
              </a:rPr>
              <a:t>consumered</a:t>
            </a:r>
            <a:r>
              <a:rPr lang="en-US" sz="600" dirty="0">
                <a:latin typeface="Calibri" charset="0"/>
              </a:rPr>
              <a:t> believed the plans would be affordable, even with the subsidies. </a:t>
            </a:r>
          </a:p>
          <a:p>
            <a:pPr marL="228600" indent="-228600" eaLnBrk="1" hangingPunct="1">
              <a:lnSpc>
                <a:spcPct val="80000"/>
              </a:lnSpc>
            </a:pPr>
            <a:endParaRPr lang="en-US" sz="600" dirty="0">
              <a:latin typeface="Calibri" charset="0"/>
            </a:endParaRPr>
          </a:p>
          <a:p>
            <a:pPr marL="228600" indent="-228600" eaLnBrk="1" hangingPunct="1">
              <a:lnSpc>
                <a:spcPct val="80000"/>
              </a:lnSpc>
              <a:buFont typeface="Calibri" charset="0"/>
              <a:buAutoNum type="arabicPeriod" startAt="3"/>
            </a:pPr>
            <a:r>
              <a:rPr lang="en-US" sz="600" dirty="0">
                <a:latin typeface="Calibri" charset="0"/>
              </a:rPr>
              <a:t>It’s clear from an examination of messages, including the Massachusetts experience, the early messages surrounding exchanges in other states, and what others promoting coverage options are already doing, that a few central attributes – both functional and emotional – are almost universal: 1) ease in using any of the systems; 2) accessibility and affordability; 3) developing a new brand of </a:t>
            </a:r>
            <a:r>
              <a:rPr lang="en-US" sz="600" i="1" dirty="0">
                <a:latin typeface="Calibri" charset="0"/>
              </a:rPr>
              <a:t>trust; 4) becoming a valuable resource and 5) making sure all options are available to those who need them. </a:t>
            </a:r>
          </a:p>
          <a:p>
            <a:pPr marL="228600" indent="-228600" eaLnBrk="1" hangingPunct="1">
              <a:lnSpc>
                <a:spcPct val="80000"/>
              </a:lnSpc>
              <a:buFont typeface="Calibri" charset="0"/>
              <a:buAutoNum type="arabicPeriod" startAt="3"/>
            </a:pPr>
            <a:r>
              <a:rPr lang="en-US" sz="600" dirty="0">
                <a:latin typeface="Calibri" charset="0"/>
              </a:rPr>
              <a:t>Many consumers have had bad experiences shopping for insurance or enrolling in coverage and thus are extremely skeptical of the new options created under the ACA or exchanges. In many cases – as revealed in Minnesota and California focus groups,  being uninsured has become the new normal for consumers, and if they do not believe that the new plans will be affordable, and if they aren’t, they’ll take their chances remaining uninsured using tested methods. California: After reading a description of the marketplace, most participants voiced strong support for the changes, although this was tempered by considerable skepticism, on the part of many, that high quality and affordable plans would actually be available. There was the feeling that it sounded “too good to be true” and they would “believe it when they see it.” Too good to be true showed up in RWJ, CA, MD and others</a:t>
            </a:r>
          </a:p>
          <a:p>
            <a:pPr marL="228600" indent="-228600" eaLnBrk="1" hangingPunct="1">
              <a:lnSpc>
                <a:spcPct val="80000"/>
              </a:lnSpc>
              <a:buFont typeface="Calibri" charset="0"/>
              <a:buAutoNum type="arabicPeriod" startAt="3"/>
            </a:pPr>
            <a:r>
              <a:rPr lang="en-US" sz="600" dirty="0">
                <a:latin typeface="Calibri" charset="0"/>
              </a:rPr>
              <a:t>In every survey, everyone thought the process of enrolling in insurance and picking the right plan was very confusing and they were confused about the coming changes from the ACA. “</a:t>
            </a:r>
            <a:r>
              <a:rPr lang="en-US" sz="600" i="1" dirty="0">
                <a:latin typeface="Calibri" charset="0"/>
              </a:rPr>
              <a:t>“</a:t>
            </a:r>
            <a:r>
              <a:rPr lang="en-US" altLang="ja-JP" sz="600" i="1" dirty="0">
                <a:latin typeface="Calibri" charset="0"/>
              </a:rPr>
              <a:t>I find buying insurance a pain in the a**. It</a:t>
            </a:r>
            <a:r>
              <a:rPr lang="en-US" sz="600" i="1" dirty="0">
                <a:latin typeface="Calibri" charset="0"/>
              </a:rPr>
              <a:t>’</a:t>
            </a:r>
            <a:r>
              <a:rPr lang="en-US" altLang="ja-JP" sz="600" i="1" dirty="0">
                <a:latin typeface="Calibri" charset="0"/>
              </a:rPr>
              <a:t>s difficult, hard to keep track of, the law changes</a:t>
            </a:r>
            <a:r>
              <a:rPr lang="en-US" sz="600" i="1" dirty="0">
                <a:latin typeface="Calibri" charset="0"/>
              </a:rPr>
              <a:t>”</a:t>
            </a:r>
            <a:r>
              <a:rPr lang="en-US" altLang="ja-JP" sz="600" i="1" dirty="0">
                <a:latin typeface="Calibri" charset="0"/>
              </a:rPr>
              <a:t>  Salter Mitchell</a:t>
            </a:r>
            <a:endParaRPr lang="en-US" altLang="ja-JP" sz="600" dirty="0">
              <a:latin typeface="Calibri" charset="0"/>
            </a:endParaRPr>
          </a:p>
          <a:p>
            <a:pPr marL="228600" indent="-228600" eaLnBrk="1" hangingPunct="1">
              <a:lnSpc>
                <a:spcPct val="80000"/>
              </a:lnSpc>
              <a:buFont typeface="Calibri" charset="0"/>
              <a:buAutoNum type="arabicPeriod" startAt="3"/>
            </a:pPr>
            <a:endParaRPr lang="en-US" sz="600" i="1" dirty="0">
              <a:latin typeface="Calibri" charset="0"/>
            </a:endParaRPr>
          </a:p>
          <a:p>
            <a:pPr marL="228600" indent="-228600" eaLnBrk="1" hangingPunct="1">
              <a:lnSpc>
                <a:spcPct val="80000"/>
              </a:lnSpc>
            </a:pPr>
            <a:r>
              <a:rPr lang="en-US" sz="600" dirty="0">
                <a:latin typeface="Calibri" charset="0"/>
              </a:rPr>
              <a:t>6. Latinos are concentrated in states with high #’s of uninsured and will represent the most important target demographic in many states. Nationally, nearly one in three Latinos (31%) are uninsured. Hispanics make up about one-third (32.4%) of all uninsured Americans despite comprising about 17% of the population. States with long-standing Latino populations do have the highest </a:t>
            </a:r>
            <a:r>
              <a:rPr lang="en-US" sz="600" i="1" dirty="0">
                <a:latin typeface="Calibri" charset="0"/>
              </a:rPr>
              <a:t>number of uninsured Latinos. More than half of all uninsured Latinos—8.6 million—live in three states (California, Texas, and Florida). And, in every state except Maine and PR, Latinos are overrepresented among the uninsured. </a:t>
            </a:r>
          </a:p>
          <a:p>
            <a:pPr marL="228600" indent="-228600" eaLnBrk="1" hangingPunct="1">
              <a:lnSpc>
                <a:spcPct val="80000"/>
              </a:lnSpc>
            </a:pPr>
            <a:r>
              <a:rPr lang="en-US" sz="600" i="1" dirty="0">
                <a:latin typeface="Calibri" charset="0"/>
              </a:rPr>
              <a:t>7. </a:t>
            </a:r>
            <a:r>
              <a:rPr lang="en-US" sz="600" dirty="0">
                <a:latin typeface="Calibri" charset="0"/>
              </a:rPr>
              <a:t>The desire for help is the most universal attribute of all. While most value insurance – EVERY group in every demographic, including the young and internet savvy said they wanted help enrolling in coverage. Whether it was a live chat feature (the young), a call-in center, or an assister, many respondents expressed a STRONG desire to speak to a “Real life” person</a:t>
            </a:r>
          </a:p>
          <a:p>
            <a:pPr marL="228600" indent="-228600" eaLnBrk="1" hangingPunct="1">
              <a:lnSpc>
                <a:spcPct val="80000"/>
              </a:lnSpc>
            </a:pPr>
            <a:endParaRPr lang="en-US" sz="600" dirty="0">
              <a:latin typeface="Calibri" charset="0"/>
            </a:endParaRPr>
          </a:p>
          <a:p>
            <a:pPr marL="228600" indent="-228600" eaLnBrk="1" hangingPunct="1"/>
            <a:r>
              <a:rPr lang="en-US" sz="600" dirty="0">
                <a:latin typeface="Calibri" charset="0"/>
              </a:rPr>
              <a:t>Nobody has heard of “exchanges”</a:t>
            </a:r>
          </a:p>
          <a:p>
            <a:pPr marL="228600" indent="-228600" eaLnBrk="1" hangingPunct="1"/>
            <a:r>
              <a:rPr lang="en-US" sz="600" dirty="0">
                <a:latin typeface="Calibri" charset="0"/>
              </a:rPr>
              <a:t>Insurance is too expensive/unaffordable</a:t>
            </a:r>
          </a:p>
          <a:p>
            <a:pPr marL="228600" indent="-228600" eaLnBrk="1" hangingPunct="1"/>
            <a:r>
              <a:rPr lang="en-US" sz="600" dirty="0">
                <a:latin typeface="Calibri" charset="0"/>
              </a:rPr>
              <a:t>Insurance is confusing/intimidating/overwhelming</a:t>
            </a:r>
          </a:p>
          <a:p>
            <a:pPr marL="228600" indent="-228600" eaLnBrk="1" hangingPunct="1"/>
            <a:r>
              <a:rPr lang="en-US" sz="600" dirty="0">
                <a:latin typeface="Calibri" charset="0"/>
              </a:rPr>
              <a:t>People have prior bad experiences buying insurance</a:t>
            </a:r>
          </a:p>
          <a:p>
            <a:pPr marL="228600" indent="-228600" eaLnBrk="1" hangingPunct="1"/>
            <a:r>
              <a:rPr lang="en-US" sz="600" dirty="0">
                <a:latin typeface="Calibri" charset="0"/>
              </a:rPr>
              <a:t>People are skeptical about the promise of exchanges</a:t>
            </a:r>
          </a:p>
          <a:p>
            <a:pPr marL="228600" indent="-228600" eaLnBrk="1" hangingPunct="1"/>
            <a:r>
              <a:rPr lang="en-US" sz="600" dirty="0">
                <a:latin typeface="Calibri" charset="0"/>
              </a:rPr>
              <a:t>People think insurance has too much fine print</a:t>
            </a:r>
          </a:p>
          <a:p>
            <a:pPr marL="228600" indent="-228600" eaLnBrk="1" hangingPunct="1"/>
            <a:r>
              <a:rPr lang="en-US" sz="600" dirty="0">
                <a:latin typeface="Calibri" charset="0"/>
              </a:rPr>
              <a:t>It is hard to compare benefits and prices</a:t>
            </a:r>
          </a:p>
          <a:p>
            <a:pPr marL="228600" indent="-228600" eaLnBrk="1" hangingPunct="1"/>
            <a:r>
              <a:rPr lang="en-US" sz="600" dirty="0">
                <a:latin typeface="Calibri" charset="0"/>
              </a:rPr>
              <a:t>It is hard to get information about plans</a:t>
            </a:r>
          </a:p>
          <a:p>
            <a:pPr marL="228600" indent="-228600" eaLnBrk="1" hangingPunct="1">
              <a:lnSpc>
                <a:spcPct val="80000"/>
              </a:lnSpc>
            </a:pPr>
            <a:endParaRPr lang="en-US" sz="600" dirty="0">
              <a:latin typeface="Calibri" charset="0"/>
            </a:endParaRPr>
          </a:p>
          <a:p>
            <a:pPr marL="228600" indent="-228600" eaLnBrk="1" hangingPunct="1">
              <a:lnSpc>
                <a:spcPct val="80000"/>
              </a:lnSpc>
            </a:pPr>
            <a:endParaRPr lang="en-US" sz="600" i="1" dirty="0">
              <a:latin typeface="Calibri" charset="0"/>
            </a:endParaRPr>
          </a:p>
          <a:p>
            <a:pPr marL="228600" indent="-228600" eaLnBrk="1" hangingPunct="1">
              <a:lnSpc>
                <a:spcPct val="80000"/>
              </a:lnSpc>
            </a:pPr>
            <a:endParaRPr lang="en-US" sz="600" dirty="0">
              <a:latin typeface="Calibri" charset="0"/>
            </a:endParaRPr>
          </a:p>
          <a:p>
            <a:pPr marL="228600" indent="-228600" eaLnBrk="1" hangingPunct="1">
              <a:lnSpc>
                <a:spcPct val="80000"/>
              </a:lnSpc>
              <a:buFont typeface="Calibri" charset="0"/>
              <a:buAutoNum type="arabicPeriod" startAt="3"/>
            </a:pPr>
            <a:endParaRPr lang="en-US" sz="600" dirty="0">
              <a:latin typeface="Calibri" charset="0"/>
            </a:endParaRPr>
          </a:p>
          <a:p>
            <a:pPr marL="228600" indent="-228600" eaLnBrk="1" hangingPunct="1">
              <a:lnSpc>
                <a:spcPct val="80000"/>
              </a:lnSpc>
              <a:buFont typeface="Calibri" charset="0"/>
              <a:buAutoNum type="arabicPeriod" startAt="3"/>
            </a:pPr>
            <a:endParaRPr lang="en-US" sz="600" dirty="0">
              <a:latin typeface="Calibri" charset="0"/>
            </a:endParaRPr>
          </a:p>
          <a:p>
            <a:pPr marL="228600" indent="-228600" eaLnBrk="1" hangingPunct="1">
              <a:lnSpc>
                <a:spcPct val="80000"/>
              </a:lnSpc>
            </a:pPr>
            <a:endParaRPr lang="en-US" sz="600" dirty="0">
              <a:latin typeface="Calibri" charset="0"/>
            </a:endParaRPr>
          </a:p>
        </p:txBody>
      </p:sp>
      <p:sp>
        <p:nvSpPr>
          <p:cNvPr id="4" name="Slide Number Placeholder 3"/>
          <p:cNvSpPr>
            <a:spLocks noGrp="1"/>
          </p:cNvSpPr>
          <p:nvPr>
            <p:ph type="sldNum" sz="quarter" idx="5"/>
          </p:nvPr>
        </p:nvSpPr>
        <p:spPr/>
        <p:txBody>
          <a:bodyPr/>
          <a:lstStyle/>
          <a:p>
            <a:pPr>
              <a:defRPr/>
            </a:pPr>
            <a:fld id="{978EE808-D34F-8348-8496-F9082865E920}" type="slidenum">
              <a:rPr lang="en-US" smtClean="0"/>
              <a:pPr>
                <a:defRPr/>
              </a:pPr>
              <a:t>4</a:t>
            </a:fld>
            <a:endParaRPr lang="en-US" dirty="0"/>
          </a:p>
        </p:txBody>
      </p:sp>
    </p:spTree>
    <p:extLst>
      <p:ext uri="{BB962C8B-B14F-4D97-AF65-F5344CB8AC3E}">
        <p14:creationId xmlns:p14="http://schemas.microsoft.com/office/powerpoint/2010/main" xmlns="" val="72525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marL="514322" indent="-514322" defTabSz="914350" eaLnBrk="1" hangingPunct="1">
              <a:defRPr/>
            </a:pPr>
            <a:r>
              <a:rPr lang="en-US" dirty="0"/>
              <a:t>A message with all four facts reaches 89% of the population and 87% of the uninsured population. This means for 89% of the population, the most important fact is one of the top four facts above. </a:t>
            </a:r>
          </a:p>
          <a:p>
            <a:pPr marL="514322" indent="-514322" eaLnBrk="1" hangingPunct="1">
              <a:defRPr/>
            </a:pPr>
            <a:endParaRPr lang="en-US" dirty="0" smtClean="0"/>
          </a:p>
          <a:p>
            <a:pPr marL="514322" indent="-514322" eaLnBrk="1" hangingPunct="1">
              <a:defRPr/>
            </a:pPr>
            <a:endParaRPr lang="en-US" dirty="0" smtClean="0"/>
          </a:p>
          <a:p>
            <a:pPr marL="514322" indent="-514322" eaLnBrk="1" hangingPunct="1">
              <a:defRPr/>
            </a:pPr>
            <a:r>
              <a:rPr lang="en-US" dirty="0" smtClean="0"/>
              <a:t>Common key findings </a:t>
            </a:r>
          </a:p>
          <a:p>
            <a:pPr marL="514322" indent="-514322" eaLnBrk="1" hangingPunct="1">
              <a:buFont typeface="+mj-lt"/>
              <a:buAutoNum type="arabicPeriod"/>
              <a:defRPr/>
            </a:pPr>
            <a:r>
              <a:rPr lang="en-US" dirty="0" smtClean="0"/>
              <a:t>Universal </a:t>
            </a:r>
            <a:r>
              <a:rPr lang="en-US" b="1" dirty="0" smtClean="0">
                <a:solidFill>
                  <a:schemeClr val="accent1"/>
                </a:solidFill>
              </a:rPr>
              <a:t>value of insurance</a:t>
            </a:r>
          </a:p>
          <a:p>
            <a:pPr marL="514322" indent="-514322" eaLnBrk="1" hangingPunct="1">
              <a:buFont typeface="+mj-lt"/>
              <a:buAutoNum type="arabicPeriod"/>
              <a:defRPr/>
            </a:pPr>
            <a:r>
              <a:rPr lang="en-US" dirty="0" smtClean="0"/>
              <a:t> Cost and </a:t>
            </a:r>
            <a:r>
              <a:rPr lang="en-US" b="1" dirty="0" smtClean="0">
                <a:solidFill>
                  <a:schemeClr val="accent1"/>
                </a:solidFill>
              </a:rPr>
              <a:t>affordability</a:t>
            </a:r>
            <a:r>
              <a:rPr lang="en-US" dirty="0" smtClean="0"/>
              <a:t> are biggest barriers</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Universal messages</a:t>
            </a:r>
            <a:r>
              <a:rPr lang="en-US" dirty="0" smtClean="0"/>
              <a:t> surrounding exchanges</a:t>
            </a:r>
          </a:p>
          <a:p>
            <a:pPr marL="514322" indent="-514322" eaLnBrk="1" hangingPunct="1">
              <a:buFont typeface="+mj-lt"/>
              <a:buAutoNum type="arabicPeriod"/>
              <a:defRPr/>
            </a:pPr>
            <a:r>
              <a:rPr lang="en-US" dirty="0" smtClean="0"/>
              <a:t> Deep </a:t>
            </a:r>
            <a:r>
              <a:rPr lang="en-US" b="1" dirty="0" smtClean="0">
                <a:solidFill>
                  <a:schemeClr val="accent1"/>
                </a:solidFill>
              </a:rPr>
              <a:t>skepticism</a:t>
            </a:r>
            <a:r>
              <a:rPr lang="en-US" dirty="0" smtClean="0"/>
              <a:t> among consumers</a:t>
            </a:r>
          </a:p>
          <a:p>
            <a:pPr marL="1257230" lvl="2" indent="-342881" eaLnBrk="1" hangingPunct="1">
              <a:buFont typeface="Wingdings" charset="2"/>
              <a:buChar char="Ø"/>
              <a:defRPr/>
            </a:pPr>
            <a:r>
              <a:rPr lang="en-US" dirty="0" smtClean="0"/>
              <a:t>Previous bad experience</a:t>
            </a:r>
          </a:p>
          <a:p>
            <a:pPr marL="1257230" lvl="2" indent="-342881" eaLnBrk="1" hangingPunct="1">
              <a:buFont typeface="Wingdings" charset="2"/>
              <a:buChar char="Ø"/>
              <a:defRPr/>
            </a:pPr>
            <a:r>
              <a:rPr lang="en-US" dirty="0" smtClean="0"/>
              <a:t>Too good to be true</a:t>
            </a:r>
          </a:p>
          <a:p>
            <a:pPr marL="514322" indent="-514322" eaLnBrk="1" hangingPunct="1">
              <a:buFont typeface="+mj-lt"/>
              <a:buAutoNum type="arabicPeriod"/>
              <a:defRPr/>
            </a:pPr>
            <a:r>
              <a:rPr lang="en-US" dirty="0" smtClean="0"/>
              <a:t> Insurance is </a:t>
            </a:r>
            <a:r>
              <a:rPr lang="en-US" b="1" dirty="0" smtClean="0">
                <a:solidFill>
                  <a:schemeClr val="accent1"/>
                </a:solidFill>
              </a:rPr>
              <a:t>confusing</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Latinos</a:t>
            </a:r>
            <a:r>
              <a:rPr lang="en-US" dirty="0" smtClean="0"/>
              <a:t> vastly overrepresented among uninsured</a:t>
            </a:r>
          </a:p>
          <a:p>
            <a:pPr marL="514322" indent="-514322" eaLnBrk="1" hangingPunct="1">
              <a:buFont typeface="+mj-lt"/>
              <a:buAutoNum type="arabicPeriod"/>
              <a:defRPr/>
            </a:pPr>
            <a:r>
              <a:rPr lang="en-US" dirty="0" smtClean="0">
                <a:solidFill>
                  <a:schemeClr val="accent1"/>
                </a:solidFill>
              </a:rPr>
              <a:t> </a:t>
            </a:r>
            <a:r>
              <a:rPr lang="en-US" b="1" dirty="0" smtClean="0">
                <a:solidFill>
                  <a:schemeClr val="accent1"/>
                </a:solidFill>
              </a:rPr>
              <a:t>Everyone</a:t>
            </a:r>
            <a:r>
              <a:rPr lang="en-US" dirty="0" smtClean="0"/>
              <a:t> </a:t>
            </a:r>
            <a:r>
              <a:rPr lang="en-US" b="1" dirty="0" smtClean="0">
                <a:solidFill>
                  <a:schemeClr val="accent1"/>
                </a:solidFill>
              </a:rPr>
              <a:t>wants help</a:t>
            </a:r>
            <a:r>
              <a:rPr lang="en-US" dirty="0" smtClean="0"/>
              <a:t> enrolling in coverage</a:t>
            </a:r>
          </a:p>
          <a:p>
            <a:pPr eaLnBrk="1" hangingPunct="1">
              <a:defRPr/>
            </a:pPr>
            <a:endParaRPr lang="en-US" dirty="0" smtClean="0"/>
          </a:p>
          <a:p>
            <a:pPr eaLnBrk="1" hangingPunct="1">
              <a:defRPr/>
            </a:pPr>
            <a:endParaRPr lang="en-US" dirty="0" smtClean="0"/>
          </a:p>
          <a:p>
            <a:pPr eaLnBrk="1" hangingPunct="1">
              <a:defRPr/>
            </a:pPr>
            <a:r>
              <a:rPr lang="en-US" dirty="0" smtClean="0"/>
              <a:t>A message with all four facts reached 89% of the population and 87% of the uninsured population. This means for 89% of the population, the most important fact they need to hear is one of these four.</a:t>
            </a:r>
          </a:p>
          <a:p>
            <a:pPr eaLnBrk="1" hangingPunct="1">
              <a:defRPr/>
            </a:pPr>
            <a:r>
              <a:rPr lang="en-US" dirty="0" smtClean="0"/>
              <a:t>NEW WAY TO BUY COVERAGE, HELP WITH THE COST WITH THEM. KNOWING THERE IS HELP WITH THE COST OF COVERAGE IS ESSENTIAL. KNOWING THAT THE COVERAGE THEY ARE GOING TO BUY IS ACTUALLY GOING TO GET THEM THE HELP THAT THEY NEED ARE THE THE TWO THINGS THAT GETS THEM TO FEELING SAFE SECURE.</a:t>
            </a:r>
          </a:p>
          <a:p>
            <a:pPr eaLnBrk="1" hangingPunct="1">
              <a:defRPr/>
            </a:pPr>
            <a:endParaRPr lang="en-US" dirty="0" smtClean="0"/>
          </a:p>
          <a:p>
            <a:pPr eaLnBrk="1" hangingPunct="1">
              <a:defRPr/>
            </a:pPr>
            <a:r>
              <a:rPr lang="en-US" dirty="0" smtClean="0"/>
              <a:t>We are putting together in-depth looks at target populations such as the clusters mentioned and also by race and income. There are minor differences- for example: amongst Latinos- in </a:t>
            </a:r>
            <a:r>
              <a:rPr lang="en-US" dirty="0" err="1" smtClean="0"/>
              <a:t>california</a:t>
            </a:r>
            <a:r>
              <a:rPr lang="en-US" dirty="0" smtClean="0"/>
              <a:t> and </a:t>
            </a:r>
            <a:r>
              <a:rPr lang="en-US" dirty="0" err="1" smtClean="0"/>
              <a:t>florida</a:t>
            </a:r>
            <a:r>
              <a:rPr lang="en-US" dirty="0" smtClean="0"/>
              <a:t>- the top motivators are financial security, your plan will be there for you, and you will be able to find a plan that fits your budget. In Texas the motivators are the same but in a different order- financial security, you will be able to find a plan that fits your budget and your plan will be there for you. </a:t>
            </a:r>
            <a:endParaRPr lang="en-US" dirty="0"/>
          </a:p>
        </p:txBody>
      </p:sp>
      <p:sp>
        <p:nvSpPr>
          <p:cNvPr id="4" name="Slide Number Placeholder 3"/>
          <p:cNvSpPr>
            <a:spLocks noGrp="1"/>
          </p:cNvSpPr>
          <p:nvPr>
            <p:ph type="sldNum" sz="quarter" idx="5"/>
          </p:nvPr>
        </p:nvSpPr>
        <p:spPr/>
        <p:txBody>
          <a:bodyPr/>
          <a:lstStyle/>
          <a:p>
            <a:pPr>
              <a:defRPr/>
            </a:pPr>
            <a:fld id="{D30F3989-04C1-FE49-BA78-A404E55CD72E}" type="slidenum">
              <a:rPr lang="en-US" smtClean="0"/>
              <a:pPr>
                <a:defRPr/>
              </a:pPr>
              <a:t>5</a:t>
            </a:fld>
            <a:endParaRPr lang="en-US" dirty="0"/>
          </a:p>
        </p:txBody>
      </p:sp>
    </p:spTree>
    <p:extLst>
      <p:ext uri="{BB962C8B-B14F-4D97-AF65-F5344CB8AC3E}">
        <p14:creationId xmlns:p14="http://schemas.microsoft.com/office/powerpoint/2010/main" xmlns="" val="394893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C8D3DB-6600-C143-B79A-8E28D49375CF}" type="slidenum">
              <a:rPr lang="en-US" smtClean="0"/>
              <a:pPr/>
              <a:t>6</a:t>
            </a:fld>
            <a:endParaRPr lang="en-US"/>
          </a:p>
        </p:txBody>
      </p:sp>
    </p:spTree>
    <p:extLst>
      <p:ext uri="{BB962C8B-B14F-4D97-AF65-F5344CB8AC3E}">
        <p14:creationId xmlns:p14="http://schemas.microsoft.com/office/powerpoint/2010/main" xmlns="" val="386943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E3C3F34-03E1-B948-B05B-1144714197A6}" type="slidenum">
              <a:rPr lang="en-US" sz="1200"/>
              <a:pPr eaLnBrk="1" fontAlgn="base" hangingPunct="1">
                <a:spcBef>
                  <a:spcPct val="0"/>
                </a:spcBef>
                <a:spcAft>
                  <a:spcPct val="0"/>
                </a:spcAft>
              </a:pPr>
              <a:t>7</a:t>
            </a:fld>
            <a:endParaRPr lang="en-US" sz="1200"/>
          </a:p>
        </p:txBody>
      </p:sp>
    </p:spTree>
    <p:extLst>
      <p:ext uri="{BB962C8B-B14F-4D97-AF65-F5344CB8AC3E}">
        <p14:creationId xmlns:p14="http://schemas.microsoft.com/office/powerpoint/2010/main" xmlns="" val="109847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2DF5545-748A-2540-9013-A699942347AB}" type="datetimeFigureOut">
              <a:rPr lang="en-US"/>
              <a:pPr>
                <a:defRPr/>
              </a:pPr>
              <a:t>5/10/2013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2D1B1-388D-3744-B146-D956806D361E}" type="slidenum">
              <a:rPr lang="en-US"/>
              <a:pPr>
                <a:defRPr/>
              </a:pPr>
              <a:t>‹#›</a:t>
            </a:fld>
            <a:endParaRPr lang="en-US" dirty="0"/>
          </a:p>
        </p:txBody>
      </p:sp>
    </p:spTree>
    <p:extLst>
      <p:ext uri="{BB962C8B-B14F-4D97-AF65-F5344CB8AC3E}">
        <p14:creationId xmlns:p14="http://schemas.microsoft.com/office/powerpoint/2010/main" xmlns="" val="135315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xmlns="" val="154523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smtClean="0"/>
              <a:t>Click to edit Master text styles</a:t>
            </a:r>
          </a:p>
          <a:p>
            <a:pPr lvl="1"/>
            <a:r>
              <a:rPr lang="en-US" smtClean="0"/>
              <a:t>Second level</a:t>
            </a:r>
          </a:p>
        </p:txBody>
      </p:sp>
      <p:sp>
        <p:nvSpPr>
          <p:cNvPr id="4" name="Date Placeholder 2"/>
          <p:cNvSpPr>
            <a:spLocks noGrp="1"/>
          </p:cNvSpPr>
          <p:nvPr>
            <p:ph type="dt" sz="half" idx="14"/>
          </p:nvPr>
        </p:nvSpPr>
        <p:spPr/>
        <p:txBody>
          <a:bodyPr/>
          <a:lstStyle>
            <a:lvl1pPr fontAlgn="auto">
              <a:spcBef>
                <a:spcPts val="0"/>
              </a:spcBef>
              <a:spcAft>
                <a:spcPts val="0"/>
              </a:spcAft>
              <a:defRPr>
                <a:latin typeface="+mn-lt"/>
                <a:ea typeface="+mn-ea"/>
                <a:cs typeface="+mn-cs"/>
              </a:defRPr>
            </a:lvl1pPr>
          </a:lstStyle>
          <a:p>
            <a:pPr>
              <a:defRPr/>
            </a:pPr>
            <a:fld id="{33C10DDE-B743-E943-A38C-4F924527E668}" type="datetimeFigureOut">
              <a:rPr lang="en-US"/>
              <a:pPr>
                <a:defRPr/>
              </a:pPr>
              <a:t>5/10/2013</a:t>
            </a:fld>
            <a:endParaRPr lang="en-US" dirty="0"/>
          </a:p>
        </p:txBody>
      </p:sp>
      <p:sp>
        <p:nvSpPr>
          <p:cNvPr id="5" name="Footer Placeholder 3"/>
          <p:cNvSpPr>
            <a:spLocks noGrp="1"/>
          </p:cNvSpPr>
          <p:nvPr>
            <p:ph type="ftr" sz="quarter" idx="15"/>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4"/>
          <p:cNvSpPr>
            <a:spLocks noGrp="1"/>
          </p:cNvSpPr>
          <p:nvPr>
            <p:ph type="sldNum" sz="quarter" idx="16"/>
          </p:nvPr>
        </p:nvSpPr>
        <p:spPr/>
        <p:txBody>
          <a:bodyPr/>
          <a:lstStyle>
            <a:lvl1pPr>
              <a:defRPr>
                <a:solidFill>
                  <a:schemeClr val="tx1">
                    <a:tint val="75000"/>
                  </a:schemeClr>
                </a:solidFill>
                <a:latin typeface="+mj-lt"/>
              </a:defRPr>
            </a:lvl1pPr>
          </a:lstStyle>
          <a:p>
            <a:pPr>
              <a:defRPr/>
            </a:pPr>
            <a:fld id="{5547ADD3-7A91-D942-ADD4-51A79A92D278}" type="slidenum">
              <a:rPr lang="en-US"/>
              <a:pPr>
                <a:defRPr/>
              </a:pPr>
              <a:t>‹#›</a:t>
            </a:fld>
            <a:endParaRPr lang="en-US" dirty="0"/>
          </a:p>
        </p:txBody>
      </p:sp>
    </p:spTree>
    <p:extLst>
      <p:ext uri="{BB962C8B-B14F-4D97-AF65-F5344CB8AC3E}">
        <p14:creationId xmlns:p14="http://schemas.microsoft.com/office/powerpoint/2010/main" xmlns="" val="4079689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A1DF85-6A38-CD4D-8BE2-51A54E117FCC}" type="slidenum">
              <a:rPr lang="en-US"/>
              <a:pPr>
                <a:defRPr/>
              </a:pPr>
              <a:t>‹#›</a:t>
            </a:fld>
            <a:endParaRPr lang="en-US" dirty="0"/>
          </a:p>
        </p:txBody>
      </p:sp>
    </p:spTree>
    <p:extLst>
      <p:ext uri="{BB962C8B-B14F-4D97-AF65-F5344CB8AC3E}">
        <p14:creationId xmlns:p14="http://schemas.microsoft.com/office/powerpoint/2010/main" xmlns="" val="337223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smtClean="0"/>
              <a:t>Click to edit Master text styles</a:t>
            </a:r>
          </a:p>
          <a:p>
            <a:pPr lvl="1"/>
            <a:r>
              <a:rPr lang="en-US" smtClean="0"/>
              <a:t>Second level</a:t>
            </a:r>
          </a:p>
        </p:txBody>
      </p:sp>
      <p:sp>
        <p:nvSpPr>
          <p:cNvPr id="4" name="Date Placeholder 2"/>
          <p:cNvSpPr>
            <a:spLocks noGrp="1"/>
          </p:cNvSpPr>
          <p:nvPr>
            <p:ph type="dt" sz="half" idx="14"/>
          </p:nvPr>
        </p:nvSpPr>
        <p:spPr/>
        <p:txBody>
          <a:bodyPr/>
          <a:lstStyle>
            <a:lvl1pPr>
              <a:defRPr/>
            </a:lvl1pPr>
          </a:lstStyle>
          <a:p>
            <a:pPr>
              <a:defRPr/>
            </a:pPr>
            <a:endParaRPr lang="en-US"/>
          </a:p>
        </p:txBody>
      </p:sp>
      <p:sp>
        <p:nvSpPr>
          <p:cNvPr id="5" name="Footer Placeholder 3"/>
          <p:cNvSpPr>
            <a:spLocks noGrp="1"/>
          </p:cNvSpPr>
          <p:nvPr>
            <p:ph type="ftr" sz="quarter" idx="15"/>
          </p:nvPr>
        </p:nvSpPr>
        <p:spPr/>
        <p:txBody>
          <a:bodyPr/>
          <a:lstStyle>
            <a:lvl1pPr>
              <a:defRPr/>
            </a:lvl1pPr>
          </a:lstStyle>
          <a:p>
            <a:pPr>
              <a:defRPr/>
            </a:pPr>
            <a:endParaRPr lang="en-US"/>
          </a:p>
        </p:txBody>
      </p:sp>
      <p:sp>
        <p:nvSpPr>
          <p:cNvPr id="6" name="Slide Number Placeholder 4"/>
          <p:cNvSpPr>
            <a:spLocks noGrp="1"/>
          </p:cNvSpPr>
          <p:nvPr>
            <p:ph type="sldNum" sz="quarter" idx="16"/>
          </p:nvPr>
        </p:nvSpPr>
        <p:spPr/>
        <p:txBody>
          <a:bodyPr/>
          <a:lstStyle>
            <a:lvl1pPr>
              <a:defRPr sz="1600">
                <a:solidFill>
                  <a:prstClr val="black"/>
                </a:solidFill>
              </a:defRPr>
            </a:lvl1pPr>
          </a:lstStyle>
          <a:p>
            <a:pPr>
              <a:defRPr/>
            </a:pPr>
            <a:fld id="{9E1092C8-EAEE-2D47-8F56-31D2430AE5E1}" type="slidenum">
              <a:rPr lang="en-US"/>
              <a:pPr>
                <a:defRPr/>
              </a:pPr>
              <a:t>‹#›</a:t>
            </a:fld>
            <a:endParaRPr lang="en-US" dirty="0"/>
          </a:p>
        </p:txBody>
      </p:sp>
    </p:spTree>
    <p:extLst>
      <p:ext uri="{BB962C8B-B14F-4D97-AF65-F5344CB8AC3E}">
        <p14:creationId xmlns:p14="http://schemas.microsoft.com/office/powerpoint/2010/main" xmlns="" val="219712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xmlns="" val="286576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905000"/>
            <a:ext cx="8153400" cy="4343400"/>
          </a:xfrm>
        </p:spPr>
        <p:txBody>
          <a:bodyPr/>
          <a:lstStyle>
            <a:lvl1pPr marL="0" indent="0">
              <a:spcBef>
                <a:spcPts val="0"/>
              </a:spcBef>
              <a:spcAft>
                <a:spcPts val="600"/>
              </a:spcAft>
              <a:buFont typeface="Arial" pitchFamily="34" charset="0"/>
              <a:buChar char="•"/>
              <a:defRPr/>
            </a:lvl1pPr>
            <a:lvl2pPr>
              <a:spcAft>
                <a:spcPts val="600"/>
              </a:spcAft>
              <a:buFont typeface="Arial" pitchFamily="34" charset="0"/>
              <a:buChar char="•"/>
              <a:defRPr sz="2400"/>
            </a:lvl2pPr>
            <a:lvl3pPr>
              <a:buNone/>
              <a:defRPr/>
            </a:lvl3pPr>
            <a:lvl4pPr>
              <a:buNone/>
              <a:defRPr/>
            </a:lvl4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4"/>
          </p:nvPr>
        </p:nvSpPr>
        <p:spPr/>
        <p:txBody>
          <a:bodyPr/>
          <a:lstStyle>
            <a:lvl1pPr>
              <a:defRPr/>
            </a:lvl1pPr>
          </a:lstStyle>
          <a:p>
            <a:pPr>
              <a:defRPr/>
            </a:pPr>
            <a:fld id="{95CFF3F5-FC0E-2C43-91AF-7217B937DFF6}" type="datetimeFigureOut">
              <a:rPr lang="en-US"/>
              <a:pPr>
                <a:defRPr/>
              </a:pPr>
              <a:t>5/10/2013</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5DB8896-F5D1-3E4F-AE7B-A6BBFDA0887E}" type="slidenum">
              <a:rPr lang="en-US"/>
              <a:pPr>
                <a:defRPr/>
              </a:pPr>
              <a:t>‹#›</a:t>
            </a:fld>
            <a:endParaRPr lang="en-US" dirty="0"/>
          </a:p>
        </p:txBody>
      </p:sp>
    </p:spTree>
    <p:extLst>
      <p:ext uri="{BB962C8B-B14F-4D97-AF65-F5344CB8AC3E}">
        <p14:creationId xmlns:p14="http://schemas.microsoft.com/office/powerpoint/2010/main" xmlns="" val="21389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12160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44268-5D90-A54A-B939-E0F41A88E4D0}" type="datetimeFigureOut">
              <a:rPr lang="en-US"/>
              <a:pPr>
                <a:defRPr/>
              </a:pPr>
              <a:t>5/10/2013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7453A-C10A-4C4F-AA66-48C21DD3683A}" type="slidenum">
              <a:rPr lang="en-US"/>
              <a:pPr>
                <a:defRPr/>
              </a:pPr>
              <a:t>‹#›</a:t>
            </a:fld>
            <a:endParaRPr lang="en-US" dirty="0"/>
          </a:p>
        </p:txBody>
      </p:sp>
    </p:spTree>
    <p:extLst>
      <p:ext uri="{BB962C8B-B14F-4D97-AF65-F5344CB8AC3E}">
        <p14:creationId xmlns:p14="http://schemas.microsoft.com/office/powerpoint/2010/main" xmlns="" val="6929855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xmlns="" val="414379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278008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xmlns="" val="53047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xmlns="" val="333394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6248400"/>
            <a:ext cx="9144000" cy="444500"/>
          </a:xfrm>
          <a:prstGeom prst="rect">
            <a:avLst/>
          </a:prstGeom>
          <a:solidFill>
            <a:srgbClr val="0058B0"/>
          </a:soli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userDrawn="1"/>
        </p:nvSpPr>
        <p:spPr>
          <a:xfrm>
            <a:off x="0" y="66167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userDrawn="1"/>
        </p:nvSpPr>
        <p:spPr>
          <a:xfrm>
            <a:off x="0" y="6692900"/>
            <a:ext cx="9144000" cy="165100"/>
          </a:xfrm>
          <a:prstGeom prst="rect">
            <a:avLst/>
          </a:prstGeom>
          <a:solidFill>
            <a:srgbClr val="BB0512"/>
          </a:solidFill>
          <a:ln>
            <a:solidFill>
              <a:srgbClr val="BB05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8" name="Picture 8" descr="Enroll-America-logo-large.g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1524000"/>
            <a:ext cx="501173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7"/>
          <p:cNvSpPr>
            <a:spLocks noGrp="1"/>
          </p:cNvSpPr>
          <p:nvPr>
            <p:ph type="title"/>
          </p:nvPr>
        </p:nvSpPr>
        <p:spPr>
          <a:xfrm>
            <a:off x="838200" y="3886200"/>
            <a:ext cx="7391400" cy="1219200"/>
          </a:xfrm>
        </p:spPr>
        <p:txBody>
          <a:bodyPr>
            <a:noAutofit/>
          </a:bodyPr>
          <a:lstStyle>
            <a:lvl1pPr algn="ctr">
              <a:defRPr sz="3600" baseline="0">
                <a:solidFill>
                  <a:schemeClr val="tx2">
                    <a:lumMod val="75000"/>
                  </a:schemeClr>
                </a:solidFill>
                <a:latin typeface="+mj-lt"/>
              </a:defRPr>
            </a:lvl1pPr>
          </a:lstStyle>
          <a:p>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005EA4"/>
                </a:solidFill>
              </a:defRPr>
            </a:lvl1pPr>
            <a:lvl2pPr>
              <a:buNone/>
              <a:defRPr/>
            </a:lvl2pPr>
          </a:lstStyle>
          <a:p>
            <a:pPr lvl="0"/>
            <a:endParaRPr lang="en-US" dirty="0" smtClean="0"/>
          </a:p>
        </p:txBody>
      </p:sp>
    </p:spTree>
    <p:extLst>
      <p:ext uri="{BB962C8B-B14F-4D97-AF65-F5344CB8AC3E}">
        <p14:creationId xmlns:p14="http://schemas.microsoft.com/office/powerpoint/2010/main" xmlns="" val="346289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background only.jpg"/>
          <p:cNvPicPr>
            <a:picLocks noChangeAspect="1"/>
          </p:cNvPicPr>
          <p:nvPr/>
        </p:nvPicPr>
        <p:blipFill>
          <a:blip r:embed="rId13" cstate="email">
            <a:extLst>
              <a:ext uri="{28A0092B-C50C-407E-A947-70E740481C1C}">
                <a14:useLocalDpi xmlns:a14="http://schemas.microsoft.com/office/drawing/2010/main" xmlns="" val="0"/>
              </a:ext>
            </a:extLst>
          </a:blip>
          <a:srcRect l="1639"/>
          <a:stretch>
            <a:fillRect/>
          </a:stretch>
        </p:blipFill>
        <p:spPr bwMode="auto">
          <a:xfrm>
            <a:off x="0" y="0"/>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381000" y="83820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981200"/>
            <a:ext cx="83058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D08EE0F-A5E2-AC48-8CC8-9F502C28BB7B}" type="datetimeFigureOut">
              <a:rPr lang="en-US"/>
              <a:pPr>
                <a:defRPr/>
              </a:pPr>
              <a:t>5/10/2013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0F34F7E-EE01-C842-A4CF-6C41795057BC}" type="slidenum">
              <a:rPr lang="en-US"/>
              <a:pPr>
                <a:defRPr/>
              </a:pPr>
              <a:t>‹#›</a:t>
            </a:fld>
            <a:endParaRPr lang="en-US" dirty="0"/>
          </a:p>
        </p:txBody>
      </p:sp>
      <p:pic>
        <p:nvPicPr>
          <p:cNvPr id="1032" name="Picture 7" descr="Enroll-America-logo.gif"/>
          <p:cNvPicPr>
            <a:picLocks noChangeAspect="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152400" y="152400"/>
            <a:ext cx="15240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9" r:id="rId3"/>
    <p:sldLayoutId id="2147483947"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rtl="0" eaLnBrk="0" fontAlgn="base" hangingPunct="0">
        <a:spcBef>
          <a:spcPct val="0"/>
        </a:spcBef>
        <a:spcAft>
          <a:spcPct val="0"/>
        </a:spcAft>
        <a:defRPr sz="40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2pPr>
      <a:lvl3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3pPr>
      <a:lvl4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4pPr>
      <a:lvl5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5pPr>
      <a:lvl6pPr marL="4572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6pPr>
      <a:lvl7pPr marL="9144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7pPr>
      <a:lvl8pPr marL="13716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8pPr>
      <a:lvl9pPr marL="18288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1"/>
        </a:buClr>
        <a:buSzPct val="120000"/>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SzPct val="80000"/>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6" descr="header background only.jpg"/>
          <p:cNvPicPr>
            <a:picLocks noChangeAspect="1"/>
          </p:cNvPicPr>
          <p:nvPr/>
        </p:nvPicPr>
        <p:blipFill>
          <a:blip r:embed="rId5" cstate="email">
            <a:extLst>
              <a:ext uri="{28A0092B-C50C-407E-A947-70E740481C1C}">
                <a14:useLocalDpi xmlns:a14="http://schemas.microsoft.com/office/drawing/2010/main" xmlns="" val="0"/>
              </a:ext>
            </a:extLst>
          </a:blip>
          <a:srcRect l="1639"/>
          <a:stretch>
            <a:fillRect/>
          </a:stretch>
        </p:blipFill>
        <p:spPr bwMode="auto">
          <a:xfrm>
            <a:off x="0" y="0"/>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Placeholder 1"/>
          <p:cNvSpPr>
            <a:spLocks noGrp="1"/>
          </p:cNvSpPr>
          <p:nvPr>
            <p:ph type="title"/>
          </p:nvPr>
        </p:nvSpPr>
        <p:spPr bwMode="auto">
          <a:xfrm>
            <a:off x="381000" y="838200"/>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457200" y="1981200"/>
            <a:ext cx="83058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B4CAB840-1026-BF47-A4D2-9E7CA8A8EBFC}" type="slidenum">
              <a:rPr lang="en-US"/>
              <a:pPr>
                <a:defRPr/>
              </a:pPr>
              <a:t>‹#›</a:t>
            </a:fld>
            <a:endParaRPr lang="en-US" dirty="0"/>
          </a:p>
        </p:txBody>
      </p:sp>
      <p:pic>
        <p:nvPicPr>
          <p:cNvPr id="13320" name="Picture 7" descr="Enroll-America-logo.gif"/>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52400" y="152400"/>
            <a:ext cx="152400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57" r:id="rId2"/>
    <p:sldLayoutId id="2147483958" r:id="rId3"/>
  </p:sldLayoutIdLst>
  <p:hf hdr="0" ftr="0" dt="0"/>
  <p:txStyles>
    <p:titleStyle>
      <a:lvl1pPr algn="l" rtl="0" eaLnBrk="0" fontAlgn="base" hangingPunct="0">
        <a:spcBef>
          <a:spcPct val="0"/>
        </a:spcBef>
        <a:spcAft>
          <a:spcPct val="0"/>
        </a:spcAft>
        <a:defRPr sz="40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2pPr>
      <a:lvl3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3pPr>
      <a:lvl4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4pPr>
      <a:lvl5pPr algn="l" rtl="0" eaLnBrk="0" fontAlgn="base" hangingPunct="0">
        <a:spcBef>
          <a:spcPct val="0"/>
        </a:spcBef>
        <a:spcAft>
          <a:spcPct val="0"/>
        </a:spcAft>
        <a:defRPr sz="4000">
          <a:solidFill>
            <a:schemeClr val="accent1"/>
          </a:solidFill>
          <a:latin typeface="Albertus Medium" charset="0"/>
          <a:ea typeface="ＭＳ Ｐゴシック" charset="0"/>
          <a:cs typeface="ＭＳ Ｐゴシック" charset="0"/>
        </a:defRPr>
      </a:lvl5pPr>
      <a:lvl6pPr marL="4572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6pPr>
      <a:lvl7pPr marL="9144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7pPr>
      <a:lvl8pPr marL="13716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8pPr>
      <a:lvl9pPr marL="1828800" algn="l" rtl="0" fontAlgn="base">
        <a:spcBef>
          <a:spcPct val="0"/>
        </a:spcBef>
        <a:spcAft>
          <a:spcPct val="0"/>
        </a:spcAft>
        <a:defRPr sz="4000">
          <a:solidFill>
            <a:schemeClr val="accent1"/>
          </a:solidFill>
          <a:latin typeface="Albertus Medium"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1"/>
        </a:buClr>
        <a:buSzPct val="120000"/>
        <a:buFont typeface="Arial"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SzPct val="80000"/>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34" Type="http://schemas.openxmlformats.org/officeDocument/2006/relationships/image" Target="../media/image35.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gif"/><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gif"/><Relationship Id="rId32" Type="http://schemas.openxmlformats.org/officeDocument/2006/relationships/image" Target="../media/image33.png"/><Relationship Id="rId5" Type="http://schemas.openxmlformats.org/officeDocument/2006/relationships/image" Target="../media/image6.gif"/><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gif"/><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gif"/><Relationship Id="rId30"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afete@enrollameric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81000" y="762000"/>
            <a:ext cx="7467600" cy="762000"/>
          </a:xfrm>
        </p:spPr>
        <p:txBody>
          <a:bodyPr/>
          <a:lstStyle/>
          <a:p>
            <a:pPr eaLnBrk="1" hangingPunct="1"/>
            <a:r>
              <a:rPr lang="en-US">
                <a:latin typeface="Albertus Medium" charset="0"/>
              </a:rPr>
              <a:t>Enroll America	</a:t>
            </a:r>
          </a:p>
        </p:txBody>
      </p:sp>
      <p:sp>
        <p:nvSpPr>
          <p:cNvPr id="21506" name="TextBox 3"/>
          <p:cNvSpPr txBox="1">
            <a:spLocks noChangeArrowheads="1"/>
          </p:cNvSpPr>
          <p:nvPr/>
        </p:nvSpPr>
        <p:spPr bwMode="auto">
          <a:xfrm>
            <a:off x="533400" y="3886200"/>
            <a:ext cx="3352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a:solidFill>
                  <a:srgbClr val="000000"/>
                </a:solidFill>
              </a:rPr>
              <a:t>Two-fold Strategy</a:t>
            </a:r>
            <a:endParaRPr lang="en-US" sz="3200">
              <a:solidFill>
                <a:srgbClr val="C00000"/>
              </a:solidFill>
            </a:endParaRPr>
          </a:p>
        </p:txBody>
      </p:sp>
      <p:sp>
        <p:nvSpPr>
          <p:cNvPr id="21507" name="TextBox 2"/>
          <p:cNvSpPr txBox="1">
            <a:spLocks noChangeArrowheads="1"/>
          </p:cNvSpPr>
          <p:nvPr/>
        </p:nvSpPr>
        <p:spPr bwMode="auto">
          <a:xfrm>
            <a:off x="533400" y="1752600"/>
            <a:ext cx="7848600" cy="204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a:solidFill>
                  <a:srgbClr val="000000"/>
                </a:solidFill>
              </a:rPr>
              <a:t>Our Mission</a:t>
            </a:r>
            <a:endParaRPr lang="en-US" b="1">
              <a:solidFill>
                <a:srgbClr val="000000"/>
              </a:solidFill>
            </a:endParaRPr>
          </a:p>
          <a:p>
            <a:pPr eaLnBrk="1" hangingPunct="1"/>
            <a:endParaRPr lang="en-US" sz="1100" b="1">
              <a:solidFill>
                <a:srgbClr val="000000"/>
              </a:solidFill>
            </a:endParaRPr>
          </a:p>
          <a:p>
            <a:pPr eaLnBrk="1" hangingPunct="1"/>
            <a:r>
              <a:rPr lang="en-US" sz="2800">
                <a:solidFill>
                  <a:srgbClr val="000000"/>
                </a:solidFill>
              </a:rPr>
              <a:t>Maximize the number of uninsured Americans who enroll in health coverage made available by the Affordable Care Act</a:t>
            </a:r>
          </a:p>
        </p:txBody>
      </p:sp>
      <p:sp>
        <p:nvSpPr>
          <p:cNvPr id="21508" name="TextBox 15"/>
          <p:cNvSpPr txBox="1">
            <a:spLocks noChangeArrowheads="1"/>
          </p:cNvSpPr>
          <p:nvPr/>
        </p:nvSpPr>
        <p:spPr bwMode="auto">
          <a:xfrm>
            <a:off x="1524000" y="4724400"/>
            <a:ext cx="563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solidFill>
                  <a:srgbClr val="000000"/>
                </a:solidFill>
              </a:rPr>
              <a:t>Promoting Enrollment Best Practices</a:t>
            </a:r>
          </a:p>
        </p:txBody>
      </p:sp>
      <p:sp>
        <p:nvSpPr>
          <p:cNvPr id="21509" name="TextBox 16"/>
          <p:cNvSpPr txBox="1">
            <a:spLocks noChangeArrowheads="1"/>
          </p:cNvSpPr>
          <p:nvPr/>
        </p:nvSpPr>
        <p:spPr bwMode="auto">
          <a:xfrm>
            <a:off x="1524000" y="5562600"/>
            <a:ext cx="7010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a:solidFill>
                  <a:srgbClr val="000000"/>
                </a:solidFill>
              </a:rPr>
              <a:t>National Enrollment Campaign Using Cutting Edge Engagement Strategies</a:t>
            </a:r>
          </a:p>
        </p:txBody>
      </p:sp>
      <p:sp>
        <p:nvSpPr>
          <p:cNvPr id="18" name="Oval 17"/>
          <p:cNvSpPr/>
          <p:nvPr/>
        </p:nvSpPr>
        <p:spPr>
          <a:xfrm>
            <a:off x="838200" y="4724400"/>
            <a:ext cx="588963" cy="609600"/>
          </a:xfrm>
          <a:prstGeom prst="ellipse">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fontAlgn="auto">
              <a:spcBef>
                <a:spcPts val="0"/>
              </a:spcBef>
              <a:spcAft>
                <a:spcPts val="0"/>
              </a:spcAft>
              <a:defRPr/>
            </a:pPr>
            <a:r>
              <a:rPr lang="en-US" sz="3200" b="1" kern="0" dirty="0">
                <a:solidFill>
                  <a:prstClr val="white"/>
                </a:solidFill>
                <a:latin typeface="Calibri"/>
                <a:cs typeface="Arial" pitchFamily="34" charset="0"/>
              </a:rPr>
              <a:t>1</a:t>
            </a:r>
          </a:p>
        </p:txBody>
      </p:sp>
      <p:sp>
        <p:nvSpPr>
          <p:cNvPr id="21" name="Oval 20"/>
          <p:cNvSpPr/>
          <p:nvPr/>
        </p:nvSpPr>
        <p:spPr>
          <a:xfrm>
            <a:off x="838200" y="5715000"/>
            <a:ext cx="588963" cy="609600"/>
          </a:xfrm>
          <a:prstGeom prst="ellipse">
            <a:avLst/>
          </a:prstGeom>
          <a:solidFill>
            <a:srgbClr val="000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fontAlgn="auto">
              <a:spcBef>
                <a:spcPts val="0"/>
              </a:spcBef>
              <a:spcAft>
                <a:spcPts val="0"/>
              </a:spcAft>
              <a:defRPr/>
            </a:pPr>
            <a:r>
              <a:rPr lang="en-US" sz="3200" b="1" kern="0" dirty="0">
                <a:solidFill>
                  <a:prstClr val="white"/>
                </a:solidFill>
                <a:latin typeface="Calibri"/>
                <a:cs typeface="Arial" pitchFamily="34" charset="0"/>
              </a:rPr>
              <a:t>2</a:t>
            </a:r>
          </a:p>
        </p:txBody>
      </p:sp>
      <p:sp>
        <p:nvSpPr>
          <p:cNvPr id="21512"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C04E1C7-515C-5E4B-A8A5-3BC9F6FCBF5C}" type="slidenum">
              <a:rPr lang="en-US" sz="1600">
                <a:solidFill>
                  <a:srgbClr val="000000"/>
                </a:solidFill>
              </a:rPr>
              <a:pPr eaLnBrk="1" fontAlgn="base" hangingPunct="1">
                <a:spcBef>
                  <a:spcPct val="0"/>
                </a:spcBef>
                <a:spcAft>
                  <a:spcPct val="0"/>
                </a:spcAft>
              </a:pPr>
              <a:t>1</a:t>
            </a:fld>
            <a:endParaRPr lang="en-US" sz="16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38" name="Picture 62" descr="http://www.hugocubias.com/wp-content/uploads/2011/01/NACHC-TrainingVideos2-640x250.jpg"/>
          <p:cNvPicPr>
            <a:picLocks noChangeAspect="1" noChangeArrowheads="1"/>
          </p:cNvPicPr>
          <p:nvPr/>
        </p:nvPicPr>
        <p:blipFill>
          <a:blip r:embed="rId3" cstate="print"/>
          <a:srcRect/>
          <a:stretch>
            <a:fillRect/>
          </a:stretch>
        </p:blipFill>
        <p:spPr bwMode="auto">
          <a:xfrm>
            <a:off x="5601546" y="1282365"/>
            <a:ext cx="2145792" cy="838200"/>
          </a:xfrm>
          <a:prstGeom prst="rect">
            <a:avLst/>
          </a:prstGeom>
          <a:noFill/>
        </p:spPr>
      </p:pic>
      <p:pic>
        <p:nvPicPr>
          <p:cNvPr id="24632" name="Picture 56" descr="http://medcitynews.wpengine.netdna-cdn.com/wp-content/uploads/familiesusa_logo.gif"/>
          <p:cNvPicPr>
            <a:picLocks noChangeAspect="1" noChangeArrowheads="1"/>
          </p:cNvPicPr>
          <p:nvPr/>
        </p:nvPicPr>
        <p:blipFill>
          <a:blip r:embed="rId4" cstate="print"/>
          <a:srcRect/>
          <a:stretch>
            <a:fillRect/>
          </a:stretch>
        </p:blipFill>
        <p:spPr bwMode="auto">
          <a:xfrm>
            <a:off x="3657599" y="1097048"/>
            <a:ext cx="1856031" cy="1392025"/>
          </a:xfrm>
          <a:prstGeom prst="rect">
            <a:avLst/>
          </a:prstGeom>
          <a:noFill/>
        </p:spPr>
      </p:pic>
      <p:pic>
        <p:nvPicPr>
          <p:cNvPr id="45" name="Picture 58" descr="http://www.mbstpa.com/New_Images/Logos/cvs_caremark.gif"/>
          <p:cNvPicPr>
            <a:picLocks noChangeAspect="1" noChangeArrowheads="1"/>
          </p:cNvPicPr>
          <p:nvPr/>
        </p:nvPicPr>
        <p:blipFill>
          <a:blip r:embed="rId5" cstate="print"/>
          <a:srcRect/>
          <a:stretch>
            <a:fillRect/>
          </a:stretch>
        </p:blipFill>
        <p:spPr bwMode="auto">
          <a:xfrm>
            <a:off x="5365061" y="698372"/>
            <a:ext cx="1666875" cy="571501"/>
          </a:xfrm>
          <a:prstGeom prst="rect">
            <a:avLst/>
          </a:prstGeom>
          <a:noFill/>
        </p:spPr>
      </p:pic>
      <p:pic>
        <p:nvPicPr>
          <p:cNvPr id="24642" name="Picture 66" descr="http://profile.ak.fbcdn.net/hprofile-ak-ash4/373727_93540708418_1130853769_n.jpg"/>
          <p:cNvPicPr>
            <a:picLocks noChangeAspect="1" noChangeArrowheads="1"/>
          </p:cNvPicPr>
          <p:nvPr/>
        </p:nvPicPr>
        <p:blipFill>
          <a:blip r:embed="rId6" cstate="print"/>
          <a:srcRect/>
          <a:stretch>
            <a:fillRect/>
          </a:stretch>
        </p:blipFill>
        <p:spPr bwMode="auto">
          <a:xfrm>
            <a:off x="1828800" y="5638799"/>
            <a:ext cx="1714500" cy="1219201"/>
          </a:xfrm>
          <a:prstGeom prst="rect">
            <a:avLst/>
          </a:prstGeom>
          <a:noFill/>
        </p:spPr>
      </p:pic>
      <p:sp>
        <p:nvSpPr>
          <p:cNvPr id="2" name="Title 1"/>
          <p:cNvSpPr>
            <a:spLocks noGrp="1"/>
          </p:cNvSpPr>
          <p:nvPr>
            <p:ph type="title"/>
          </p:nvPr>
        </p:nvSpPr>
        <p:spPr>
          <a:xfrm>
            <a:off x="381000" y="762000"/>
            <a:ext cx="7467600" cy="762000"/>
          </a:xfrm>
        </p:spPr>
        <p:txBody>
          <a:bodyPr>
            <a:normAutofit/>
          </a:bodyPr>
          <a:lstStyle/>
          <a:p>
            <a:pPr algn="l"/>
            <a:r>
              <a:rPr lang="en-US" dirty="0" smtClean="0"/>
              <a:t>Sampling of Partners	</a:t>
            </a:r>
            <a:endParaRPr lang="en-US" dirty="0"/>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E0317AD2-8EAA-405F-9875-F48F3FAFD967}" type="slidenum">
              <a:rPr lang="en-US" sz="1600" smtClean="0">
                <a:solidFill>
                  <a:schemeClr val="tx1"/>
                </a:solidFill>
              </a:rPr>
              <a:pPr/>
              <a:t>2</a:t>
            </a:fld>
            <a:endParaRPr lang="en-US" sz="1600" dirty="0">
              <a:solidFill>
                <a:schemeClr val="tx1"/>
              </a:solidFill>
            </a:endParaRPr>
          </a:p>
        </p:txBody>
      </p:sp>
      <p:sp>
        <p:nvSpPr>
          <p:cNvPr id="24580" name="AutoShape 4" descr="https://insurancecompanyofflorida.files.wordpress.com/2012/04/policy.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3" name="Picture 7" descr="G:\Administrative\AC Logos\AARP LogoJPEG.jpg"/>
          <p:cNvPicPr>
            <a:picLocks noChangeAspect="1" noChangeArrowheads="1"/>
          </p:cNvPicPr>
          <p:nvPr/>
        </p:nvPicPr>
        <p:blipFill>
          <a:blip r:embed="rId7" cstate="print"/>
          <a:srcRect/>
          <a:stretch>
            <a:fillRect/>
          </a:stretch>
        </p:blipFill>
        <p:spPr bwMode="auto">
          <a:xfrm>
            <a:off x="228600" y="1701465"/>
            <a:ext cx="1301237" cy="283822"/>
          </a:xfrm>
          <a:prstGeom prst="rect">
            <a:avLst/>
          </a:prstGeom>
          <a:noFill/>
        </p:spPr>
      </p:pic>
      <p:pic>
        <p:nvPicPr>
          <p:cNvPr id="24584" name="Picture 8" descr="G:\Administrative\AC Logos\ADA logo 2010 stacked color.jpg"/>
          <p:cNvPicPr>
            <a:picLocks noChangeAspect="1" noChangeArrowheads="1"/>
          </p:cNvPicPr>
          <p:nvPr/>
        </p:nvPicPr>
        <p:blipFill>
          <a:blip r:embed="rId8" cstate="print"/>
          <a:srcRect/>
          <a:stretch>
            <a:fillRect/>
          </a:stretch>
        </p:blipFill>
        <p:spPr bwMode="auto">
          <a:xfrm>
            <a:off x="381000" y="2438400"/>
            <a:ext cx="1630431" cy="457200"/>
          </a:xfrm>
          <a:prstGeom prst="rect">
            <a:avLst/>
          </a:prstGeom>
          <a:noFill/>
        </p:spPr>
      </p:pic>
      <p:pic>
        <p:nvPicPr>
          <p:cNvPr id="24585" name="Picture 9" descr="G:\Administrative\AC Logos\ANA_color_stacked.jpg"/>
          <p:cNvPicPr>
            <a:picLocks noChangeAspect="1" noChangeArrowheads="1"/>
          </p:cNvPicPr>
          <p:nvPr/>
        </p:nvPicPr>
        <p:blipFill>
          <a:blip r:embed="rId9" cstate="print"/>
          <a:srcRect/>
          <a:stretch>
            <a:fillRect/>
          </a:stretch>
        </p:blipFill>
        <p:spPr bwMode="auto">
          <a:xfrm>
            <a:off x="243694" y="4259397"/>
            <a:ext cx="1143000" cy="628022"/>
          </a:xfrm>
          <a:prstGeom prst="rect">
            <a:avLst/>
          </a:prstGeom>
          <a:noFill/>
        </p:spPr>
      </p:pic>
      <p:pic>
        <p:nvPicPr>
          <p:cNvPr id="24587" name="Picture 11" descr="G:\Administrative\AC Logos\Blue logo with NMA 1 BEST.jpg"/>
          <p:cNvPicPr>
            <a:picLocks noChangeAspect="1" noChangeArrowheads="1"/>
          </p:cNvPicPr>
          <p:nvPr/>
        </p:nvPicPr>
        <p:blipFill>
          <a:blip r:embed="rId10" cstate="print"/>
          <a:srcRect/>
          <a:stretch>
            <a:fillRect/>
          </a:stretch>
        </p:blipFill>
        <p:spPr bwMode="auto">
          <a:xfrm>
            <a:off x="5105400" y="5029200"/>
            <a:ext cx="1684221" cy="680677"/>
          </a:xfrm>
          <a:prstGeom prst="rect">
            <a:avLst/>
          </a:prstGeom>
          <a:noFill/>
        </p:spPr>
      </p:pic>
      <p:pic>
        <p:nvPicPr>
          <p:cNvPr id="24589" name="Picture 13" descr="G:\Administrative\AC Logos\CCUSA logo COLOR JPEG.jpg"/>
          <p:cNvPicPr>
            <a:picLocks noChangeAspect="1" noChangeArrowheads="1"/>
          </p:cNvPicPr>
          <p:nvPr/>
        </p:nvPicPr>
        <p:blipFill>
          <a:blip r:embed="rId11" cstate="print"/>
          <a:srcRect/>
          <a:stretch>
            <a:fillRect/>
          </a:stretch>
        </p:blipFill>
        <p:spPr bwMode="auto">
          <a:xfrm>
            <a:off x="6810075" y="2108073"/>
            <a:ext cx="1190487" cy="762000"/>
          </a:xfrm>
          <a:prstGeom prst="rect">
            <a:avLst/>
          </a:prstGeom>
          <a:noFill/>
        </p:spPr>
      </p:pic>
      <p:pic>
        <p:nvPicPr>
          <p:cNvPr id="24590" name="Picture 14" descr="G:\Administrative\AC Logos\DFA_JPEG.jpg"/>
          <p:cNvPicPr>
            <a:picLocks noChangeAspect="1" noChangeArrowheads="1"/>
          </p:cNvPicPr>
          <p:nvPr/>
        </p:nvPicPr>
        <p:blipFill>
          <a:blip r:embed="rId12" cstate="print"/>
          <a:srcRect/>
          <a:stretch>
            <a:fillRect/>
          </a:stretch>
        </p:blipFill>
        <p:spPr bwMode="auto">
          <a:xfrm>
            <a:off x="1901501" y="1508118"/>
            <a:ext cx="1569098" cy="670516"/>
          </a:xfrm>
          <a:prstGeom prst="rect">
            <a:avLst/>
          </a:prstGeom>
          <a:noFill/>
        </p:spPr>
      </p:pic>
      <p:pic>
        <p:nvPicPr>
          <p:cNvPr id="24591" name="Picture 15" descr="G:\Administrative\AC Logos\HeartJPEG.jpg"/>
          <p:cNvPicPr>
            <a:picLocks noChangeAspect="1" noChangeArrowheads="1"/>
          </p:cNvPicPr>
          <p:nvPr/>
        </p:nvPicPr>
        <p:blipFill>
          <a:blip r:embed="rId13" cstate="print"/>
          <a:srcRect/>
          <a:stretch>
            <a:fillRect/>
          </a:stretch>
        </p:blipFill>
        <p:spPr bwMode="auto">
          <a:xfrm>
            <a:off x="2852226" y="4880372"/>
            <a:ext cx="1643574" cy="834628"/>
          </a:xfrm>
          <a:prstGeom prst="rect">
            <a:avLst/>
          </a:prstGeom>
          <a:noFill/>
        </p:spPr>
      </p:pic>
      <p:pic>
        <p:nvPicPr>
          <p:cNvPr id="24594" name="Picture 18" descr="G:\Administrative\AC Logos\New Young Invincibles LogoJPEG.jpg"/>
          <p:cNvPicPr>
            <a:picLocks noChangeAspect="1" noChangeArrowheads="1"/>
          </p:cNvPicPr>
          <p:nvPr/>
        </p:nvPicPr>
        <p:blipFill>
          <a:blip r:embed="rId14" cstate="print"/>
          <a:srcRect/>
          <a:stretch>
            <a:fillRect/>
          </a:stretch>
        </p:blipFill>
        <p:spPr bwMode="auto">
          <a:xfrm>
            <a:off x="228601" y="5325586"/>
            <a:ext cx="2133600" cy="296150"/>
          </a:xfrm>
          <a:prstGeom prst="rect">
            <a:avLst/>
          </a:prstGeom>
          <a:noFill/>
        </p:spPr>
      </p:pic>
      <p:pic>
        <p:nvPicPr>
          <p:cNvPr id="24595" name="Picture 19" descr="G:\Administrative\AC Logos\USPIRGJPEG.jpg"/>
          <p:cNvPicPr>
            <a:picLocks noChangeAspect="1" noChangeArrowheads="1"/>
          </p:cNvPicPr>
          <p:nvPr/>
        </p:nvPicPr>
        <p:blipFill>
          <a:blip r:embed="rId15" cstate="print"/>
          <a:srcRect/>
          <a:stretch>
            <a:fillRect/>
          </a:stretch>
        </p:blipFill>
        <p:spPr bwMode="auto">
          <a:xfrm>
            <a:off x="3962400" y="5943600"/>
            <a:ext cx="1090609" cy="604603"/>
          </a:xfrm>
          <a:prstGeom prst="rect">
            <a:avLst/>
          </a:prstGeom>
          <a:noFill/>
        </p:spPr>
      </p:pic>
      <p:pic>
        <p:nvPicPr>
          <p:cNvPr id="24596" name="Picture 20" descr="G:\Administrative\AC Logos\UW logoJPEG.jpg"/>
          <p:cNvPicPr>
            <a:picLocks noChangeAspect="1" noChangeArrowheads="1"/>
          </p:cNvPicPr>
          <p:nvPr/>
        </p:nvPicPr>
        <p:blipFill>
          <a:blip r:embed="rId16" cstate="print"/>
          <a:srcRect/>
          <a:stretch>
            <a:fillRect/>
          </a:stretch>
        </p:blipFill>
        <p:spPr bwMode="auto">
          <a:xfrm>
            <a:off x="7776418" y="3962400"/>
            <a:ext cx="1062782" cy="611008"/>
          </a:xfrm>
          <a:prstGeom prst="rect">
            <a:avLst/>
          </a:prstGeom>
          <a:noFill/>
        </p:spPr>
      </p:pic>
      <p:pic>
        <p:nvPicPr>
          <p:cNvPr id="24597" name="Picture 21" descr="G:\Administrative\AC Logos\VoicesLogoJPEG.jpg"/>
          <p:cNvPicPr>
            <a:picLocks noChangeAspect="1" noChangeArrowheads="1"/>
          </p:cNvPicPr>
          <p:nvPr/>
        </p:nvPicPr>
        <p:blipFill>
          <a:blip r:embed="rId17" cstate="print"/>
          <a:srcRect/>
          <a:stretch>
            <a:fillRect/>
          </a:stretch>
        </p:blipFill>
        <p:spPr bwMode="auto">
          <a:xfrm>
            <a:off x="5562600" y="6019800"/>
            <a:ext cx="1454891" cy="418858"/>
          </a:xfrm>
          <a:prstGeom prst="rect">
            <a:avLst/>
          </a:prstGeom>
          <a:noFill/>
        </p:spPr>
      </p:pic>
      <p:pic>
        <p:nvPicPr>
          <p:cNvPr id="24598" name="Picture 22"/>
          <p:cNvPicPr>
            <a:picLocks noChangeAspect="1" noChangeArrowheads="1"/>
          </p:cNvPicPr>
          <p:nvPr/>
        </p:nvPicPr>
        <p:blipFill>
          <a:blip r:embed="rId18" cstate="print"/>
          <a:srcRect/>
          <a:stretch>
            <a:fillRect/>
          </a:stretch>
        </p:blipFill>
        <p:spPr bwMode="auto">
          <a:xfrm>
            <a:off x="7017491" y="783188"/>
            <a:ext cx="1371600" cy="512212"/>
          </a:xfrm>
          <a:prstGeom prst="rect">
            <a:avLst/>
          </a:prstGeom>
          <a:noFill/>
          <a:ln w="9525">
            <a:noFill/>
            <a:miter lim="800000"/>
            <a:headEnd/>
            <a:tailEnd/>
          </a:ln>
          <a:effectLst/>
        </p:spPr>
      </p:pic>
      <p:sp>
        <p:nvSpPr>
          <p:cNvPr id="24606" name="AutoShape 30"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08" name="AutoShape 32"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0" name="AutoShape 34"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2" name="AutoShape 36" descr="data:image/jpeg;base64,/9j/4AAQSkZJRgABAQAAAQABAAD/2wBDAAkGBwgHBgkIBwgKCgkLDRYPDQwMDRsUFRAWIB0iIiAdHx8kKDQsJCYxJx8fLT0tMTU3Ojo6Iys/RD84QzQ5Ojf/2wBDAQoKCg0MDRoPDxo3JR8lNzc3Nzc3Nzc3Nzc3Nzc3Nzc3Nzc3Nzc3Nzc3Nzc3Nzc3Nzc3Nzc3Nzc3Nzc3Nzc3Nzf/wAARCACfAKMDASIAAhEBAxEB/8QAHAAAAgMBAQEBAAAAAAAAAAAABgcABAUDAQII/8QASBAAAQMCBAIHBAYHBgQHAAAAAQIDBAURAAYSITFBBxMiUWFxgRQykaEVI0JicrEzNFKCkrPBFiRDc6LwF9HS8SU1VaOywuH/xAAaAQACAwEBAAAAAAAAAAAAAAADBAACBQEG/8QANREAAQMCBQIFBAAFBAMAAAAAAQACAxEhBBIxQVEFYRMicYHwkaGx0RQyQsHhBiMkM1Li8f/aAAwDAQACEQMRAD8Ad+JiYmOrqmJiY8Jtjii9x4SACSbDxxh5gzRAoiLPL6yQo6UMo3UpXIWG9/AAnwwqM95szQpxtqXDkUuO+NTSXEAFafmAe8XJG24w7hMBLinANsOT/blUc8N1TTrWcqLSAOvlpW4fdQ2QSry7/S+BSd0h1Z+Q/EpVFeadaiKmH2lPVqLKdipOrf4p37sKGn1WfS6h9IwJKm5oBs8oBZJPfqBvhkKloV0m0eqqUVwa5DCU61EhOtJSpG/coDb72NeTpMeFPmGaxPuNqendCEubRdhU8zS5k9mr1mPTWYcNuatxptb2ppXMWKRtz7OAGo5kqj77qfpFb7QUQha0DtJ5GxG1xhoRmoblVphjxiuM/TZlJWxLVqU4WV9lKrcb6SfI4TlQQ+iY4ZMFcFbh6wR1tKRoSeAAVvbuPhhvpccMj3BzBoLUHp67KkhcBqirJUWr5ieqCWKj7N7HHL1wyk6lXNhta17HF7J87NldZkvwKtGa9mU2gJmOLQlxS7gJBRz2+Yxq9DzbESmSpEiShhdRmpjNpWP0wS2o6R6qJv4Y9yRBMOl01BSdD9Zekvbe63HQq3pqSn44BipY2vlaGCxAFh7/AIXWg0BqucHPWaYadUuE5ISJS4ehADpLyN1JSkAKNvxHhgjonSjSJy+qmAx3b2IVsUn7wP8AQqxiQHHY+S4tcaBdqMqXKXBZtuuRIWUpX6JKjjPzpRGYtEy3lmkobfnvPrC3SN1rHZWSeNtSj8PDC/8AD4WV+RzcpqRUaWrU04HzRXzOCcUObGmIKoryXAOIHFPmOI9cWAQcJKs0qbk6ZKeolRcTEhdQwll7UtT7yxcobtuNrKsO/BXl7pAcTIbp+ZociBMUBpD7WhS78CBYar+ABvtpxnS4Bwb4kRzN+/0RA8VoUw8THNh9uQ0l1hxDjSxdK0G4I88dMIq6mJiYmIopiYmJiKKYmJjwnEUUJ2wA58z2KSw7HpQMiQhOpxbYJCBew3sQkX2ueYsOZHx0lZ1RSI64EFQVKcBSo34d425Dn8BzKQLLdUjVukSstVKUKfJmvBxE+1xIXfZt3w4BO4GwHLfVwXT3OYMRI2rAftuUJ8gByjVbiqQzLTS6lS5khVfdjJmwZLqvqZSxu4ylP2CO7ib73sTjTrsNnNeUlmE/aZOk+0R4sjiw+gfXMJUeCjZRt57dwrAmN5cqs/K1ZkyW6eh/XEmlspciOjdLyR+yedtj6nF+VKqOYa1Mp2UQ3JZlpYdly0oU021KR7zyL7pJskcycPuhka9rgbC4cdKfNvWlih1FEt3ULZcWh1Cm1oJCkrFikjiD3YMKLBzFXKLSYNNo7xVTZipEee6erQlJOoIuRuArfa/dbDEomRqVTJJkVILrtZWdbjj4CkoV32Ow8zc92DFMaS6B17/VIt+iY2t+9x+FsVxvX43kNiZmI3Olfh/wusw5F3GiXgyTmSS+JVWzPGp1pKpSW4jNy26pJSopUSCLg+Ix9v8AR1RJj5kVPMFRnvkWU4XEqJHoknDFbgxmjqSyjV+0RdR8yd8WLW5C2Mc9RxerXBvoB/hG8OPe6XDeQKEwlkRqvV4/s7nWskLIDa/2hdOx8cfL2TpxprlNo+eXkxnArVHfabXq1EkjULKFyTfDCYlsSXHm2lhS2VaXAPsm18fbjDTos6024DxCkg4oOoYonNnDvUArpjYLEJWP0bN1Bj08tUuPU0UmK41CMV33XVbB1SCLqIFxYd5xVfzAxKrQnl5Saw3Ej06Iw60WnEPuqPWvaCNrX44av0ehveK67HPchV0/wnb4WxlVukQqmyG69TmpKEbplMpIW2e8W7SfQnB2dRbWs7Pcd/nbVc8L/wAShrNlUbaqT9VbY65FOWpiBHQjUZE5Se05YbkNoFv4u4YFg9GrdCh1zNjMn6MgtGI3ocKnZkharqWDtZIsduFwRwGN6dR6zleCgUhwVOjdctwyUNhcyIhZ+sKDeyr77jcX4HGLUA9mOpqh02qobygyyx2YgOlKQey1pO5eJ5eIv3HSwuQNBYbD+qprTcDgmtvfsguF7r4yzmydQnnnmVSp2Xw+GkTnmykE8gvuPEauPC4OwDjpVSjVSGiTDcC0KAJ3BKb772/7Ebi4wH5gplCj0NhipOIhUKloDj1PZO7jvFKVqHE87Dck3PiHZcm1jK9q0ae7Gy7KfKWW3F3LLZN06uYSb7E8DcjidS80MeKaZIxlP5/9tzSyuCWmhTtxMVoExmfGbkMElCxcXG48D44s4x77oqmJiYmIopgfznmBrL9JcfKh16kkNja/dcX57gDxIxvLISkqUbAbknlhPVyXWMw5iNRg0IVelwV2W06OyvbgBfiAb8DYqVtwwzg4BNJ5tBrt7e6q91AgTM8OrxqkXq7GcYefGpvUrUlSeQSq5B/3ffGRh3UmpZaqlJepsGkOvFH6xRnV6XWPFtCzbx7JHxwunMuwKvmmPSsrOzNDxUXm5rJQuGB7178bD+g3vj1+D6gCCyRuXKPan3p8oUo+M1qDqr2XKdV+kAQoEsoESmkpdqKk3eCCBZvUfePdfhe58XBRqZEgwUU+iNCLAb4uo9508yDzPeo+mJSKRFp8FqjU1JRCjJ0vL+06rmCe88VH0xsLfYYLaFuIb1myEqNr+Ax5HH444p+VnljGgTcceQXuV6ww0wjq2UBCRyHM/wBfPHTEuMcZUuPEb1yXkNp4AqPHy78J2aFa5K7HHCbIEWI8+d+rQVW7zyGKDtUfcSXIsUIaH+NKX1SfhxxRcqCpzsWMZUJ5K3060sEggJ7XA8RtgD8Q0CyK2J1bq3GimnyoSubyC2+be8v3wT66vjjZvjOrxKKY48iwWypLqSe8EH8r4oIrLq3NLE2mOrPBrUpBPkq5/LHA9sTsihaZBmRBfEtjNZq7XWJZmoXEeUbJDvuq/CrgcaQIPA4Mx7X6FDLS3VUnoimnC9C0oWd1Nn3HPO3A+I+eAbM+V3VLXXMrJcYnNLK5MFNgFKsQVoSeyHQCbKsQb4YUh9qO2XX3EttjipRsBivIaLuiXDKS8kdkg9l1P7J/oeX5kindh35o/cchcIzijvqlCqfDcpKcyVCKt+lwXyzT6TrKrO8S7KUb9okXub8ed8dIVHq2cKhUq1OmTaXlyUkLcS87u4ykX0hPAJFiQbW35740M/0pVKdGa6PHS/FcWDUYDt+qUtNwlxSBxKVWuO/1OKr2dVxoLdPpBFbzDPCVvPBsqaaVxSltPMJvsOAsSd749FG50kYkw4rXc/0ixPYU1zHWv0XIoaOVvI9Xey9V00mY0/HpkzUummUR1hZBsCocQQLcQDp/DhqpNxhHNUdiKuY9nCtxmswS0hyJqcK1xnE3UC4odlIPu6e7YHfDNyDXU1ygMuk/XNpCVi9z3cee4Ivz03wh1GAV8Vl+TsTyOf2iRm1CiXExMTGYiIZ6Qqwmj5akuGxU4koCb8R4+BNk/vDvwv8ALDLztJRGbeh1+OHDK0RJRjzoryvfKb2vuTzF7nkcbHSLUmV5qo8KQh96NHfQ8+2w0XFK0DXbSNyLlsnAfURlqs1J6Y+xXaDOccLnWuMF1sKPPayh8sbuBhAw9CDe9aV7C1jzogPd5kQ1SfSXokhNeqS1lhlamG6hFLFSjugXToWLBe/Ph4nG10bUl+BQ1VmaouVmtEK6xy5IRuU8fC6j6DkMBJbqVYqdJy45mSLXIEl9KypCbrZQjdWq41JuL7Em9hh1RkJXNcKQA1HSGWwOANrq+Wkehwv1F/gwCFpu/wDH0FK/2VohmdmOysx2UR2UNIGyeZ4nvPmcDuZVrkVSLDY06wm6yo2AuoadwDzSOWCfwwLOpVJckymwCtxDrrZ8EKRp+Om/rjzuLFWBg+AJyA+bMVaV9PFIQoK8VMqbHzI/pj6j0yYHOtSiPGcOxeWovu28CqwHzGNllxLzKHEHsrSFDyO+K0mqwoq+rcfSp3k0321/wjfFjFGLud91wSONmhfDVIjBwPSdcp4cHHzqt5DgPQYy8xqb+kYjbqkJQlCljU/1NlXABCgL+mNP6RecP1FNlr7isJbHzN/ljOq/tjiTJbhymZCGyElvq3UnmARvz7hgc+QxEMH2V482cF35VCQph1paHHELSRYj6VvceRGN6kJRMokYSUJcCmwCFgEHGO4JL6mhDkyJSSPrtEVoaNuHaAF/DjjThzE06G2w7CmtNtJtrU2F+p03wKHKHlzhaitJUtAGq9eoxQ2pEOSUNHiw+nrWvQHcehxSFOqUWwjt6O72WTZP8CwQPTGzGqUOVsxKZWeaQsavhxxbBB4YZMEb7tP0KF4rxYoRrP0umnLeku9W22oKspSbk3291P8AXBLTW2m4EduOSWktp0EnlbGVmpSXWhFJ2DTj6x3hKbJH8Sh8MXaE42uF1bakrSytTYUk3Gm907/hIwOIBmIIrW291eQ5oQdLrybHa1uMyWw5EnJLLzahsSRbfwI2PphFVl+r5IqNToEB5Mdl1zrEyEIs6tojsjXxtx9Qd8foKYyH4zjSjbUNjzB5H0NjhW9MNL9vplJrKSltxtz2aQo8EhRtc/hUCPXHoeiztjxPgyCrXfkfPukphmZmGyURJuoqJJUSSSbkk4YHQ7WfYa0uCtdm5G534E2H5hHpc8sav9kaTRlFRpceUhsJvUaxUUsxl3FyUoSTceYxQrVVpoVSvYEwn5rErtTKdCUzHZbWNARqJOrdXH8sb2KxceMiMEbCQd/x8NEBjS01Kd44YmOECQJkGPJTwebSux5XF8THj02k5W1ZimZ7mTMsWMmIkpVqcbFwpShay9iClKB6YIIeaM1MOoGY8qVAhKdJfgfWJPiWwSPgcDUJqiVCr1Z+ophPVPrEezsTpiozZQU3KgoA3VfljrluhzKZKc+k6pEeiuFIDkbMC2VRk37SgAO0bEbbcPHHonNjMQa5o8oFLUJ9DW/0S9SHVWpkAvVDPtUmyZj01NOiJbbeeipjrGs3spAAsRZQ9MMqlJIgtrV7zt3Veajf+uFv0XFst5vksynJYLpCZLhup0BKiFE89jhoMJ0sNpHJIHyxkdSP/Ly8AD7I0f8A1qtV3lMQHlN/pFDQ3+JRsPmcDj8PqpehMmQgNWaTocIsnU2m3+o435v19Thx+Tep9Y8tk/Mk+mMmd+vu/wCcP5jOMPFAONT8sm4TSy60iksuxltyXpLpYcU1oU8oJASdtge63xwJ0PPP/j9YpCaVDjohtSVMLbvdxTR4K8wCfTB7G+prEtn7LyEvJ8/dV+QwgpqHo1ZzFVo99UOoLbcAPFDxdQfnp+ON3ouCgma9r23AoD3rQJbEyvB1sUy2OkGUvo+ezK5DjpkJk9QhgKVpJ1ADfjzxtZAzS5mmlPyZUduO+y+WloQSQNgefnhQuSktdGlHhqPZcrDjiyP2Up3+ah8ME3R/XIsRzOzsRzVEQ0uawbEXSNd9v4camI6fGIZCxtw407CoFEu2Q5hVbWV+kWRWs3CjvQmGo7i3ksvJWSpRRe3HvAOKFS6UaoiZPkU6jNO0iA+GXXlu2USVFIPhcg22PK+AbK9QjQ6tlR1Dh9pYlrEoWOwWsAb89irBDk2XSYNLzY/X4ntcET2gtrQFXJW5Y2Pjg0uBgicXCOooBS+uahp7aLgkcRqtnMec336zFgUrL8Spe1w25TIc7LhCkFZHoBjYyFMhZrpT0pDMmC8w8WnGW5Syk7Agi/Ig/EHAVVDIm9INJVlLqojj1MbMIOiyW0FlZtbe3Zvg/wAg5dcyZl6V9IPNuvuuGQ71d9KbJACQTx4Xv44zcdhMEzDNcWgPoDvXU1rtRGillzUBUqFNYKpD13HEh1TKOsWVe60onj94fLGpQEJiyXWGwEtvBa0gcOw4pJ+RTjnOZVHosVtz9L21ufiLThPzOOzX1TMSTw0THEE/dWtSfz0/DHl44wyUOAvr+E+55cyhK3CMCOdoQl5SzHF0hRbbL7afEJC/zB+OC4G+Mua2FuVJtQuHIYuO/wB8Y1GP8OVjxsQk6VaQkLSs3M0xuEljL1KUuOEhx51BccdsBchSvdJ8BYd2O1Rz7UqjGrEOWgOQZzZSxHBShMTtXSQUpBURYcbXtjOo2VZc+ltT3JtPgxXFFtpybJDfWqHEJ23ti8rIlRcQoQqjR5rgSVdTHmBS1AC5sLb7A4905nTw8l1K1788pEF9E48rVkqoENSwLqSVceF1E2xMKuFVpLMGM22pzSGUEb24pBxMeQkw/nNOU4CKK1BXQYVWq7dY+j26h1jYjuVOKt9hKAmyhpSRZXmcacSr0MSQ19IUKQn3lx4GW1qK0A7i+/lflirUpVIoWdawqs6EKkM/3aSuL7Qlk61BXY5kgDfl64qUOuNtz41EyVDqPsSe1JkMpR7ZKtzKlCyU3I7uPLG14Xixh1HaC9g3Tki37Qa0NEQ9Fj8STFzd9HslmMt4rZZOxQgpVYW9DhoNG7SCOYBwsciypP8AxFzGzUIKqe7UWEvCMu1xp2BuNjcKJuOd8MFuT1NG65W6mWiD+JO1viMYnVKNxRdsWg87DfdHiuyg5XtP+ulzJXe51ST91G3/AMirGRN/8wd/zh/MZxu05n2aCwyTdSUAKPermfjfGFN/XnSAf0w/mM4xpxSNtUzGfOVrVH6mfBk8tZYV5KG3zAwMtdHcZCcwpXPcWK0bqu2n6k6lKBHfurngnrjZcpcjR77Y6xH4k9ofli6y4l5pDqPdWkKF+44egmkie4MNK0Pz6BBcA5oqlw90cU6lU+C/PqzyoVJdXLcSqOFBwakqUFAXuOzbYc8Z0ml5VNRrb8euPQ258fqXYyYC0JZQpIWdI0jkgkjlex3wycyMRpNAqDM6QI0ZyOtLrxt9Wkg3Vv3DCvqRygY6ak3VZqIspxaGGmImrSlKdLu1r6bG9+XjjYw08s1S9zq9h78a1ul3NA0C+5NHya/TKLCYrZYkRHFKEtEFWp46vtkDaxsBc92PRk3L1frbzdNr1QYamf3p2F7M42FC97gqAHMkAgkX22xyEHKDdZjwWq7L1SC2tSkx7t3WEqQCu1klWkH442simhO5g6um1N956JGLaG1xOpQ4lJ0laTzHL1wzJLJGwuY92hNxyfTlVABNwt1vJEVjNkGvR5K2kwo4YaiBsadIQpA348FfLG1WbOpjxBxkPJCvwjtK/K3rjRHC+M5JD9bWRumKyE/vKNz8gPjjzuIlfIAHmu3smY2gGoXHMn6mjb7S/wCUvHrTBk0OSyn3lLe0+CtaiPnbEzJ+povt2l/ynMWaSbQ1AD/Gd/mKwqQDMR2/SJWkYI5XeG+JMRl8f4iAr4jGfPeS0uqvLNkMwgST++TjrST1YkxN7x3lAfhV2h8lfLA3n+eIeScwSgbKk3jteN7N/wDVhrDtM0kbOSFR/lDkFZWp0iPkdhUqsutxKgleiO3S1y0tbWJJSCUE4rU2nz6RTZ7OVK9SZjuhb7rXUdXLSgABWnXuNgNjbcnvx8Rq/lmitxoMCTWEKEdoyJdLmDQp0p7RLa7pvfwx5Xs0qmUOQzTM3VCQtwBHscqEG3HQSBpDiRbgfXHrMk7pDazjW4tr2B+5CTqKK9RcrqnUiHJCrBbKdjc8Bbu8MTDIyrTW0ZfhIKgNKCB4i5sfhbExgSYk5zTlMgCiD+kBcWgZup9cmRVvx1XSoIQlRQpSLBQB2JHVg795wNoqcqrhymZNhTFofd62pTpOltck3uUrUjsto47Ag+HG7I6S6N9L5aeDaQXW9039Lf6gn0v34V8jpLqHsLcGnUmmQo7drN9Tr0kfdNhfzGNbp7XTwjw25nNtc2G4JG6DJ5XXWnVqg9l/PNFkyXGkqhhEWRGisrDEZlQFkhxXvnSoq5cBhrLjtvKmQXP0MlJcQR47Kt5Gx/ex+dazmat1xvqqrUnZDV7hspSlAPLspAGHB0c1813LLKCsrqdK0oWkntOItYH1SLX7xgPWunSMwzJXC7bGnH0Hyi7h5RmIC2KfT6UCIVRhsomIFrq2DwH2k99+7ljS/s/SBv7C1/v1xaU3FqMRJdbQ80sAgLTf/scCTLMZNQLcyS4IwdUClT6gkC7gtx+6n/Zx5J7WRUGUEHf92Wi0ukqQ4haM+n0jWqJT4bDkxQt2SSGvvKPK2CGHHTFiMx0ElLaAkE8TbGMKrToDXVU+NdPLSA2gnzVa/pfFZ+szVjVqRGT91G/8TmkfAHHWSQxOLrV7LjmSPAB07omcSlSClYCkkWIIuDj8/wBTCWKEzKRJjtLU/VI+h8LAWlWxCSARqsbAEi5I8cNFMmoLOtD8hdt79Yoj4Jbtj7ZqgYCWqhHbeYCtShoSSj71gB63SNueNDBdZjw5q4WP6I78oT8I92iUcFtbc9unvJWiRIepBQ0UnUpKWSFEDnYkXwS9GZUc8NMIkMSWocKQ2FsBd0AvXssKA0qvfbhhg1GtQ0ygiIGHJCBbrdIJSDyH+/jiiiXUEqWtnW2pZupSGLavXqt/nhzEf6gie0sDa1FLc6KjMFJYmyMb7XwPVSnJanrnOJfeiu261DTigpsj7QCTuO8Y4M1mewbPkKP7LqLE/AA/6DjQj5hiObSAWSOKrhSfiOHqBjFfNDMKE0PdGEcjDUCvovGaRSZbQW0pbyDuCJK1f/bHxKp1IgNa3VPNgnspEhy6j4AHc4qZjbirbYkQygLcUoFxldirski5HjbGlRIMduKh8NAvHUC4o6lHtHmccaGukLMoryrElrQ4uPoq0COuAzKlhC0OyikNMrWVKB4JuTzJNz3emAzpFeekVigZbp8X29UZQmSY4UAXQm1k3JtuNXywc1GpR4jEmqTF6YUBCjq/bWBvbvP2R4k4VVLjSqrKdzDNZpEuoVZalw6bOcKHOrQbAtKvsq237tweONvpEAYTNs2w7k/CddkpO8m262ahUIk6UqPKXSgpRNqbX4Psrjf3UOpFiBwvY+eMGs5bpjNZo30UlEeY+4pb0NuX7QhsJ3SsK4gFVgAe8Y3k5np0yG3Sa2xHpD8dag/CrTbj6HUH9hxR1Dw4ju5HHPo+olKk5tn1Gixi1SmV/UbqIWB9oX30ldyP8vwxqNkfh2OddtB7HbXTvv6oNA4pqRY6IsVmO2Ow02lCfICwxMdRwxMYCOubzSHmVtOpCkLSUqSeYPEY/OnSBQnKJX3kkfVPKKkq8eN/Xj8Ryx+j8C+fMttZgph7AMlntI2ve2/n/wDhI540el4z+FnDnfynVUkZnakJRKFUa48W6fHK0o/SvLOlpocypXAfngsXPZyzmJquZYR11OZQ2xUvZ0kR1OEWKUKPG9rg8j54rtpr+bqyjLcdlumwWFfWRIg0Mso5rV+2Te4vxuOHHBRVVUSMiDlSl0tmrT47pEeGlxXVIJFi5II2UeKiLG3Dbnv4rEFzw14rUXaNA07k/jYa1KXa2gR5TKlFkxGqpT3A7TZQ6wkf4SjxNuW/Ecjv345LyxFckOyESpCFOqKyUKHM3228cLGlzp/R9VpyY5XUaDHcbaqCgkIbaeUNw2CeIv47bG3HDQo9RjTYTc+iPCXAc/wk7KbPMAHh+E28O7Hk+odNbGQ6maPY8V2PdOwzuGhofyvBllq5tOki/GxSL/AYicrsJN0TJCe+xSL/AAGNmNIako1tLChwPeD3HuxizGkmqSVyYs15shHVlkq0gW34Ec8Zj4YGgENrVHbNKTQuX2rLjAT25ThHepKFfMjFBFCZnSLMyn/ZGwbrBCQtX3bDgO/FhTMBSSlVNqigdiCVm/8AqxEswEgJTTKoEjYAFe3+rAnRsdYtFPU/pXbI4XzGvoP2uErK7cVoriPSVAEFxtCwFKT4ePhzxYi0GnyWg4zIDieFyy2SD43TcHHmiB/6bVf/AHP+rHyhqnNlSm6ZU0qUbkpDgJ8+1irYYmmzRT3/AEumR7hdx+e6tnLzenSmY+gdyNKR8ALY4rypHWbqlSL94CR+Qx8tBBmxDGiVJuzt1qeUvTp0njc242wQqUlKSpRAA3JPAYYZBDJWrUIyyMNnIcGUIwVcS5QPfqH/ACxoNoLTKadEcUerFnXlfYHH+I/Lj3X6OSlSUq9nV1UZIuuSrbb7oP5nbzwrM6Z/jP6KRRFvJpSnAiXNY995N+2lsnjsd1c7jvw5gem+PJlgbQblDlxDsv8AuFV89ZsgVauwKE06W6BFktiU62dnQCNX7oF9+/fkMdq9luA/U471OQxR5wcC4GtXWQZwB1JCFcELNhdPnseOAvMVA+i0MzoDvtlGl3MWYkcbcULH2VAgi3h6Dyh5mnUZpyIpLM2mup+tgSxraPiB9k+WPaswQELHYN38opTnmvfsfSyz8/mOZE0uqVGoRKnRs3MddWXHgIDbsbSqPckrWlaeKEi5A3vbjbDYydRUUSiMRwgocKQXATcg2AAPiBx5XvgZyTTZlcqIzJW2ENKS2lqNGSDpZSNwkX8dzfmAORwwh5Y87j8QHERNsBcgaV7dv7phjaXXuJiYmM5EUx4RfHuJiKIAz1lmb1UqpZdkuxZLjRRIS0rT1ieNieXM32sSeRNsHoydplKRJW0otqiMddWJslGktLNwllNxwBCiSOJA432bhAwA53yI3UVGoUr6uQjStbW+l3SbgKH2h4cRy7jo4fFh0Zw8poDv++e3CG5t8wWcNM1yIlEJrrH9T0GJLTqbjsXuuXISeK1cgd9/PAtKlv0eXVs15XlIp9MMsMR2Ck9XMVbtkI4aRub+drYuVqrS65Vv7Px6eaTJq7gE+S67q1pQN0oPJsBKtvMEAkjHJhcGsV0yikpyrllmzaVcHSDZPmpagD5Ad+NWCMxirhYi41tXTipNh7nVCJqiqldINLkyERsxtO0OqlIOuxCFA8De2w/Ft44N2JMjqkuNhqYyrcOMKAJHlex+OFnTIMOr5Seq+aJC2jKlqqkgJQD9Sg6ENA8gbbczjLiUCdS3aZJolQl0gzoMie+2FlbbDaCCkaeeyki5vvjPlwGGkcchyEW5FRx8O3KIJHAXunKKlHBs6VsnmHUFPz4fPHREyM5+jkNK/CsHCLp3SxmaOlIkpgyxYX61opV8UkD5Y109L5d/W8ux1HmUvXv8U4G/oePZo0H582XfHiTfXJYR77zafxKAxyNSh8EvpWe5u6z8r4UyulphH6vllgHkS6B+ScUZnS/XnQRBg0+KnhdSVOkeW6R8sRnQ+oPNMoHup40ScpfkO/oIpA5LeOn5Df42wL5kzhl+havpSf7fKT2hEjjUEnxA2H7xOF/T6lIzqy5AqOY6kKq608piGw2G2CpKSQFEbquBe3gcZ0oUutZNnSaVRmafKpTyHFpaWVqcZUNJKlHckK38hg8PR2iTLiCTcA0sBWwN9ibaLhmNPKiSpSqrm76RRmSY7QabDDKjFjo6xRDhslbhvujmTwHpfFdJ9rmTcn5qRTKfCiMBcR9kBoMrFtLiLnt69VyPPxxovJXSKPTpqnEVCbToSE1JnRYPwHSbAX97Rbj4HGVnSFCfyvDU3KZnOMSENUpbbgW7KjL36tYG908L+HecNxOBcGiza0FBoef/ALsexQ7rTiVSn02E1l/NElERNPjliXDdZK2pje5Q6yobhw/Mk8xfGVkLI6axU1VItus0pDmqMl6xWU3uknxta3xPK5BR8szM1SIdRrcdqLAitJRDiN9oIRt9o7rO3E7Dlc8GXGjtR2EMsoCG0iwAwnPjfBa5kR8zv5r2HNPh4qrtZW5XrDLcdpDTKQhtCdKUjkMdMTExjoymJiYmIopiYmJiKKY8Ix7iYiiw8xZWpuYI62prCdavtgb38f8Anx7iMAObKBmOFld+itoYqFOSE9Qpd0rj6DdO6bAgAcFcO84bWPLbYZgxckJFLgGtDyquaCkTmOrCvqoGUoTL8CnIDLb3tKQ2pShsT3WAuQeBJwRZ5zDGeyIuXFQhLsuQ7TmFJ+ywlxWr0IbHxGD2q5apNVQpMqG2Sq9ykDe/eOB9QcBtV6KIr7AagTXGmkqKkMKWoISTxIvqA9E40YsbhXujzgtDTXmu5PvZDLHAGiSmPUBKnEBa9CSoAqO+kX44P53RRV45KmpDS0XsAoAfO+/wGMKXkuqxFFLyo9x98/0GPSs6nhJBaQJbwnjZYtTjMRJ7zESWiYwg2RJbSUpcFgbgH1Hpitggj5Pqkpelkx1H8Z/qMbUPotrkhXbdYaFuI7Z+Fx+eIeoYRjaOkHz0U8N52WLkWbOg5liuUyAzNlKOlLbiLlI+0Um4srTq3vjYcdh5Y6RKpFfOulyw8y8hkayG3Bq2AvulVtsE1L6IUtKC51RXcDfqiRy34Wtz5nBjRMjUGjpSI0QFSeFz/u/718Y2L6phTI5zPMCKcehr22sjNidS6XmUE5wm0tunsxIzaG2VRxOkx7vIZNrt2O3IbK4dx2wbZU6O6TQEBam0yJBFlLXvfz7/AJDwwYNtoaQENpCUjgkCwGPsC2MafHyS1DRlB1A39UZrAF4BbHuJiYRV1MTExMdUUxMTExF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4" name="AutoShape 38" descr="data:image/jpeg;base64,/9j/4AAQSkZJRgABAQAAAQABAAD/2wCEAAkGBhQSEBQUExQVFRUVFxgXFxcYFxgaHxgYGBgVGBgiHhcYHCYfHh0jHRgeHy8gJCcpLSwsGCAxNTAqNScsLikBCQoKDgwOGg8PGiwkHyQsLSwsLCksKi0sKiwsLCwsKSwsMCkpLSwvLSwsKi8sLzQsLywtKiksLCwtLCwwLywtLP/AABEIAM4A9QMBIgACEQEDEQH/xAAcAAACAgMBAQAAAAAAAAAAAAAABgUHAwQIAgH/xABWEAACAQIEAgYECQYJCgMJAAABAgMEEQAFEiEGMRMiQVFhcQcUMoEjQlJicoKRobEzVGNzkqIIFSQ0Q1OUo8EWg5OytMLE0dPxs9LwFxglRGSEldTh/8QAGQEAAwEBAQAAAAAAAAAAAAAAAAIDBAEF/8QANBEAAQMDAgMHBAICAQUAAAAAAQACEQMhMRJBBFFhEyJxgZGh8DKxwdFC4SNSohQkM2KC/9oADAMBAAIRAxEAPwC8cGDBgQjBgwYEIwYMGBCMGDBgQjBiK4g4np6KPpKiQIPijmzHuVRuT5e+2KZ4s9ONRNdKNfV4+Ws2aQj71T3XPjijKbn4SOeG5V0Z1xJTUi6qiZIh2BjufJR1m9wOK9zv0+wJcU0DzH5Tno19w3Y+8LikZ6h5XLOzSOx3ZiWZj5nc42KXJ5JFmZR+QXVICbEC9j1TubdvdbF+yYwS8qHaudZoThmfpszGX2HjgHdHGCf2pNX3Wwt1nGVbL+Uq6hvDpXA/ZUgfdiQpuG6dYYJZWqJWnUsscEY5qbMCxJ5HblhWIw1GpTqEhgx0S1GvbGo5WSWpdvaZm82J/E4xg4aOB6OK809QgeKNUSxF+tK4UbHuW58MZ8lygU9XWrIiSerwSsodQwNihjNj3i32nEqnGsY57Yu0Dz6eUj1Tt4dzg1059vkFLVPmk0fsSyp9GR1/A4mqD0kZjD7NZMfByJB/eBsSKwQTCgneCNOlnaGVEBVHUEKDpvsd+w4jsy4ejggnkk1BjO8VOoNriNiHY3BuoG3mPHCt4ym46XNvjbMkH0ifBdNB7RINv6lNeU+nurSwnhimHaVvG32jUv7ow+ZF6aKCossjNTueyUdW/wCsW6/tWxR2c8LyU0EEshF5b3S26WAIBPeQb27MRlRQyRqjOhVZF1ITyZeVxirexqiWHMj0ylLqtMw4Lr2CoV1DIysp3DKQQR4EbHGTHJmQ8U1NE2qmmaPvW91bzQ9U+dr4uDhD05QzWjrVEDnbpVuYz5g3KfePEYm+g5uLqjawdlWngx4imVlDKQykXBBBBB5EEcxj3iCsjBgwYEIwYMGBCMGDBgQjBgwYEIwYMGBCMGDBgQjBgwYEIxXXpB9LkdFqgptMtQNieaRH51vab5o5dpHIwXpR9LRUvSUT7i6yzqeXYVjPf2F+zkN9xTsEJd1UWuxAFyALk23J2HmcaadG2p2FnqVf4tWxmubzVMrSzyNJI3NmPZ3AcgPAWGMdAkZkUTMyx/GZAGIFjyB8dvfhnm4MhUTRdLIamGIzP1LRCwvp1EarkHZuX2EYUMUpV2V2kUz+M4IU6lN9IgvTbnoiipqWajjCoz6ula5lEsZNlZr2AtvYbG2J6TMaWOqim6JiMwQa3L2RVksrjQBudVr3O174R6POilLNTsutZSrLc26N1PtDbe42tjTaqkdUjLMypfQm5sWNzYeJxgPAl40vJgE3m5BuPQx6LSOKDbtGYtGCP2E50WbJDSvStWPA0NQ4DRAuZI/ArsOsSb3wnZj0fSt0JkZNrGQAMTYXvp253xNZb6P6ybfo+jXvkOn93dvuxJf5C00RtUV8at8hNN/vYn93HKdbhuHe6H6icgCb+Q+5XX061ZolsAbm33Kg8v4qmgp+hgPRkyF2kU9ZuqFA32AFsbcfG76y8kUUheEQSatQ6RQb3ax9o8jbDBT8I0BHVFdN4pBMR9qwgffjO3BtH+a5kPHoJ/8ApnCOq8M4kmi6++kz95TCnWEDtB6pMzPiRpTCFjSKOA3jjS9gSQxJJNySRiYqOLoZ631idG0QreCEWIL8+s3Idbe9jyXu33KnhPLhznqID+mjZR/eRL+ONZvRsZBqpaqGcedvvUsPttgNXgyAHAssRcEZzfrzQKfEC4h3gQcYstitePMIYUhLh5Kwl1kdWZdcfWI02OgBdtuy2JqYQVXRzWUQUEsykfKjjjQpt23ZR7sV7mXDtTTG8sToB8cbr+2twPtxhgziVIJYFa0cpUsLb3W1rH3C/ljh4EVGg0H2Bt0B+q/hhA4nSSKjb7+WPdTcXDkcipLUTCneqcmGNY9QszbE2I0rcgDwt7l+voGhlkjcdaNirW5XBtz8cMWdVNNWBZRLIs3RpGlOIi3XWwAVwQNJPv392JtYhSU7xK0E1QLS1kcxuXTSTpVm2OkG/O99+2xdvFVKQGqSTbSREecYAtN5MXXDQa+YwN8z5c/woTgr0jVOXMAh6SAnrQsdvEqfiN5bHtBx0JwrxdT5hD0sDXtYOh2ZCexl/AjY9hxzTV5QZUlqYImjp0KizuCQTYEKT7QDHzsR4218iz6ajnWaByjr9jDtVh2qe78DY436W1hLc79DyPVZg51MwcLrjBhX4E48izKHUvUmS3SxX3U9470PYfcd8NGMpBBgrSDNwjBgwY4uowYMGBCMGDBgQjBgwYEIwYMGBCMVP6YPSSYQ1FTNaVh8NID+TUj2Qflkcz2A952a/STxqMupCy2M8l0hU9/axHcoN/ElR245nmmZ2ZmJZmJZmJuSSbkk9pJ3xpo057xUKtSLBfEiJvpBOkXNgTYCwubchuN/HDlUUFFB0MM0LaZolf1sOdmcXJVfZ0KSARz8+3JwzQpUUfQU8ojkZr1dwdbRC+0dua/N7Sd+4xa8UrHrh6BZqZXLRRz3LR794sd+1fG3ffJVqvrvLGA903AMHofW4GCMqjGNpNDnRffPiP31U5XcQy00LwPOUqaYoY3A1CpiI6obY7hWvv8Ajc4S81zM1EvSFI0JABEa6QT327ycZKmeatqS1tcspsFUdwsAB2AAe4DfD/w7wotLIiJGKqvYaggPUhHymY7Ko+WdzyUY4BT4MDuzUdsPfwE88bLp18Qcwwbn280uZRwExTpqtxTQjfrWDEeR2W/jc+GH/hrhmQgeoUqwRn/5qpDBmHesf5Rh5lFw45DwGiOs9WwqagbqSLRxHuijOw+mbse8csNmJOpvrXrmf/UWaP35+iq0tp2piOpz/Xkk6m9GkTb1c01Ufks3Rx+6GKw/aLYYstyGnpxaCCKIfMRV+8DG/gxdoDRDRA6JCZMlGDHmSQKCSbAC5J7AOeK+yPOqkVFPVzSOabMHkjSJraYQetRkC2xkVDfvMi4cCVwmFYRW/PEHmXA1DOdT00er5aDo3/0kdm+/E7gwq6kWr4CqIrmkqi6/1NV1wR3CZQHH1g+EHPuFKd30VELZfUMbK2xikPzXHwbeXUbwxfGNeuoI5o2jlRZEYWZWAIPmDjOeHbOpnddzbb1GD5qnaGIdccj8kLlfPeGJ6Nx0i9W/VkW+kns35g+BscZhnoquijrLdVhepCkyCMA3U29re25BI8cXJnnBklKjdApqqQjr0r9d41/RM3tqP6tt9uqezFVcScHqI/WaM9JTm5Zdy0dufPew7Qd17e/FW15cGcRY/wAXjH9HpgqLqUAupY3aflx7qfpqmCvp1pkfoU6WyQoupxFGNtR5LdjrLG45Dc81fOckjknZMvjkkWFD0j6tQYi9yPw29q2w23j8lzdog8Wvo45yqyyBbuqX30nnYg7jDdnGZJSxmnh1UwjCT08qHWKnYX1kDe9/IW32sMQ7KpwlbTTkzgbbSTFyfU7lV1sr05ftk79AOXwJMyLPJaSdJ4G0uh9zDtDDtU9o/wAbHHTnB3FsWYUqzR7H2ZEvvG9twe8doPaCPLHOWe5dLIhrTAsMcjKLA21MwN2VTvZiCfftfc4z8A8ZPl1Wsm5ieyzIPjJfmB8peY947cerauzUMjO99wsQJpO0nHy66jwYxUtSsiK6MGR1DKw5FSLgjzGMuMi1IwYMGBCMGDBgQjBgwYEIx4llCqWYgAAkk8gBuSTj3iufTbxP6vQiBDaSpJU+ES2Mn23C+THDNbqMLjjAlU/x9xYcwrXmuejHUhXujB2Nu9vaPnbsxG/xBP6uKgRlojcalsdNjY6gN18zjShK6l1303Gq1r2vva+17d+LKyOOmjTpsvWadh7cQn0sB86IizDyv4Xw/GcSeGaNA/XgTNlHh6IrElx/fpuq2pqlo3V0Yqym6sDYg42a2skqp9ZAaSQgWRQNTWCjYdpxs8S5nHPNqjpxTncOoPNr7kiwAPZYDvvho4Jyj1eEVbJrmlIjpYu1mfYHw1b79ihj247WrinTFUs75sBaZO0jbdcp0i95ph3dFyfypnhjhlqcrTwBXrpl1SOd1p477k/NB2A5uw7hi2uG+GoqOIql2djqllbd5X7WY/gOQGwxh4R4aFJCdRDzynXPL8t7ch3Io6qjsA7yca1f6SKCGp9WkqAsoIVuq5VWPIM4GkHftO3bbGSjSIlzruOT82Gy1PeLAWAwPm6ZsGDBiqVGDC7VcWdI5ioUFTIDZ31aYYj8+YA3YfIQM3fbniJzN+jIFbmjpI24gpVWP7ECyTsPG+G0rkqW46kLUvQKbNVyJTAjsWU/Cn3RBz7sZOLMl6XL5YohpZEDQW+LJDZ4reTIB5YVKSqjOZUCJU1co1zv0dVG62YU8gDK0kSMdmYcyPLFkXx092FwXlaeS5mKimhnXlLGkg8NShre69sbuKo4dqYfV9D1teqxyTIqU8cnRxos0gQdJFA1+qAd2Nr9mGTLHmZS9BmKVYX2oqjQxHgZYlWSM/TVvLAWwgOTngxB5XxWkkghmVqap/qZLda3MxuOrKvipuO0DE5hSITIwl8VcJsrtV0a3kO88A2FQB2jsEwHJvjcjhwqJ1RWd2CqoLMxNgABckk8gBiD4f48o62Ro6ebW6C5BV1uoIBI1AXFyOXeMK6mHtIcJG6A7SQQbqheL+Gk0Cspd4H9tbW6Jr2PV7BfYr8U7ciLRWT5+IrdLGZ+jB6BHY6I3YgklPjeXePeLs41yRaWRqpVBppzprI7bKW6omt3G+l+8EN2HFK8W8PGjqCguY260bd691+9Tt9h7cLw7p/7atfdp3I5eI35hLWbH+anbmOR/R9inTiiNBFTmvlJCqZGiT25ZW5gAW0xoOrfxO4POvMyoGjKsUKJKvSRjUG6hJt1hzI5dh8BiSy/oJdVRWzu7BrdEtzJJYC13Oyr2e7sxkzjiaKem6EU4iEbA0+g30qb9IHJ3N9jsOflucLTqcOQxoJE960AT/rzub5t6IrubVBcYHLcnxVkegvjDUjUMh3QF4L/ACb9dfcTqHgW7sW9jkTJM3elqIp4/aicMPG3MHwYXU+Bx1llmYJPDHNGbpIiup8GAI9++NddkGeanRdIhbODBgxnVkYMGDAhGDBgwIRjmj0s5961mk1jdIfgU+pfX++W9wGOiM9zMU9LNOf6KN389Kkge87Y5IdyzEndmNz4k7n7TjVw4uXLPXNgE08EX0VHQGP1uydD0mndbnpNGrbVy/8AV8b2aJKaaWong9VqYXjEcyAxmUsbMLA2JA31D/njRqqqGnb1WrpYpDEFHSwsyPuA25PtEX7bb4i+IauNynQzVEiBfZnNzGb8hvY7doxgFJ1atrAgGDObDYEHBGxG6uXinT0zcWjr4RkcwV54ayc1dUkZvYktIe3SN237zy82GL04GywT1D1RA6Kn1U9KOy46szj3jolPcrd+K04Jo2iopZkHw1Q608H0mYIp/bYk/q8X7kuVJTU8UEfsxIqDxsNyfEnc+JwPd23EOdszujx/kfx6pmN7OkBu658Nv2t3HOXG3Ccs+cVqUi9MykTOoKgjWEZgAT1rM9tt9xtjoqWQKpZjYAEk9wG5xVOSgx1YrGFixpZJfBK96wWP0WeH3RY10naZKlUbqspKHjOrCqJJYIWsLh8vrgVNtxbVpNvA2x6MqVH5Z8wzC/8ARR0z08J8wwjVh4SSMMWJj7hNSbSlaDLauZFjISgpwLCOAhpSvd0gAjiH0Ax7mGJrKsigplKwxql92I3Zz3s5uzHxYk43r4j6niOljNpKmBD3NLGv3FsckldsEmcbyM9esbFikUMcqKKtaXRIzzoWDEXclRbb2Re/t4jyz/Km/wDzeJfiQUk0j1SVtIdENnVkhqhojLyXRS4Kt1je3tWXuxAyZVWxRJUTx0EcDFddqSNpIlkIVWdNlNiw1BWNt7XtiowpnKZfRrKw9ZgBIihaJYk6UThA0dyBMoAIJ+JzXyYYYc24ZgqCHZSsq+zNGdEieUi72+abg9oOIPh56OhM2utpdcrKWCtDAo0LpFolfY95vc7dwwx0eeU8ptFPFIfmSI3+qTibpmQnGIS/mNDU9GYqmnjzGD5S6I5RbkTG5EbMPlIyHuUYiBmfQfkqqtpx/U1dHPOg8BJp12/zrDFi4Mc1IhVTxLxBW1VJNBEY5zIujTFQ1qkhiAfhJG6NLDe5JxCehvh5oM2nSfqTQwfk7g/lCl7lSRdQRcd7+GLsqqhY0Z3NlRSzHuCgkn7BireH4mirkqnFnkFK83gK9q3Y/RkMC/UxVr+6QkLe8CrSqadZEZHUMrgqynkVIsQfAjFKcTcNMYZ6JrtLSWkp2POSBgdG/abAxn5yKcXhhK9ItJ0Zp60bdE4ilP6GYhbn6Emhv2sYa7SW6mfU248Rt54WimRMOwbH50XNmMlPTPI2lFZ27lBY/YMTHGuU+r1sqAWVj0i/Rfe3ua492GDLnlaigWjqIadQp9YLOqP0mo7k21EEWtb/ALbqnGRSZUZ/LngWm8A+HisbOHl7mO25bpHqKdo2KurIw5qwII9x3xe/oIz7paJ6dj1qd+r+rkuw+xg/3YqbjDMEf1eNZvWHhjKyTb9clrgAndgo2v44m/Qpm3Q5qqE9WdHjPmB0i/ehH1sOHGrR1OEH5z5rkCnV0g2XReDBgxlWpGDBgwIRgwYMCEi+miv6PKJR2yvHH9rBj9yHHPOXThJo3KlwrqxUG2rSQbXsedu7F1fwgqm1JTJ8qYt+zGw/38U3k1XNFMskAJkS5Fl17Wsbix2sbe/Gtg/wnz6e6yvP+QJvhzbMalmvRrPGzEqs0IsqkkgBzp5Da++E3N3BnktGsVmI6NDdVK7EA9u4P24dRxGlRHMs/S000sRj1MZGi5qxIVt4ydNu7fnhJymn6SeFPlyIv2sAcYuCGjW4sDYGBPrmD91fie9pAdM8/kq6OEMp/lWX09tqaB6hx8+wiT9+R292LWwjcDJqr66T5C08I/Zklb/xBh5xDhQexaTk39b/AJWit9ZA2t6WUBxxPaieO9jOVgB7hKwRz9WMs31cI9Zn4lesvTSrBV09LDGV0s66xUinfoRv1juADqWy3G9g28UHpamOLshgqKlvpFDBF9oklP1MKNF7VN9HJP8AiMbm4WY5TVk3Hyy00Tmnq2kKDWEppSOkG0gDkBdnBHPsxtmrrqjaOIUcfbJNpklP0YY2KL5u5+jj7w38FU1lMeQkFRH9CpBZreUyS/aMeuOeKDl9G1QIxIVZF0ltPtMBzAP4YXeAE2118HA8D71LS1bc/h5Cy/6FdMQ/YxI03D1NGLR08CD5sSD8BhZzv0lpFlcVfDGJVkZF0FtOknVqBIB3UrbliX4z4qWgonqCocgqqoTbUzEAC9jyFzy5KcEORLVt5hwxSzoySU8TBgQbxrfcW2Nrg+I5YiDwjUSIkFRVCWlQrdOhCySqhBVZZNZUrcDVpRS1uy5xL8M56tZSQ1CiwlQEre+luTC/bZgR7sQXEPpGSlzKmoigPTadb6rdGXYrH1bb3I33FgQcA1TAQYymODJKdBZIIlHcsaD8BjDV8LUkv5Smgf6USH77XxH8a8ZrQJHaNppp36OGJTYu217mxsBcDkTdh5iIyr0jymWWnrKQ01QsLzRrrDLIqKzEBgNjseV/ZbkRbAGuIlBIwpk8GrHvSTz0xHJVcyR++GbUoH0dJ8cfBnFZBtUUxnA5S0tjf6UEjB1PgpcYUKX0u1ZphVtlh9V+NKkwNgG0k6St9jtvYeI54srL65J4o5YzdJEV1PerAEbeRx1wIyuAg4SZxdxYktP6usNYrVDpEQaWZSYydU2m62Y9Er7A/hiDqM+aokq29XeOOqp6NYX1ITG7NUGjZ1X2Q8mkbE6Tpvz2cpx02aW5rSU5P+dqSQPescZ90uEjKT8BF+pyD/aXwzYhKZlWjlGYCenimXlLGkg8NShv8cY8/wArFTSzQNyljdPIspAPuNj7sR/B/USen/N6iRAP0bkTxe4JKF+rifOJGxVMhc3cdAzUdFUn2ypik+kBv+8r/bhcyfM4IVbpaVZ3vdSzsAotuNI2O+HvjKjtRV0dvyFdIV8FeQOPunxWGDgWB9F1I4a4ixItMjHik4lxbUDxuAfx+E+57mMLpWU6inSNY4pYCgRSxBRmUkHrNuRbnscKfDlf0FZTy/1c0bHyDi/3XxHY+HGvh+GFBpaDM/qPeFnq1jUcCR8ldkjBjUyip6Snhf5caN+0oP8AjjbxjWxGDBgwIRgwYMCFTv8ACGbq0Q8Z/wAIf+eK04ShkMzMk5p1jjZ5JRckRgrewHO5ttizv4QsfwdG3c8o+1Yz/u4qzhionWpUU6h3cFCjAFXUjrBgSBpsL3v2Y0OBPDGIwc491nxWE+ynMm4grKhZ0FY4dY2ZEZFIkVQxkGrT1Ta1vPEHwit66m/Wp9xvhuqqao6ORII8ujkZGDLAw6UpbrhfdhO4Xl01tMf00f3sB/jjJRLXUqpYALYEcug9PNWqAtfTDiTfJnn1XQXo5HXzA/8A1QH2U8FsOeEr0dvabME/Txv7np4h+KnDXmdesEEszezEjSN5IpY/hhOHvSZH+o+wVan1u8T90u0nwjZnP2G9On0KeNg397JKPdhTovapvo5J/wARh1yigaHKQr/lDA7yfrJFaST99zhKovapvo5J/wARjWN1Ap1zn4Gvo5+Sy66ST646WI+54yo/W4hfTcf/AIPL+si/1xhk4voGlopRH+UQCWL9bCRLH+8gHvx6mo6fMaNOlQSQzKkgUki4IDr7JB2vhWmCCmImQqL48yqXL0amUE0lWY6iLc/ByKLOo/aHu0dxw5+k3Ow2Y0NMY5Zo4CKmaOJOkZuyMaO7be/ZJixc34bp6qJYp4lkjUgqpvsQCBYgg8jbnj1TcPwR1ElSsYE0qhXe7ElRpAG5sB1Ry7hh+0FpSdmdkgeh3OArVlIVkjWOQzxJKuh1ikO4ZTyt1T9fCLmeZisGZVBp6p3nkQ00scRZIkgba79l1ABtytfF61PDFNJO07RAyvGYWcFgWjYWKmxA5dvPl3Y2MryeGmhWGFAkS3sguR1iSedybknB2gBmEaCRCqviDiJZ2yCuchY+kYSseSSXiD3PYLqx8gThyzfjSlkaakjbpZTTSuWjAdVURvfU4NgeW3zh34lIeDKNaY0ogToCxYxnUw1G241EkHbsIx9yjg2jpUkSCBIxICr2uSykEWLElrb8r44XNK6GlVZwRwdXVuVRRiuWKjkLgxCIFrCVtQ17E3YX52392Ljy6gSCGOFNkiRUW/yVAAufdjzlGTxUsKwwII41vpUEm1yWPMk8ycR/GlWyUUgjNpJtMEf6ydhEp+rq1fVOOOdqK61ukLX4P+EgmqTzq5ZJh+qFo4P7qNT9Y4R8p/m8X6nIP9pfFp01IsUKxoLJGgRR3Kq6R9wxVmU/zeL9TkH+0vjrTlccntfgs1I5LVU4P+cpnsfeUmX/AEeGHC9xf8H6tU/1FRHqP6Oa9O/uHShvqYYcTKcKmON02zofpYm95hpj/hituE8sSoqkjkuVs7aQbFyilgoPZe2LE41n+Czh/lVCoPqpSofvviuuGMtE0+7tGsSNMzJ7QWMX6vzuWI0DFOuZi+f/AJC7VEvpCJt+Sp3KPVquY0/qHQ7NqkWRy0WkHdgwtsdjfvwlkYcKWmpalpVpp6tJ5EcnpNBWW3XYMyb72vvt54Tr418HGpwEjFjNs3uTnpyWfiMDG9xH4XWPB7Xy6jPfTQf+EmJjEVwrFpoKVe6nhH2RoMSuJHKuMIwYMGOLqMGDBgQqz9PdJqy6J/6udb+TJIv42xSvD2bimnEhXWtmR1BsSrqVNj2He48sdG+k/LenymqUC5VOkHnERJ+Cke/HM9BU9HLG9r6HVrd+lgbfdjUxofSc0icrM8ltQOCcuH4oNRkoKWpmljB0tI8aohYEC9iLm19u378JiM0UgJBDRsCQdiGU33HfcYcMxrImjeOkkeaWpqhOqIjKUABNjfYkHu22v2YhOMwxrZWeJ4tZDBXABsQBfYkG5B5E4ycG4moQ4fUP5E6reO1zgDCtxAGgEbHbF/DwG6u3g6qC5nKB7NTSxyr4mJ2U/uyrie4268UVN+dTxRH9WCZZv7uNh78VnwlnVocuqif5vJ6vMe6OQCEk+AvE/uw8cSV1R/G9MkMMcpjpppVDymIFndI2IOhrlVFrd0p7t48GCGaDlsj0x7QrVzLtQ3g+qas2/m836t/9U4rOi9qm+jkn/EYbKuuzN43T1GnGpWW/rh2uCP6jxwtQcNZkpjPq1OejFEP5yd/U+k/Rba9fut241tEBRKtDC9wb8Gs9L+bTuqj9FJaaL3BZNH1DjF/GuZ/mFP8A2w/9DEdk9fU/xwVmgjhM1JqYJN0v5GWyMfg1sT0rL428McAsV2U8YhOI+HvW2p7ldEUpkcFUbUOjdQAsiMp3YcxcDkQcTeF7jyCZqGYwzNAUR3dl9oqkbtpVviksF63MC9sKMrpwl5uAakRuqtCGdXjPWk63SRTRvM3U/KnpFJXe+gdftHqo4Bn6R21RTRtK0ghlZtPWqjMVvobqlNO1jZtXMHGjnVXOcuyuR3q/VuhD1j07N0v5BShLDradVyx+3GjlVTU1a5ZTz1FQiyw1UxZHKSOqMBTl3G56hB8bi98Vg5lTspmL0fzqHDCCYn1XrSN7YgFIHVrwM+luhbm7DcdW9zh0yGgaClhidtTRxqpbfcgAbX3t54qSqz2pkoKKoqZawU/q02uWmJVvWFkKRmVl+LpA3Oxa+LT4RkmagpmqfyxiQyX56ioO/j3+N8K8EC6ZsSpfC7mvw2Y0sPxYFeqf6VjDD97yN/m8MWEHL8yrDX5g8NNFLplSG71BjKpHErINPRNsTIz3v8cjswrQmKe5fZPkcVNlP83i/U5B/tL4dGzTMyCPUaf+2H/oYU6ThfMkjVPV6c6UoEv6yd/UZDJf8l8e9vm+OHaISOurFz/LBUUs0J26WN0B7iykA+42Puxi4bzX1ijgmbYvGpfwe1nHuYEe7EZ/G2Z/mFP/AGw/9DCrDns0OXZlEyLHIKl4IQj6wJash9IbSt9DTE8vwwsWumm6S+La++Wa+2sqpJvqtJI4/dCYXeEKJtUk61C03Qaeuy6lJkJWx8DbuOJD0kzqskFMns08QHvYAD91VPvxr5Zln8h0zVMVOlQ+tAyMzP0V1uWBsqXPaOeMtIxwmomNbicTYnlBnuhO8TXj/URmLgc/FS2aVFYIJXjehdNB1y0+gPoPtdx38N8IUURZgo5sQo8zsPxxIZ1kElMV1FHWQEpJG2pXA2Nj3ju8cb/o+y3p80pI7XHSq5+jH8IfuT78b+Epsp0y5pBB3Aj1WWu5z3gOBHiZXUdNCERVHJQFHuFsZMGDGdaUYMGDAhGDBgwIXiaIMpVhcMCCO8EWP3Y5IzvKzTVM0Dc4pGTzCkgH3ix9+OusUP6eOHejq46pR1Z10uf0kYsPtS37Bxo4d0OhQrNlsqH4dqqZRBUdLFEYYZYpk5O7HXpZbDrEhhv2WtiJrg82WQOytaB3TpHI64kYFQm9202N+7svvaNyGKBp1FS5SIXLWBOq3JeruL9//cN+a55QzRNFJPIUDKYlip9HQhQVsuo7gg737d8YqrDRrgtDnXBmCYF7CBfJzsrsd2lMyQLRnJtf2Wj6PKxXM1HL7FSht4MAb28Su/mgxa+XRy11HDKjquY0DtGS19LuoCur9vRzJpa45XBHLHPsNQY5A8bEFG1I3Lkbg2/wxcvDnFKxvHXrtBOFirF/q2Bskh+gTpJ+Q4PZh647HiNf8X+zh+x7hcontKWndv2/op5ynjmGRuhnvS1I9qCYhST3o56si9xU+4YYw2IriXLop6WUSxpIBG7DWqsAdJIIuNj4jFQU+U0I6Et0QQrlha8ll+F6b1i41W30jV3W7MWDQ5KSQrVzfjWCFuiQmoqD7NPDZ3J+dbZF72cgDBwxkkiNLU1RU1M+nUF3WKNb6I0J5gXJLfGYk92I+l4my6lQrSIrKOYpYrr9aUARDzZxiNl4+mqCVp9CeEKtWy/3P8njPi0rDwwaTsiQrBviMzOpp5opIGmRekR4zZ01AOpU2BPPfuxW1bKHfTNaSQHdap5a2Qf/AGFF8DH7zjDJRnsimA+bkMej9lrtb346GLmpWLV8Jxy5elD0kgiCRxllK6nRNOxNrdYCxsOROPOf8Gx1JhZZJaeSBWSN4SFIRwFZbEEWsB2bW2xWdPxItJJ1ZY4D2mOKant+ty6fqOve0DBwLkYaqr0sRerLpeFKgtIj3bWkXRC7uNNjKpBHRqLFy4G1msaXDCNTd1PVHBFOaOCl1OtPAyOVuPhOjOq0hI3Ut1ja1z3YnYq+NjZZEY9wYE/YDinRm0dQxLyCZ+4075hL+wn8kgPzEDW7STfG2KRTzgmI/T5GrL9kAVxg0HdGrkrewr53ls1PUmtpE6UsqpU04IBlRL6HQnbpUBIsdmXbYgYUcuqWU2py6utzppJWNh8/La6zKP1ZJ8cS9N6RXjbROIpD4E0s39mrCoJ+hI3gMc0kYXdQKZ8l4tpqraKUdINmifqSIe0NE1mB91sS0kgUXJAA5k7Ae84Ta/Nsqq7CrSNW7PWojEw+jJIAD9ViMV3lWT0jwxFljd2XKyAz6rtLVyLPZSxFyigEW2HYMAZKC6FZuY8a9Kxgy4Cpn5FxvDBf40ko2NuehbsbW2wo11PHDMsGsvHQB6mplbnLVzAksfFULNbs1qOzD3xDm0eX0l4411EiOCFAFDyt7CgCwA7SewAnFJ8c5kYIBSB9c0pM1U/ymY6j+029uxVUduMtcl8UGZd7Dc+lvEq1OGzUdt99gkzM681E7ytsZHJ8gTsPICw92HNcuZaZUkgjr6aPV0c0DkSRhjciw35727O3ELwpkUrhp0hinCEqscp2dtNzpGwYqN7E9vhicpeI4QIjKTRvTyO8lPFEyCW9tI25GwsdXj4HBxj5Ip0hOnlkWtjvDlOL3ScO3L6hjVz/ALt15pXz7OI5EihhjaOGHXpDtqYs5BYsfda2Hz0BZLrqp6kjaJBGv05Dc/Yq/v4rTMq9pppJX9p2LHwv2eQG3ux0j6LOHfU8siVhaSX4aT6T2sD5IFHmDj0C0UqIaPvPU3WZp11C750TdgwYMZVpRgwYMCEYMGDAhGF7jzhkV9DLBtrtriJ7JF3X3HdT4McMODHQYMrhE2XHMkZUlWBBBIIPMEbEHxBx5xaPpt4L6Gf12Jfg5jaUD4svf5OP3gflDFXotyBcC5tc7AeZ7sek14c2V57mlphSGW5K08UzIwLxKH6Ox1Mnxiv0dtue/wBsjwZxKKaUpJ1qebqyKdwL7arduxsR2g+AxIUJiopFjptNTXOdAcbxxFtrL8s77nl5bjEVxfknq1RpXUylFbWbWdrWkK6dgurs7OXK2PNNRvEOdRqfS67Zsbf3cb5WwMdRAqMyM8vnNXTwnnIhtQTtqhlUrSTE31Iw/Is3ygD1D8Zbdo3U39AVQjkw1cYX4pKurW8dN9/I4UuFOKkEfqlX1qdvZbe8RvcbjcAHcEbqdxti3uHuM2pykFa+pGsIKvbS4PsrKRsr9z+y/gecqdWpRd2NTOx2cP3zCs5jKrdbccuX9ckof+w+u1BjWRMw5FhI1vLUDbGzUeiPNJF0vmWpfkl59P7N7fdi474xzy6VZvkgn7BfGntnKXZtVKR+gutVdK1sar3AygfYNsek9B9cOVcg8mmGLByhswqaeKcVNNGJo0lCequ+gOoYDWZxqIBtewv3YyVuS5jIhQZhFHfbUlJZh5Fp2A87YbtXcwuaG8lV7+jqvlnNIK/pgq6prvM0cV7aFYMSNbcwo3AFzba/v/3fqr85g/Zf/liycq4Zq6aMRw1VMq3JP8kclmO7MzGpuzE7libnG5/F+YfnlN/Y2/8A2cd7V2xXOzbuFVFB6PMwkkkpjmBieHfoi8wDRnZZECnSUPLYbEEGxxtN6Dq4861D5mbD5m/CVZUaC1ZAskZ1Ryx0rK8ZPPS3rB2I2KkFT2g43o8szEAA11Obdpozc+dqgD7AMc7U7EI0Dkq0k9Bla1tVbG2ncXMpsfC/L3Y3B6Js00aP4yunyWeZl/Za4w9SVlZTTUwmmhmjnl6EhYGiZSY5HVg3SuDvHYgjt57YaMcNVy6KbVSUfoOrlvprY1vzC9KoPuWwxlyz0PmjmWsrauIRU7CZiA1yUIYXZvEDlcnkNzi2s4zqGliMs7hEG1zzJPIKBuzHsA3OKv4o4l6S1TWgxwIb09JtqdxyeQci/aF9lOZucSq8UaYvk2AGSenyydlAOPhvsFh4j4oNzX1CkGxSip25qrc2YdjuLFvkrZeZxVlLTy1tVa+qSViWY8h2sT3KB9wtj7n+fSVcxkkPgqjki9w/xPace+G85WmmLOmuN0aKRQbHQ9r2Pft/2547S4epSpuqm9Qj05AeHuUlSqyo8Mwwe/X5hT9U70b0rSostNArGneE9SSQ3KsxuesTa4v2bX3vq8WZuXpqZJWSWcjpXkAW6K19EepfDc+7G/Q1VPRxyslUtRBIh0UrL1mc8takWW3awtf7MJAUk2A3J2AHaeQAxLhaIqP1uH07wROdji5vFiU9eoWN0g52zHyLck1ejLhX17MI1YXiitLL3aVOy/Waw8tXdjpwYUPRlwb/ABfRBXHw8tnmPcbdVb9yjbzLHtw340VX6nJabNIRgwYMSVEYMGDAhGDBgwIRgwYMCFqZrlcdTDJDKuqORSrDwPcewg7g9hAxy/xlwnJl9U0Mm6+1G9tpEvsfMciOw+Fr9V4gONOD4sxpjFJ1WG8cgFzG/f4g8iO0eIBFqVTQeilUZqC5y4SziGlleWVHdghEeggWZtibnkdN7EXtc7YZeH66WsHRRqtLRKdL6dy+sjqdI9yWcne1ufiLp+f5BNRztBOul1+xl7GU9qnv92xBGJThriA9PSRzOqQQOWG1hqsxBaw3NyBc8r+eJcbwwc11Vgl0eMQDgYnl4yu8NWLSGOsPvPM8lp55khWWpeFG9XhlMeq9wDewFzud/O1xfnjb4a4yenXoZV6anbYxtY6Qeem+1vmnby54majMYqhZJ5FIoqdiIoQSpnne7XYjfe+o9wP0rxebZKs0dJJBD0MtSzr0IYkEKRpcatwpHPs7cSbVbVYKXEN6TyIE3MzMXJGMJywsdrony53j0+6sfhjiWSGMNROKqlHOmdrSReEbtuPCN9u5hh8yPjCmq7oj6ZQOtBKNEi99425jxFx445eiqJaaY6GMciEqSrdoNiLjYjbxGGql4/jmVUroFl08pUFmU94FxY+KsvlgdRr0bjvt/wCX6PsV1tWm+x7p9v6V3x8CxIAsc9ZGg2VEqZAqKOQUX2A5AdmPX+Ra/nVd/apMIWR8WvsKTMVkHZDVjWfIOSsv3thmh47qkt01Dr+dTzK1/qTBD95wg4ynMF0Hk6x90/YOyBI6X+yl/wDItfzqu/tUmD/Itfzqu/tUmNJfSXD8emrU86dm++MsMej6TaXsjqz4Ckn/AMUxYVQcEeoSaOi2/wDItfzqu/tUmD/Itfzqu/tUmI9/SSD+Toqxz2akSIfbI4P3Y0KzjKvZbiOmpE+XLIZSPcuhB72OJu4qmzLx6/gXTCi52GlMVNwnFFIsry1EpiJZemnd1RtJUtpY2vpJFzyucRuZ+kRCTHQp61INi4NoUPzpuTH5qaj5YrjPOK6Y/wA6qZa9h/RiwiB/VpaP7dZwrZzx/PMuiO1PFawWPY27i223goAxwOrVv/E23N1h5DJ9kHs6f1nyFz64TbxFxUkEvS1EnrlYL6VG0cF+xVFwnnu57SMV3X5jPWTan1SOdlVQTYDeyqOQHP7zj1lGQvUB2DRxxpbXJI2lQW5C/ee7DJljSUcgp/gaZwOklqWOvpIgdSiO45EbaRuSDyw4DOGJIOupvO36HQXUyXVoB7rOnz3KieCqVZJ3SSJZImjbpHJ09CvPWGOwINsaef5C1M43DxONUUo5Ovu7R2jDVmVRFCGq4oukpKy8csTXjIcMSCp52Nidr8+zayrneftUaECiKGMWjiU7L3kn4zHtY9/nd+HqVatbtGiGmxB5jPWQbYiEtVjKdPQfq2+co85UXi3PQv6P9bLXzr1VP8nUj2mHx/Icl7zv2C8D6MPRq1fIJpgVpUO/YZmHxV+b8pvcN726HiiCqFUBVUAAAWAA2AAHIAY2Vqv8Qo0af8iveDBgxjWpGDBgwIRgwYMCEYMGDAhGDBgwIRgwYMCEv8ZcFQZjD0co0utzHKB1kJ/FT2qefgbEc48VcI1GXzdHOuxvokHsyAdqn8Qdxjq7GlnGTQ1UTRTxrJG3MHv7CDzBHYRvi1OqWeCk+mHLlvKOIOhjaKSJJ4WYPockWcCwIZdxtsR24n6fPmZJKu6tUyfyemij36FALsQguRYcv/7tJ8beheem1SUmqoh56OciDyHtjxXfw7cV5TVLxOHRmR1OxBsQeR/5Wx2pwtKtLm5OevTpNp5hI2s+n3XY+fbZTvqy0+Wl3UGarNo9QBKRRm7ML8iTtfyxuZhwA5kQU5UoyRs+qRbxlkDMWHtBO0GxxEZ1xM9VGomRGlTYTC4Yrv1So6vM3vb8cS3E3FSSII6UG8qRiaSxDPoQKqC+4UW37ye698pbxTXN02JLp3aMR6DHXZWBoEGcACNjvPv7JcrMpkjRHZepIW6NwQQ+k6Tbt+0C4x7ps4qITZJZY7fFDsLfVvb7sWUlFHM6UJsDRGlkv32Hwo+8fbitc8r+nqZpflyMR5X6v3WxTheJ/wCqJY9uL+R+n1CSvR7Aamu+b+6kouPq1f6cn6SRn8VxlPpFrv60f6OP/wAuFo4n+IeCpqOGGWUoRLtZSSVJXVY3Avt2i428r2fw3BtcGuY2TiwuptrVyCQ4wOpWOfjWtfnUSD6Olf8AUAxopDPUtsJZm+u5+3e2NLDNw1nuhQklVURpGwZIYk1a+sWbe42v2G/tYaqxvDs1UWCfD9BcY41XRUcfX9rXy3hF5NJklhgVnKDpHGosG0ECMb31bb2x5y7IJhWtGqoxp31OZLBAqNzYttpPv54ycc0vR18pXYSaZVPL2wG/1r4kMw4rjEvShVmWqp0WqiOpbOu3tAbHYHa/4YzGrXewObcPbYRjH4nJFwraKTXEOtpPr8PspHMaeBZJqdnRKatAnp5b9VJR4jbSTt4AjvxD8QVCx01JEzxTzwMxJQ61EVwVRm5Ny5dg284zOuITOiRiOOKKK/RooJtfnd23N/d5Y1soyWaqlEVPG0jnsUch3k8lHiSBjvD8G5oa6ocXjyiZ6jPVFXiASWsHzP3wjN85lqZNcrXtsqjZUXuVeQH/AKOHv0ceiV6srPVBo6fmq7hpv8VT53M9nfhy4F9C8VPpmrNM0o3EfOND439tvPbwPPFnY0OqNY3RTEBTbTLjqesVNTLGioihUUBVVRYADYAAchjLgwYzLQjBgwYEIwYMGBCMGDBgQjBgwYEIwYMGBCMGDBgQjBgwYEIwrcVejajr7tJHolP9LHZW9+1m+sD7sNODHQSLhcIByue+IvQjWQXaDTUp83quB4oxsfqk+WEGropInKSo8bjmrqVP2MAcdhY1a/LIp10zRpKvyXVWH2MMaG8QRlQdQBwuS6LM5YXLxuysVKk87qdiN/L7sauOj8z9DOWy7iJ4T3xOR+62pfuwtVn8HyMn4Krde4PGrferL+GKNq05mIU3UnxCpXGxU5hLIqK8juqCyBmJCjuAJ25dndizpv4PlR8WqhPmjr+F8Yh/B/q/zin/ALz/AMuH7SmblL2bwquxv5Xns1Nr6GQprtqIC32vaxIJHM8sWbT/AMHuX+krIx9GJm/FxiaoPQDSr+Vnnk8F0IPwY/fhX1KThpdceCZtOo0yLKj6utklbXK7O3ymYk28z2YkMk4Tq6w2p4JJB8oCyjzkayj7cdF5T6NMup7FKWNmHxpLyH+8Jt7rYZlQAWGwHIYn24AhoTiiSZcVTnDPoD5PXS+PRRf70hH3KPfi1snyOCljEdPEkSdyjme8nmx8SScb2DEHPc7Ku1gbhGDBgwiZGDBgwIRgwYMCEYMGDAhGDBgw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6" name="AutoShape 40" descr="data:image/jpeg;base64,/9j/4AAQSkZJRgABAQAAAQABAAD/2wBDAAkGBwgHBgkIBwgKCgkLDRYPDQwMDRsUFRAWIB0iIiAdHx8kKDQsJCYxJx8fLT0tMTU3Ojo6Iys/RD84QzQ5Ojf/2wBDAQoKCg0MDRoPDxo3JR8lNzc3Nzc3Nzc3Nzc3Nzc3Nzc3Nzc3Nzc3Nzc3Nzc3Nzc3Nzc3Nzc3Nzc3Nzc3Nzc3Nzf/wAARCACfAKMDASIAAhEBAxEB/8QAGwAAAQUBAQAAAAAAAAAAAAAABQADBAYHAgH/xABLEAABAwMCAgYFCQQHBQkAAAABAgMEAAURBiESMRNBUWFxkRQiMoGhBxUjQlJiscHRM1Ny8BY0gpLD4fEXY4OywiUmQ0RzoqPS4v/EABkBAAMBAQEAAAAAAAAAAAAAAAMEBQIAAf/EADARAAEDAwIEBQMEAwEAAAAAAAEAAgMEESESMRNBUWEicYGhsQXh8BQjQpEyM9HB/9oADAMBAAIRAxEAPwDcaVKlXLkqVKvM91cuXtc5Geqhl4vsS19G27xuynv2MZkcTjngOzvO1ZnrnUOpwpDE5lVrivA8CGl5KwOeVjr3GwxRooHSmwwl5qhsQucrRrrqa1W53oHHy9J6o8dBcc8hy99V64axu5kvxoVkEdxqKZJM13ClIHWEJ6+7NZRbp8u2SfSILy2XgCApJwT3GtB6doa/tdySQqJeYoyCTj1hwkeYHnTbqURHrgpJtW6UdMj3Ur5wvjkqam6X0RWI0RuVxwowPG2rPLi7MVRJupbw5Jd6G8TVs8ZDai4UkpzsSBjetJYDPznblx43C2uJJtymnTxglo+oDnmDhVZTdWJceY4LhEMR5w9IWeDhCc9g7KLS6XE3HwhVepoBB+VaNGIvF/emg3y4sJjscYUh0nKuob+BqTpC4alvDMh1vUJjIZU2hIkNBYcUskBPd8edTvktUxCtz78h8srmTkx2k8OeMpRnH/uPlTmkLaY9ujoLKihd5cdcVg4ShoHBJ/iSKxK8XcLdOS3Cw6WG/W67i6u1RFKkyrfFn8M0wglpRQpTgAO3MYwaL275RbNJdLM9L1veSooUH05SFDmOIbUJt8go0oi8N5XOly31RGwPaedUUIPuTUXVlvTFsFj03bsOyJEkpWvG7ix7Sj/aO57qFpjebEW8vdG1ysbcG/32Wmxn2ZDQdYdQ42r2VoIIPvFOAgjaspudne0xKkP2Ce9FTFaZQpvhKxLkLJ9XhzjccJ99WW16xdjvMwtVwjbJToy26o5bcHj9U91AdBi7DcJhlQL6XiyudKuUrSoApOQeRHKuqAmUqVKlXLkqVKlXLkqVKvFZxtXLkicVT9a6vVZ4r7dsZMmU2B0jgTluPnlxd/YKb+UDV4sjHoUFSTcHk8/3SftHv7KpmnrlEvtrRpu6SFQVLeDjUps46ZRO6XAeZPUTz927cNOdPEcMJGepGrhsOUcftjD8iHOtTr3zwtpMqLNcdymaoD121A+ye7sPdUm7Qo2o9M9FAWpt+Y8X2WX+TbyR67Q+ySeLY99VyFNbsdxm6duy5LcJD/SRJCk/SR1jdLgA5g/zzNOz7jOvt4lwdLjpmpXROPOhBQEup5uA/UzgeVG0OBBvgZB7IHEbpII3xbuqO624y4W3kKQ4hRStKxggjqNWO1/PN5t1tg263OOqt8kusy+pOSDw77YBAPPqq7WTREGI8p+5KN3uGcrKjhpB788z458KuKIaigIdcwgDAaZHAkDs76zP9QafDG3UR/S6D6e4ZebXWff0U1HIV0lzvrEEl5T/AANnKkrUMEjGOrv666/2eRH1F2bfJ8taubiWNz7zmtIZjMM/smkJ7wN6cIFKfqajkQPIJ0UkPME+ZWcJ0BAQlAZu13b6NXGj6PZCvtAAbHvrh3SVyRDXCh6tWGHM8TL7RQFA89853rQ2ZLTzjrba+JTSuFQ7KfKEqGFAEdhFZbVTnIcD6LRpYRixHqsuXD1VYo0P/sticzb2XExVR1Z4VKGA4U49YgZHvNNnU0aZMTL6Zz50jxG4UZDyOFfTuHC146sbVpZgtJPEyCyo9bZx8OVCb3YId1b4LrDRIGCEyGk8LqP1/natirF/3G27hDdSuA8DvQoVfpwE1UptpUoW49DEYSMqfmFOSf7Kcb96uyq5FcVcrEi66mhuqgW3pE9ECSqW+o7qOfZA5Y5Z8KkSYN60pCV83SPT7OXS4t1DYMiODsvGeRx19XdTFw/7wTkN265lvTrcZCXkNAgtjP7Mj6zijy91NR6bAtOOv51Szy4khwz0/wDfIL3TmpJNo9IfgMTJmmWnEpJeHrxyeYB6wM8vCtPt82PcIjcqI6l1lwZStJ2NVu6QrO3ZG2Jy0xbXBSFvRUn2jzSlR7evh5kke+s2GTdLIqRfottUxp+S9lcTJK0I2HSgdXeP9aG5rZbkYPz90Vj3QkNdkfH2Wp0qYiSW5cduQwsONOJ4kKSdiDT4pROg3SpUqVcvUs0I1PemrJa1SVcKnVKDbDalcPGs7AZ7O09lFTyNZte5V1ut/Nxg2du52qFxMJacIw4frqT35GAcdVFiZqdlBnk0NxuqFqSHdodzdXe0KEh9XH0p3S53pPI0L5jtBrZIdxslwta4MO1qeCTl62OngdZ25pQr8iKzqZaIk/ULNu04ZR6UnLcpBSpgjmDnfA86rQT38Lhayiz09jdpvdTLUxdtbLiwn1t9DABDk1aMqSg9RPWdth51qdktESBDTEtjRYiD2nBst89pP5/hXljs8a3QUW6Gkeisn6VeN3l9ee7/AE6qMqeaZUhDi0pUs4SCcZ8Kj1FRxjYGzB7qxTU/CGo5cV002htAQhISkcgK6pZpp+SzHSFPLCQeQPM+A66EdLRnATO+yeyO2mpbyWI7jp34Ek47ahOTninjbZS03+8kq4B5c6jKmKkuMM+kR3At0EhCSDgb9fPlS8lUwCw3W2xkqQ0yYbkVSiOJQ6Nw9pO+fPPnRMHqqFdciC44jZTeFpzyyDn8qhC4rJ+jmw155IUhSR/ezXnEZC7QfNdpLxdGqRqA3ckJUES21R1nkVewrwVyqcFAjIOxo7ZGu2KwWkbqM9FysusENu9f2V+I/OqFqTTL0d9d402gsS2TxyIaRkE4ProHLO5xt+daI662ygrdUEoHMnlUd5sSEIkR1J4wMtrHIjsPca0yQwvuz1HULEkQlbZ3oVmbU6LPtDl7kRy7At68M2xK+Il396+rvPXXce23PWNxevDzki12pxkNrC3N1tgesE8gEntO3jXetLWq1yk6jtbIUwpwCdDXngKgfrAcwTj34PXXqNYqjwW2oB+dr7OSCrgQS2yDyQEjqHZ7yapNOpgdFz9vzqpp8Ly2Xl7/AJ0RDTE4WG6Jtq0OM2e4Oq+bunXlaVDHUdwlXMZ/OtAB2FZG1a47MuRI1xdGU3Ca3wMozxOR1c0ryDhOOocqv+jr0L3ZkPFaHH2VFl4o5FSesdxGD76BUMt4h6pimk/ifRHqVeUqWTl0B1pePmbTsqSg4fUno2h99Wwx+NU6wRz81MRo7sa9xmMraVDeLEuNxc8Anfcdo99FtaXNpnUtlYdZfeaihctbbDRcUVY4UbDq57+FU2Szp2bLVKWbxYpi3CvjdaK0BR5kEYI376diZ+3Y8/zzU6aQ8Q25Y6fZHrvOtwhyTc7gt19pomImVGLM1p36uFADIz14qV8nVqeYgLu0halz7krDbitylvrV4nn5VVriLhdZVtsKr5HurElwFDrQytAGxyTuNsnG/KtegttpWrogEtMpDLSRyAHP9PdWKo6IxG05d8BbphxJdZ/j8qU02hloIQMJSMAUGu6lO3NlhkpCgn1lKOMEnb35FHCNqAqJcL0kAcZbU8nwChj4Co9Z/iGD8AVSHe6fKbnyVxkfcWgfHGa6ZhSeMrSGmFHms/SOH3nlRRCgtAUk7EZFRn58VhfAt0Fz7CfWV5CtGGNti52FnU44AXjdvjoWHHAp5wHZbhyR+lQLypBmR0OqQEJSpQ4nejwcgbHzqd6Y6r9lCfI7VEJ/E1EnCQoF9uO+26lGE8BSrPcRQ6gMMVmfC0y+rxKE6thwFK3GlBQxw+nncUXtvC/bGQ4AtJTggjIIocoyHejTHkPvp36QdEgcPduAM91TY0hMRhDS40lCUjHEUhX4UKnsJC5wxZaf/jYL122cKSmI8ppJ5tkBaD7j+VRUwZjH7FtKd+bDpQP7pBFEmJsaQcMvoUfshQz5VJ27qa/Twv8AE32Q9bhgqv3FE4QXFurKA363rLSdxy5J7cUWt4SITAbJKeAEE86jXvhcaSyrBBCnFA9iRn8cV1Z3EKjFpCgQ2rA3zsdx+NBiaGVJAN8Lbsx+q8uUZlwLDyOKPJT0L6TyIOwPxxWMzJFz0hPuNoiLDZUvPT8A6Qo6sK6sj41ujzaXWltq3SpJSay/5VbcXYsG6pBLiCYz57dzgn3586sUTwyXhu2d8qZXRl0fEbuPhZ0palOKW4oqWskqUokkntJq6fJRdvRL8qAtQ6GYjAGfrp3HwzROPpW321hp5FtRPyhK1TZ0tLUfcZ9UDJPv86j3i7QWIrSovoUmbFlNvpctsUpbjoSckFe+cjb31QkmbK0xtCnxQuicJHGy1k5zSrhlxLzSHUKPCtIUPA0qj6rYVq18rNLyrUb2tLjM04gKMdKI6wVJ324sYPjRWNqW+tkpven7gyooKA9DSXUDPWUb7+80DVCtE+6Xp5/0V66emrSGpUssBDYGAU7b17pu2SYBUzdrg2plRGJDF54ehGN8I5GqLtJbYgXFvzdTml4cSL5vzwvdJKXP11LlyJJlJgRjhxTIaJ6t09R3NaZAQUw2sn1lJ4lHvO5rM/k3HSr1JI6YvE8KA8RgrBUv1vfsa1MbAAcqTqs1FugCao/9N+pKjXJZREcSjZaxwJ8TtQVxjEnCXnU4PR+qrA4eIDHkTRd76Wey2OTYLivHkPz8qHu/1sj/AHv+IKkVQ1OvyvZUIzZO2+A05H4XlvLLaigguHGx7B3VVLRrRarjd4HoEVn0Np9bJRn1y2TsfKrqxludJa6lhLo9+x/AedYo8lxi4X25tZPo0xba09qXS4k+W1VPp1NG5pBGRhTq6eSMt0nC0BrWklWiFX9yMwJAe6NLQJ4fax40U0PqF3UdsekyWkMvMvFpSEE4GwI5+NZq9JS38ntpirXgO3BZXj7KTufiKP6EuzMd7VS4qkqjgKlsk7ZA4v8A809JA0MJA5paKpcZGhxxZE7BrqRdNTm1uxGUR1rcS26lRKlcOcd24FRbl8oNxbnTl2+1NO26A8Gn3VrIVzI27MkHGxqmafnR4krTi0OH0hqWv0jI5JWpAHjtmrJpl+3xWNWOXljpoaZqQtvh4s+uvG3jW5IGMJOm4+6HHUSPGkusevoiV/1XIeuUKJbLPHnCXFRIQHdlnPFke4Jolou4RtSwXn/R3ojrLnRuNIfUU8sgj9Kq15U9I1lZlabCGFLgJMVLowEjC/yzVv0Pp6Rpm2yzPebW++50qyjkkAdvnSlRT04i1Fov7pqCad0pF7t9tlKkQWVvurPGpKFhscayd+Ek/l5VJtKUsPcKQAl0EYHaD+h+FdqQU29hSshTiytXiQo1y19HGbe/dyAT4HY/jUJsbY5A4DuqxcXNsUYNVPXUUSdOXlrGShpMlHcU8/8Al+NWvOaD39AXFnpPJcB0Hy/zqoDZ7Hd0o8XY4dljtv1K3Ajx2mLLbVONAcT7yS4pRzuQDsPjRCVryXIfmIUwPmyQwtlMMEJCOJOM5A8aC2XT0q6wly0PxI0ZtfRF2U8GwV4BwM9eCKnjRU9zAjz7W+tXsNty0lSvAddXXNp9Wd1Ba6oLfDstZ0jLMjTFsdUcqMdIJ7wMflSoNoZx1rS8NpxKgtsuIUOwhxQx8KVTHs8RVFkp0hV9g2Ri63pM1VubuPp6yDcUKUjozuOEDryalMXC0Jdw7MsLsdI4nWYlrWpSk9eFZOPGmbqq0QdUX5u6FqO/J6NTD7rHShKSn1sDOxPbUex3tlq4s2rS8Ob83sjjedYaSX5Kh9oqGAk8ur3UwW6hcX2HkhNcGusbb+qf+TR1hadSCIjgZUptxpBOeFGV4HuFan1VluipDitbXmPJhqhLnNKIYUMFODkfAk1opkqTbA/zX0YwO1XLHnSVX4Zi48wPZOUWYQ3oSuoI43H3/tr4Un7qdvxzQ17+tn/1f8RNFozQjx22gchCQM9tCXf63/xv8RNTJxZjL7p6M5KITPo5sV3qUS0ffuPiKrTOhWkM3ttc5SxdVcRJaH0RCioEb786s10BMNak+03hweKd/wAqkoIWgLTyUMinIpHMe4N52KBJG14BcFRv6AMMR7YmTclLj25xbqklkYcClJUQd/u4pt3Slu9LukiNdfR2prBaUymPgNg4Jx5Hzq8Tm0Ownm3F9GhSCFKPUKASEQC0XfTCltailIDedvrf60Oqr6iI+Ei3deRUcDtwgb+jrS9a4EJm4pakxnOIyUx/WdJzgH39/VXMzQ0S43N9cS8PsMTFB1+OGiOM5JyCe8k75o8I0BElDSZu7hSccGQezfvqVahGMwJak9IWk4A4MZxtnPXQYfqdUXgEjdbfQ09jYKMjSLDeobfdWJCm24TAZQxwZyACBv8A2qNXI8TSGBzeWEH+HPrfAGpfKoaj0tyCc7Mt5Pirl8Aabnkc5oB8lmKNrCbBK5DDTY+//wBJpqG2Hre+2frFSfhTtz/ZN/xf9Jry1/sFfxmlSAZrfmyMMMT8JwvRWnDzKRnx66GaidDUO4OKxhq3uqPvB/SpsE8Dkhj7DmU+Ct/xJ8qrmvZgY03dnOt3hip788/xNMQ+Mxjv8IMxDWOPZVLR0KVG0wZa7m2xDkPK4WVwjIAUPV4jjly+Fc2W2S7ah5OnLvZ5khXrBtxvDwKc+yFcjvTdsu9iskKHHYm3JuQ7HS5IegPpKA4cggpVkZ2HV2VJn6mUqDIct2qypYbVhqTCCXVbeyFgc+zarDg8uJtg9lJaYw0AnIVl0M24vS0Jx0krc6RaieZJcUfzpUb0pDMbTVtZUkBSY6c+JGaVKPeNRTTITpCrWslwbPqqFdbg0VMyIrjIcDfSdE6kgpVw9ex+FV+JNdmut2zSEGQ9FU70s+ST0SpBJ5FY9gc9vIdt5+UG1i5adcUGulciqEhKPtBPMe8ZFZ/I+UJ30VuNbbNBix0bpQolYyORwOEfjTEIMjBpFyP6QJy2OTxGw905fbi5Z9awLg++wpxjDUhlgK4WU8uErPtHBJ91ah0KX2ZMPjICvXbUD1HcEeBrDL1qK63xKUXGQFthXEG0oSlOcY6h31pWgL5852RtClFUy3DgWk+0to8j38vMd9Br6Y8JrncsHyW6KpaZXMB3yFYYUWI4OgfQpEhHtILit+8b8qlfNEHOeiOf4zT7zEeYgFxCVjGUq/Q0BjJBfKZEt4NcQGC7hP1uv3CoUgZFpaWA32P/AFWWkuuQbKXNiQwTHipKpChskLPqfeO/Ki8dsMsNtA54UgDPXihzcyDEbUmG3xJzkqbGE+9R2+NNuXOS4CW0obQPrBJV8ThPxrTJIYnF3M9Fktc4WRhaQtKkqAIPUap7o6OMh0OIThT6eFWQP0qeZ0g54ZClf8VsD4JNdtTm0JAlMtrZB3ISk8J7Tjb4ClqiSOpIF7WRY2ujQpGApLWTxqWxhPWRU2zApubbfEhaWkuAFOdvW6+w0Smz4zbwS2lpbyR7ZAwgfz31BRKe4i40CFK9otoGD5JP40s2KOGQHVexRC9z27bqxnGN6D3CIUSzJUXiwsALDayCgj62B1Vw1dJCfbCHMdWMEeOCfwFTGbtGWPpT0fVxKIKf7w2qo6eCYAE280sGPYU2i2w5LYWh51xB3BD6iPxpOW+FGbKnH3m0A5yX1c/OmL022hoPxzwLVxErbVjOEk9XuqRbIrSmw66kuOhSgFLPERg9VDAaZDGGC/Xkvcht74TcJv0YSJh6UIUkBCHFElQHInPIknlVF+UJ56XcrVYIrSpLqD6Q+0g7rUTnh8grzFXm63KPEZflSlARYSeNZP1ljkkd/L3kVm1jhzLtIlaikxIsp2U6RGjPyCyteOZbV2jlVWgha0mTkNu5U+ukLgIxufgI5Kft8p4x+itCARtb7nGMZxPclfI+ODQe96Sh9NbvRWFQpUqYloxC+HUqRzK0nngAHn2cqMpv0GbDVbLhGYhSmV+vFvSioOI+64eXcTn30tIWW1uaul3CzJSYMNoNoUlfGgvK3Vwk9QGOXbTjXOjuchLPY2Qgb3V/QhLaEoSkBKRgDupV2Sc8qVT7KnYr1QBSQoZGN81gWtLGdP3x2MgH0d36SOT9k9Xu5eVb8d9jVe1lp5m/W5AU0FvsL6RoFXDxdqM9QUNs+Bpuln4T87FJ1kHFZjcLFLPZ594k9Db4qnindajshI+8rkPxqxTZLWmtSC6ab+ngoKUPhrJaCj7TYX15xkUo8i8apnJsNvjC1wEH6WOykpDSRsS4eZPVg9dWW8MWVlqFp6NCVNlslQZgtPHgJIx0jxHLrNPSSnVZ39du6nxRDQS3fr37K2Wm5RpMRmVEcCoD+6VZ3aV1pPZv5VyqwJLq3ESnAVkn2QcfzmszgSp2ibpLbZCp9sbWluYUoIb6QgbAnYKH6Z5itMs92jzYaJVvd9Jhq7N1s/dUOf5+NRKyiYCC4XZy7KvTVZd4dnc16bIo4JmuZHXwDPnS+Y1Zz6Ys/wATYPx50XbWlxIWhQUk8iDkULkKHpr4fVLCBw8HRBWMY35DtpKSmp2C+n3TbZZDi66+a14wZaiP4f8AOoXzYqW/hExZbTkFwDr7B+dSFmKtJSpVxIOxHC5+lJIiISAlVwSBsAEuDHwoL44XWBbjzW2ueM39lFcsPobXGzIdOMcXCkcQT3VKatiXkJWmXxgj2uHOfjS6WJ+9uHk5+lctiA2pS0KnJUvdRAXv8Ky2GBp8LRbzXpfIRk+yeXaXFpCfSiMf7vP4k0yuwFe5mKz2hsA10l1syGQw7MKi4MhYXw4685FGOok0xHT08wN27d0MySM2KBDTnCMCa4B2cAxU5CVRWUxGl9I6ckrVtwgndRrt+XkL6FSEpQMreWfUQO89dZjq/WjUvNrtTq0wnFgSpqRlboOx4e7Hn4UzS0DHPtCLdSgVFXw23kPkFH1tqJi7XCNaIr/BamXgHnwfbUVYUrwG/wAaJag07BkSWG7c4qA+2oKhJec4o0rkfUVySo43HPrx11T9QWE2vo5MR4S7XIGWJSNwfuq7Ffz4dWbUkq2MKhvttzbcs+vEf9n+yfqmr4htG3g8lD415HcYbqyyLxIuCblB1bAjmYEgQYobKHC4o4SEK605x2860TStlbsVjjQUHK0jidV9pZ5n+eyq/pWM7qCXGv06L6NFitlu3x1LKz3uFR3PYPD31dxyFIzv/gFRp4/5lLHfSr2lSyaslXiq9rw1y9VM1jaLlHZmXPTS1NSX2wJbTaQS6E5wpP3hk+NDfk/btlubfeZkNvKbaD1wnuH1UE5IbBPWMEqz147dtEKc4qnan0iqQsy7QeBS3UOyYJVwtSuE537D1Z5UwyW7dDsd0pJFpdxG57f8UJSGZgiNehh1Lyi5FiSdgEc1yXu852Hf37VJ4P2iVcL/AKbkpi2xEkMshSvVf7QkHmkHP8ii9yubt4uj1mtEaZFm3BYE5+WMLabHNCQOSRv45781HQuDeLx6o4dN6eaJ25OkfiVEeQ76ajBbvt0/OqUlIftv+fCN2XXcCS4G7oldpmn2lEHolntIPL3+dXNiYpbaXAlD7Z5OR1cYPu/1rP2bXFv1hN2vb7cdcl9U188OVpYT6oQk9Q2Hjk0Jas1xtb0Jyx3CRCTLiuzFIdVgNITgjixsTgjfFLPpYnEmM6T7JhlRKwDUNQ91ryJkZRx0yAr7KjwnyNPBSTyINYrG+Ui+oQEyUQ5acf8AjM7/AAIqe18pYx9NYY5V2tvlI8uGsuoaluwBWh9QpzuSFrfEntFNuSWGs9I82nxUKypfylNkerYGifvySR/y1Ce+Um6cJEGDb4n3ktlRHx/KvBRVJ5Aeq9NfTjmVrnpRX+wZcWPtH1U+Zqt37VtqtgUibNRJeH/lIhz7lH9ceFUu3SLhq9tbMzUjiJa0OFqE2gp4iB1kYGD76gOw7NcdLzXrTCdjSbetC3emd4lONnZR7gD2dlEZRN1fum/khvrHlv7QsisqRd9XmS1cH02a2xkIWWFNKwUqOElXIkd+wp+Ow3Jkv6QuVtjQmGWOkblNK3SsD9qVK5hXZ7qnI6eBYoEyWpmVJjxAmdHTlRdhLJAz2lOCfPtqFq61tP6WVJccS6mGpAgS+MH0hlZ2bPWVJ/Tvo4cL6RgbC3VBLTbUcnc+SmWp2JEtren7s7DipihSJkeV6qJDZ3Dza+3/AD8aDaX0Yzery9JaU6uxsPfRuODCpAHUO7qJo9A089qoW9y6Q1w7XCbCWGnTmQ/t9dXUnu51f4zDcZpLLCEttIACUJGABQnTcO4aclFZAJSC4YC6aQlttKG0hKUjAAGABTleYr2k1QSpUqVcuSpUqVcuSrwivaVcuQe+aegXlvMhK230ghEhlXA4jPPB7O47VTdT2m7xNMP2pFvRMYHCUSYQ6Nz1eXSIHtbDmK0qvMCislc23NBkha8Hksjv90YvDlo0vY1kxz0aJCykpUcfVIO4wMkj9KOaxu0UaSclxkcDjpXAYIP1Ar1seIRVsumn7XdFBcuIhTo9l1GUrSe0KG9VS7/JwJMVuNCu0lDDSlKaYkYWlJPPBGD55o7JIyW3xZLOilYHWzdZFXbaeNxCOJKeJQTlXIZ6zVyl/JnfWVHoFxX09oXwnyNDHNE6hbUQbfxd6X28fFVVBPG4YcFHNPK05ag9yiCBNdipkMyA2cdKyriSrbqNRs0eTovUJOBbv/mb/wDtU6N8nmon/aajtfxvA/hmveNG0ZcF3BkccNQ3SFwVbb9HkIgKmug8KG0E8SSdiQAN9iaPOejad13PizCG7bOStDpUcBLbgzk+BzRWzfJlNjSESXrx6O4kbGMj1hnY7k/lVrtmjLNBd6ZbC5knOS/MX0q8+/YeVIzVMWokG9xZUIKabSARaxuqbpaXe5MRMOHaGpYYQqMzcpHEhosk8iPr+7/OrLpjQkCzJQ7KWZklB4kcY+jaP3E9Xjzq3oSlIwlIAGwAr3A7KTfOTfSLAp6OnaLFxuQvAN69669xSoCZSpUqVcuSpUqVc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18" name="AutoShape 42" descr="data:image/jpeg;base64,/9j/4AAQSkZJRgABAQAAAQABAAD/2wBDAAkGBwgHBgkIBwgKCgkLDRYPDQwMDRsUFRAWIB0iIiAdHx8kKDQsJCYxJx8fLT0tMTU3Ojo6Iys/RD84QzQ5Ojf/2wBDAQoKCg0MDRoPDxo3JR8lNzc3Nzc3Nzc3Nzc3Nzc3Nzc3Nzc3Nzc3Nzc3Nzc3Nzc3Nzc3Nzc3Nzc3Nzc3Nzc3Nzf/wAARCACfAKMDASIAAhEBAxEB/8QAGwAAAQUBAQAAAAAAAAAAAAAABQADBAYHAgH/xABLEAABAwMCAgYFCQQHBQkAAAABAgMEAAURBiESMRNBUWFxkRQiMoGhBxUjQlJiscHRM1Ny8BY0gpLD4fEXY4OywiUmQ0RzoqPS4v/EABkBAAMBAQEAAAAAAAAAAAAAAAMEBQIAAf/EADARAAEDAwIEBQMEAwEAAAAAAAEAAgMEESESMRNBUWEicYGhsQXh8BQjQpEyM9HB/9oADAMBAAIRAxEAPwDcaVKlXLkqVKvM91cuXtc5Geqhl4vsS19G27xuynv2MZkcTjngOzvO1ZnrnUOpwpDE5lVrivA8CGl5KwOeVjr3GwxRooHSmwwl5qhsQucrRrrqa1W53oHHy9J6o8dBcc8hy99V64axu5kvxoVkEdxqKZJM13ClIHWEJ6+7NZRbp8u2SfSILy2XgCApJwT3GtB6doa/tdySQqJeYoyCTj1hwkeYHnTbqURHrgpJtW6UdMj3Ur5wvjkqam6X0RWI0RuVxwowPG2rPLi7MVRJupbw5Jd6G8TVs8ZDai4UkpzsSBjetJYDPznblx43C2uJJtymnTxglo+oDnmDhVZTdWJceY4LhEMR5w9IWeDhCc9g7KLS6XE3HwhVepoBB+VaNGIvF/emg3y4sJjscYUh0nKuob+BqTpC4alvDMh1vUJjIZU2hIkNBYcUskBPd8edTvktUxCtz78h8srmTkx2k8OeMpRnH/uPlTmkLaY9ujoLKihd5cdcVg4ShoHBJ/iSKxK8XcLdOS3Cw6WG/W67i6u1RFKkyrfFn8M0wglpRQpTgAO3MYwaL275RbNJdLM9L1veSooUH05SFDmOIbUJt8go0oi8N5XOly31RGwPaedUUIPuTUXVlvTFsFj03bsOyJEkpWvG7ix7Sj/aO57qFpjebEW8vdG1ysbcG/32Wmxn2ZDQdYdQ42r2VoIIPvFOAgjaspudne0xKkP2Ce9FTFaZQpvhKxLkLJ9XhzjccJ99WW16xdjvMwtVwjbJToy26o5bcHj9U91AdBi7DcJhlQL6XiyudKuUrSoApOQeRHKuqAmUqVKlXLkqVKlXLkqVKvFZxtXLkicVT9a6vVZ4r7dsZMmU2B0jgTluPnlxd/YKb+UDV4sjHoUFSTcHk8/3SftHv7KpmnrlEvtrRpu6SFQVLeDjUps46ZRO6XAeZPUTz927cNOdPEcMJGepGrhsOUcftjD8iHOtTr3zwtpMqLNcdymaoD121A+ye7sPdUm7Qo2o9M9FAWpt+Y8X2WX+TbyR67Q+ySeLY99VyFNbsdxm6duy5LcJD/SRJCk/SR1jdLgA5g/zzNOz7jOvt4lwdLjpmpXROPOhBQEup5uA/UzgeVG0OBBvgZB7IHEbpII3xbuqO624y4W3kKQ4hRStKxggjqNWO1/PN5t1tg263OOqt8kusy+pOSDw77YBAPPqq7WTREGI8p+5KN3uGcrKjhpB788z458KuKIaigIdcwgDAaZHAkDs76zP9QafDG3UR/S6D6e4ZebXWff0U1HIV0lzvrEEl5T/AANnKkrUMEjGOrv666/2eRH1F2bfJ8taubiWNz7zmtIZjMM/smkJ7wN6cIFKfqajkQPIJ0UkPME+ZWcJ0BAQlAZu13b6NXGj6PZCvtAAbHvrh3SVyRDXCh6tWGHM8TL7RQFA89853rQ2ZLTzjrba+JTSuFQ7KfKEqGFAEdhFZbVTnIcD6LRpYRixHqsuXD1VYo0P/sticzb2XExVR1Z4VKGA4U49YgZHvNNnU0aZMTL6Zz50jxG4UZDyOFfTuHC146sbVpZgtJPEyCyo9bZx8OVCb3YId1b4LrDRIGCEyGk8LqP1/natirF/3G27hDdSuA8DvQoVfpwE1UptpUoW49DEYSMqfmFOSf7Kcb96uyq5FcVcrEi66mhuqgW3pE9ECSqW+o7qOfZA5Y5Z8KkSYN60pCV83SPT7OXS4t1DYMiODsvGeRx19XdTFw/7wTkN265lvTrcZCXkNAgtjP7Mj6zijy91NR6bAtOOv51Szy4khwz0/wDfIL3TmpJNo9IfgMTJmmWnEpJeHrxyeYB6wM8vCtPt82PcIjcqI6l1lwZStJ2NVu6QrO3ZG2Jy0xbXBSFvRUn2jzSlR7evh5kke+s2GTdLIqRfottUxp+S9lcTJK0I2HSgdXeP9aG5rZbkYPz90Vj3QkNdkfH2Wp0qYiSW5cduQwsONOJ4kKSdiDT4pROg3SpUqVcvUs0I1PemrJa1SVcKnVKDbDalcPGs7AZ7O09lFTyNZte5V1ut/Nxg2du52qFxMJacIw4frqT35GAcdVFiZqdlBnk0NxuqFqSHdodzdXe0KEh9XH0p3S53pPI0L5jtBrZIdxslwta4MO1qeCTl62OngdZ25pQr8iKzqZaIk/ULNu04ZR6UnLcpBSpgjmDnfA86rQT38Lhayiz09jdpvdTLUxdtbLiwn1t9DABDk1aMqSg9RPWdth51qdktESBDTEtjRYiD2nBst89pP5/hXljs8a3QUW6Gkeisn6VeN3l9ee7/AE6qMqeaZUhDi0pUs4SCcZ8Kj1FRxjYGzB7qxTU/CGo5cV002htAQhISkcgK6pZpp+SzHSFPLCQeQPM+A66EdLRnATO+yeyO2mpbyWI7jp34Ek47ahOTninjbZS03+8kq4B5c6jKmKkuMM+kR3At0EhCSDgb9fPlS8lUwCw3W2xkqQ0yYbkVSiOJQ6Nw9pO+fPPnRMHqqFdciC44jZTeFpzyyDn8qhC4rJ+jmw155IUhSR/ezXnEZC7QfNdpLxdGqRqA3ckJUES21R1nkVewrwVyqcFAjIOxo7ZGu2KwWkbqM9FysusENu9f2V+I/OqFqTTL0d9d402gsS2TxyIaRkE4ProHLO5xt+daI662ygrdUEoHMnlUd5sSEIkR1J4wMtrHIjsPca0yQwvuz1HULEkQlbZ3oVmbU6LPtDl7kRy7At68M2xK+Il396+rvPXXce23PWNxevDzki12pxkNrC3N1tgesE8gEntO3jXetLWq1yk6jtbIUwpwCdDXngKgfrAcwTj34PXXqNYqjwW2oB+dr7OSCrgQS2yDyQEjqHZ7yapNOpgdFz9vzqpp8Ly2Xl7/AJ0RDTE4WG6Jtq0OM2e4Oq+bunXlaVDHUdwlXMZ/OtAB2FZG1a47MuRI1xdGU3Ca3wMozxOR1c0ryDhOOocqv+jr0L3ZkPFaHH2VFl4o5FSesdxGD76BUMt4h6pimk/ifRHqVeUqWTl0B1pePmbTsqSg4fUno2h99Wwx+NU6wRz81MRo7sa9xmMraVDeLEuNxc8Anfcdo99FtaXNpnUtlYdZfeaihctbbDRcUVY4UbDq57+FU2Szp2bLVKWbxYpi3CvjdaK0BR5kEYI376diZ+3Y8/zzU6aQ8Q25Y6fZHrvOtwhyTc7gt19pomImVGLM1p36uFADIz14qV8nVqeYgLu0halz7krDbitylvrV4nn5VVriLhdZVtsKr5HurElwFDrQytAGxyTuNsnG/KtegttpWrogEtMpDLSRyAHP9PdWKo6IxG05d8BbphxJdZ/j8qU02hloIQMJSMAUGu6lO3NlhkpCgn1lKOMEnb35FHCNqAqJcL0kAcZbU8nwChj4Co9Z/iGD8AVSHe6fKbnyVxkfcWgfHGa6ZhSeMrSGmFHms/SOH3nlRRCgtAUk7EZFRn58VhfAt0Fz7CfWV5CtGGNti52FnU44AXjdvjoWHHAp5wHZbhyR+lQLypBmR0OqQEJSpQ4nejwcgbHzqd6Y6r9lCfI7VEJ/E1EnCQoF9uO+26lGE8BSrPcRQ6gMMVmfC0y+rxKE6thwFK3GlBQxw+nncUXtvC/bGQ4AtJTggjIIocoyHejTHkPvp36QdEgcPduAM91TY0hMRhDS40lCUjHEUhX4UKnsJC5wxZaf/jYL122cKSmI8ppJ5tkBaD7j+VRUwZjH7FtKd+bDpQP7pBFEmJsaQcMvoUfshQz5VJ27qa/Twv8AE32Q9bhgqv3FE4QXFurKA363rLSdxy5J7cUWt4SITAbJKeAEE86jXvhcaSyrBBCnFA9iRn8cV1Z3EKjFpCgQ2rA3zsdx+NBiaGVJAN8Lbsx+q8uUZlwLDyOKPJT0L6TyIOwPxxWMzJFz0hPuNoiLDZUvPT8A6Qo6sK6sj41ujzaXWltq3SpJSay/5VbcXYsG6pBLiCYz57dzgn3586sUTwyXhu2d8qZXRl0fEbuPhZ0palOKW4oqWskqUokkntJq6fJRdvRL8qAtQ6GYjAGfrp3HwzROPpW321hp5FtRPyhK1TZ0tLUfcZ9UDJPv86j3i7QWIrSovoUmbFlNvpctsUpbjoSckFe+cjb31QkmbK0xtCnxQuicJHGy1k5zSrhlxLzSHUKPCtIUPA0qj6rYVq18rNLyrUb2tLjM04gKMdKI6wVJ324sYPjRWNqW+tkpven7gyooKA9DSXUDPWUb7+80DVCtE+6Xp5/0V66emrSGpUssBDYGAU7b17pu2SYBUzdrg2plRGJDF54ehGN8I5GqLtJbYgXFvzdTml4cSL5vzwvdJKXP11LlyJJlJgRjhxTIaJ6t09R3NaZAQUw2sn1lJ4lHvO5rM/k3HSr1JI6YvE8KA8RgrBUv1vfsa1MbAAcqTqs1FugCao/9N+pKjXJZREcSjZaxwJ8TtQVxjEnCXnU4PR+qrA4eIDHkTRd76Wey2OTYLivHkPz8qHu/1sj/AHv+IKkVQ1OvyvZUIzZO2+A05H4XlvLLaigguHGx7B3VVLRrRarjd4HoEVn0Np9bJRn1y2TsfKrqxludJa6lhLo9+x/AedYo8lxi4X25tZPo0xba09qXS4k+W1VPp1NG5pBGRhTq6eSMt0nC0BrWklWiFX9yMwJAe6NLQJ4fax40U0PqF3UdsekyWkMvMvFpSEE4GwI5+NZq9JS38ntpirXgO3BZXj7KTufiKP6EuzMd7VS4qkqjgKlsk7ZA4v8A809JA0MJA5paKpcZGhxxZE7BrqRdNTm1uxGUR1rcS26lRKlcOcd24FRbl8oNxbnTl2+1NO26A8Gn3VrIVzI27MkHGxqmafnR4krTi0OH0hqWv0jI5JWpAHjtmrJpl+3xWNWOXljpoaZqQtvh4s+uvG3jW5IGMJOm4+6HHUSPGkusevoiV/1XIeuUKJbLPHnCXFRIQHdlnPFke4Jolou4RtSwXn/R3ojrLnRuNIfUU8sgj9Kq15U9I1lZlabCGFLgJMVLowEjC/yzVv0Pp6Rpm2yzPebW++50qyjkkAdvnSlRT04i1Fov7pqCad0pF7t9tlKkQWVvurPGpKFhscayd+Ek/l5VJtKUsPcKQAl0EYHaD+h+FdqQU29hSshTiytXiQo1y19HGbe/dyAT4HY/jUJsbY5A4DuqxcXNsUYNVPXUUSdOXlrGShpMlHcU8/8Al+NWvOaD39AXFnpPJcB0Hy/zqoDZ7Hd0o8XY4dljtv1K3Ajx2mLLbVONAcT7yS4pRzuQDsPjRCVryXIfmIUwPmyQwtlMMEJCOJOM5A8aC2XT0q6wly0PxI0ZtfRF2U8GwV4BwM9eCKnjRU9zAjz7W+tXsNty0lSvAddXXNp9Wd1Ba6oLfDstZ0jLMjTFsdUcqMdIJ7wMflSoNoZx1rS8NpxKgtsuIUOwhxQx8KVTHs8RVFkp0hV9g2Ri63pM1VubuPp6yDcUKUjozuOEDryalMXC0Jdw7MsLsdI4nWYlrWpSk9eFZOPGmbqq0QdUX5u6FqO/J6NTD7rHShKSn1sDOxPbUex3tlq4s2rS8Ob83sjjedYaSX5Kh9oqGAk8ur3UwW6hcX2HkhNcGusbb+qf+TR1hadSCIjgZUptxpBOeFGV4HuFan1VluipDitbXmPJhqhLnNKIYUMFODkfAk1opkqTbA/zX0YwO1XLHnSVX4Zi48wPZOUWYQ3oSuoI43H3/tr4Un7qdvxzQ17+tn/1f8RNFozQjx22gchCQM9tCXf63/xv8RNTJxZjL7p6M5KITPo5sV3qUS0ffuPiKrTOhWkM3ttc5SxdVcRJaH0RCioEb786s10BMNak+03hweKd/wAqkoIWgLTyUMinIpHMe4N52KBJG14BcFRv6AMMR7YmTclLj25xbqklkYcClJUQd/u4pt3Slu9LukiNdfR2prBaUymPgNg4Jx5Hzq8Tm0Ownm3F9GhSCFKPUKASEQC0XfTCltailIDedvrf60Oqr6iI+Ei3deRUcDtwgb+jrS9a4EJm4pakxnOIyUx/WdJzgH39/VXMzQ0S43N9cS8PsMTFB1+OGiOM5JyCe8k75o8I0BElDSZu7hSccGQezfvqVahGMwJak9IWk4A4MZxtnPXQYfqdUXgEjdbfQ09jYKMjSLDeobfdWJCm24TAZQxwZyACBv8A2qNXI8TSGBzeWEH+HPrfAGpfKoaj0tyCc7Mt5Pirl8Aabnkc5oB8lmKNrCbBK5DDTY+//wBJpqG2Hre+2frFSfhTtz/ZN/xf9Jry1/sFfxmlSAZrfmyMMMT8JwvRWnDzKRnx66GaidDUO4OKxhq3uqPvB/SpsE8Dkhj7DmU+Ct/xJ8qrmvZgY03dnOt3hip788/xNMQ+Mxjv8IMxDWOPZVLR0KVG0wZa7m2xDkPK4WVwjIAUPV4jjly+Fc2W2S7ah5OnLvZ5khXrBtxvDwKc+yFcjvTdsu9iskKHHYm3JuQ7HS5IegPpKA4cggpVkZ2HV2VJn6mUqDIct2qypYbVhqTCCXVbeyFgc+zarDg8uJtg9lJaYw0AnIVl0M24vS0Jx0krc6RaieZJcUfzpUb0pDMbTVtZUkBSY6c+JGaVKPeNRTTITpCrWslwbPqqFdbg0VMyIrjIcDfSdE6kgpVw9ex+FV+JNdmut2zSEGQ9FU70s+ST0SpBJ5FY9gc9vIdt5+UG1i5adcUGulciqEhKPtBPMe8ZFZ/I+UJ30VuNbbNBix0bpQolYyORwOEfjTEIMjBpFyP6QJy2OTxGw905fbi5Z9awLg++wpxjDUhlgK4WU8uErPtHBJ91ah0KX2ZMPjICvXbUD1HcEeBrDL1qK63xKUXGQFthXEG0oSlOcY6h31pWgL5852RtClFUy3DgWk+0to8j38vMd9Br6Y8JrncsHyW6KpaZXMB3yFYYUWI4OgfQpEhHtILit+8b8qlfNEHOeiOf4zT7zEeYgFxCVjGUq/Q0BjJBfKZEt4NcQGC7hP1uv3CoUgZFpaWA32P/AFWWkuuQbKXNiQwTHipKpChskLPqfeO/Ki8dsMsNtA54UgDPXihzcyDEbUmG3xJzkqbGE+9R2+NNuXOS4CW0obQPrBJV8ThPxrTJIYnF3M9Fktc4WRhaQtKkqAIPUap7o6OMh0OIThT6eFWQP0qeZ0g54ZClf8VsD4JNdtTm0JAlMtrZB3ISk8J7Tjb4ClqiSOpIF7WRY2ujQpGApLWTxqWxhPWRU2zApubbfEhaWkuAFOdvW6+w0Smz4zbwS2lpbyR7ZAwgfz31BRKe4i40CFK9otoGD5JP40s2KOGQHVexRC9z27bqxnGN6D3CIUSzJUXiwsALDayCgj62B1Vw1dJCfbCHMdWMEeOCfwFTGbtGWPpT0fVxKIKf7w2qo6eCYAE280sGPYU2i2w5LYWh51xB3BD6iPxpOW+FGbKnH3m0A5yX1c/OmL022hoPxzwLVxErbVjOEk9XuqRbIrSmw66kuOhSgFLPERg9VDAaZDGGC/Xkvcht74TcJv0YSJh6UIUkBCHFElQHInPIknlVF+UJ56XcrVYIrSpLqD6Q+0g7rUTnh8grzFXm63KPEZflSlARYSeNZP1ljkkd/L3kVm1jhzLtIlaikxIsp2U6RGjPyCyteOZbV2jlVWgha0mTkNu5U+ukLgIxufgI5Kft8p4x+itCARtb7nGMZxPclfI+ODQe96Sh9NbvRWFQpUqYloxC+HUqRzK0nngAHn2cqMpv0GbDVbLhGYhSmV+vFvSioOI+64eXcTn30tIWW1uaul3CzJSYMNoNoUlfGgvK3Vwk9QGOXbTjXOjuchLPY2Qgb3V/QhLaEoSkBKRgDupV2Sc8qVT7KnYr1QBSQoZGN81gWtLGdP3x2MgH0d36SOT9k9Xu5eVb8d9jVe1lp5m/W5AU0FvsL6RoFXDxdqM9QUNs+Bpuln4T87FJ1kHFZjcLFLPZ594k9Db4qnindajshI+8rkPxqxTZLWmtSC6ab+ngoKUPhrJaCj7TYX15xkUo8i8apnJsNvjC1wEH6WOykpDSRsS4eZPVg9dWW8MWVlqFp6NCVNlslQZgtPHgJIx0jxHLrNPSSnVZ39du6nxRDQS3fr37K2Wm5RpMRmVEcCoD+6VZ3aV1pPZv5VyqwJLq3ESnAVkn2QcfzmszgSp2ibpLbZCp9sbWluYUoIb6QgbAnYKH6Z5itMs92jzYaJVvd9Jhq7N1s/dUOf5+NRKyiYCC4XZy7KvTVZd4dnc16bIo4JmuZHXwDPnS+Y1Zz6Ys/wATYPx50XbWlxIWhQUk8iDkULkKHpr4fVLCBw8HRBWMY35DtpKSmp2C+n3TbZZDi66+a14wZaiP4f8AOoXzYqW/hExZbTkFwDr7B+dSFmKtJSpVxIOxHC5+lJIiISAlVwSBsAEuDHwoL44XWBbjzW2ueM39lFcsPobXGzIdOMcXCkcQT3VKatiXkJWmXxgj2uHOfjS6WJ+9uHk5+lctiA2pS0KnJUvdRAXv8Ky2GBp8LRbzXpfIRk+yeXaXFpCfSiMf7vP4k0yuwFe5mKz2hsA10l1syGQw7MKi4MhYXw4685FGOok0xHT08wN27d0MySM2KBDTnCMCa4B2cAxU5CVRWUxGl9I6ckrVtwgndRrt+XkL6FSEpQMreWfUQO89dZjq/WjUvNrtTq0wnFgSpqRlboOx4e7Hn4UzS0DHPtCLdSgVFXw23kPkFH1tqJi7XCNaIr/BamXgHnwfbUVYUrwG/wAaJag07BkSWG7c4qA+2oKhJec4o0rkfUVySo43HPrx11T9QWE2vo5MR4S7XIGWJSNwfuq7Ffz4dWbUkq2MKhvttzbcs+vEf9n+yfqmr4htG3g8lD415HcYbqyyLxIuCblB1bAjmYEgQYobKHC4o4SEK605x2860TStlbsVjjQUHK0jidV9pZ5n+eyq/pWM7qCXGv06L6NFitlu3x1LKz3uFR3PYPD31dxyFIzv/gFRp4/5lLHfSr2lSyaslXiq9rw1y9VM1jaLlHZmXPTS1NSX2wJbTaQS6E5wpP3hk+NDfk/btlubfeZkNvKbaD1wnuH1UE5IbBPWMEqz147dtEKc4qnan0iqQsy7QeBS3UOyYJVwtSuE537D1Z5UwyW7dDsd0pJFpdxG57f8UJSGZgiNehh1Lyi5FiSdgEc1yXu852Hf37VJ4P2iVcL/AKbkpi2xEkMshSvVf7QkHmkHP8ii9yubt4uj1mtEaZFm3BYE5+WMLabHNCQOSRv45781HQuDeLx6o4dN6eaJ25OkfiVEeQ76ajBbvt0/OqUlIftv+fCN2XXcCS4G7oldpmn2lEHolntIPL3+dXNiYpbaXAlD7Z5OR1cYPu/1rP2bXFv1hN2vb7cdcl9U188OVpYT6oQk9Q2Hjk0Jas1xtb0Jyx3CRCTLiuzFIdVgNITgjixsTgjfFLPpYnEmM6T7JhlRKwDUNQ91ryJkZRx0yAr7KjwnyNPBSTyINYrG+Ui+oQEyUQ5acf8AjM7/AAIqe18pYx9NYY5V2tvlI8uGsuoaluwBWh9QpzuSFrfEntFNuSWGs9I82nxUKypfylNkerYGifvySR/y1Ce+Um6cJEGDb4n3ktlRHx/KvBRVJ5Aeq9NfTjmVrnpRX+wZcWPtH1U+Zqt37VtqtgUibNRJeH/lIhz7lH9ceFUu3SLhq9tbMzUjiJa0OFqE2gp4iB1kYGD76gOw7NcdLzXrTCdjSbetC3emd4lONnZR7gD2dlEZRN1fum/khvrHlv7QsisqRd9XmS1cH02a2xkIWWFNKwUqOElXIkd+wp+Ow3Jkv6QuVtjQmGWOkblNK3SsD9qVK5hXZ7qnI6eBYoEyWpmVJjxAmdHTlRdhLJAz2lOCfPtqFq61tP6WVJccS6mGpAgS+MH0hlZ2bPWVJ/Tvo4cL6RgbC3VBLTbUcnc+SmWp2JEtren7s7DipihSJkeV6qJDZ3Dza+3/AD8aDaX0Yzery9JaU6uxsPfRuODCpAHUO7qJo9A089qoW9y6Q1w7XCbCWGnTmQ/t9dXUnu51f4zDcZpLLCEttIACUJGABQnTcO4aclFZAJSC4YC6aQlttKG0hKUjAAGABTleYr2k1QSpUqVcuSpUqVcuSrwivaVcuQe+aegXlvMhK230ghEhlXA4jPPB7O47VTdT2m7xNMP2pFvRMYHCUSYQ6Nz1eXSIHtbDmK0qvMCislc23NBkha8Hksjv90YvDlo0vY1kxz0aJCykpUcfVIO4wMkj9KOaxu0UaSclxkcDjpXAYIP1Ar1seIRVsumn7XdFBcuIhTo9l1GUrSe0KG9VS7/JwJMVuNCu0lDDSlKaYkYWlJPPBGD55o7JIyW3xZLOilYHWzdZFXbaeNxCOJKeJQTlXIZ6zVyl/JnfWVHoFxX09oXwnyNDHNE6hbUQbfxd6X28fFVVBPG4YcFHNPK05ag9yiCBNdipkMyA2cdKyriSrbqNRs0eTovUJOBbv/mb/wDtU6N8nmon/aajtfxvA/hmveNG0ZcF3BkccNQ3SFwVbb9HkIgKmug8KG0E8SSdiQAN9iaPOejad13PizCG7bOStDpUcBLbgzk+BzRWzfJlNjSESXrx6O4kbGMj1hnY7k/lVrtmjLNBd6ZbC5knOS/MX0q8+/YeVIzVMWokG9xZUIKabSARaxuqbpaXe5MRMOHaGpYYQqMzcpHEhosk8iPr+7/OrLpjQkCzJQ7KWZklB4kcY+jaP3E9Xjzq3oSlIwlIAGwAr3A7KTfOTfSLAp6OnaLFxuQvAN69669xSoCZSpUqVcuSpUqVcu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20" name="AutoShape 44" descr="data:image/jpeg;base64,/9j/4AAQSkZJRgABAQAAAQABAAD/2wCEAAkGBhQSERUTExQVEhMWFBgZFxYYFhgYGhkUHBgdGRUVHhwaJyggGB8jGhkYHy8gJCopMDIsFx40NTAqNScrLCkBCQoKDgwOGg8PGjUfHiQ1LC8tLzU0LC8uLSotNCwsMjU1LCk0Ki00LCwpMCksKiw0LCwsLC4sLDAqLCwsLCwpLP/AABEIAFUAoQMBIgACEQEDEQH/xAAcAAADAQEBAAMAAAAAAAAAAAAABQYHBAMBAgj/xABCEAACAQIDBAUHCgQGAwAAAAABAgMAEQQSIQUGMUEHEyJRYTRxc4GRstEUFyMyNUJUk6GxFmNy4VJTwcLS8DOCkv/EABoBAQADAQEBAAAAAAAAAAAAAAACAwQFAQb/xAA1EQABAwIEAgcHAwUAAAAAAAABAAIDBBEFEiExUWETMkFxscHwBiI0gZGh0RUzchQkQlLh/9oADAMBAAIRAxEAPwDcaKKm9t7/AGGwsxhl6zOAD2UuLEXGt6i5wbqVbFDJM7LGLlUlFINgb74bGOY4iwcC9nXLcc7d9qf16HBwuElifE7LILFFFTW2t/8ADYWYwy9ZnUAnKlxqLjW9euwN+MPjJDHF1mYKW7S2FgQO/wAaj0jb2vqrTRzhnSZDl3v2WVBRRU7tnf3CYYlWkzuOKxjMQe4ngPbUi4N1KqihkmdljaSeSoqKg/nfw1//AAzW77J/yp1sbf3CYkhVkyOeCuMpJ7geB9tQErDoCtMmH1UbczmG3rgqKiuTam0kw8TzSXyILmwubXtw9dTHzr4L+d+X/evXPa3cqqGkmmGaNhI5KyornwGNWaJJUvldQy3FjYi4vXRU1nILTYoopftzbceEiMsubICB2Rc3PDSpz52MF/O/L/vUHSNboStMVHPM3NGwkKzoqM+djBfzvy/712YDpIwUpy9YYyf8xSo9vAeuvBKw9qm7D6pouYz9FT0V8KwIBBuDqCO6vmrFiRRRRREVivSd9oP6OP3a2qsV6T/tB/Rx+7Wap6i7/s/8Uf4nxCm8FjXhkWSMlXQ3U+P+o8K3XdXeRMbAJFsHGkif4X+B4g1gdON1t43wU4kXVDpIn+JPiOI/vWWGXIddl9FiuHirju3rjbnyTHpM+0ZP6Y/cFdvRL5a/oW95aWb/AOMSXGtJGQyPHEVI7ig/7amPRTJlxchPAQMfYRXo/e+arlaRhdjvlHknPSTvqyMcJA2U2+lcHXXhGDy04nxt31mdeuMxZlkeRtWdix9ZvWg9E+7yPnxTgMVbJHfkQAWbz6gA+evNZnqwCLC6S9tt+Z9fQKIbd7EhM5w8wTjm6t7W7+HDxpfX6VpDi9ycLJiVxBQB1NyosFdvusw5kfrzvVrqXgVzIfaIEnpWW4W9fdTSx4kbEm+Um5KXjBvnEdxYMefhztx8Murdd/Ps/Eej/wBwrCqhUDKQOS2YJL0scj7Wu46DuC37dPyHDegj90U2pTun5DhvQR+6KbVvb1Qvi6j91/efFSHSl5A3pI/3rGa2bpS8gb0kf71jJrBU9dfaYB8L8z5LsGx5/wDJl/Lf4VyuhBsQQRxBFiK3LDb64IIoOJjuFF9T3VmvSLtqHE4pXgOYLGFZ7WzNcnnqbDS9Rkia0XBuraLEJp5cj4i0cdfMJx0V7yMJfkjklGBMd/usNSo8CLm3ePGtTrDejyEttGG3IsT5ghv8PXW5VqpiSzVfO49ExlTdvaLnv1RRRRWlcJFYr0n/AGg/o4/draqxXpP+0H9HH7tZqnqLv+z/AMUf4nxC+nR/sdMVNLDIOy0DWPNWzLZh4iku2tjyYWZoZB2lOh5MvJh4Gqjol8tf0Le8tXO/O6QxsN1AE8YJQ945ofA/ofXWdsWeO43XZmxH+mrzG8+4QPkeP5WIVZ9FkWbFSL34dx7SBUdJGVJVgQQSCDoQRxBq06JfLX9C3vLVcXXC6GJH+0kI4KMlhKMUOhUlT5wbH9q07oi2uvVyYckBw/WKO9SAGt5iP1pV0mbptFKcVGLxSG8lvuPzJ8G7++/eKiMPiGjYOjFHU3DA2IPnr0EwvVL2sxOk902v9iF+kKX4vb0EUqQvIqySfVX9r91+AvxNY+ekbHZcvXcrXyJm9tv1qenxDOxd2LMTcsSSSe+9aHVQ/wAQuLB7OvJPTOAHL/tluW/n2fiPR/7hWFVpsO0MTLsSc4hdAgEbn6zpcakfoG5/qcyqqodmIPJdPBYTCySMm9ndncFv26fkOG9BH7optWDYXfbGRoqJOyoqhVFl0A0A4V6/x/jvxDf/ACnwq4VLQLWXKlwCd73ODhqTx/C0XpS8gb0kf71jNXWK2xLidjSvM5kYYlQCQBpYG2nnNQprPO7M4Hku3hEJghdE7cOPgEXr5UXNq23eHdKPFYMIqqkoUNGwAHatwNuR4fryrFJoSrFWBVlJBB4gjQioyRGM6q6hr2VjSWixG4Wybhbl/I1MkhDTuLaahE45QedzYk+AquqB6MN6+tT5LKfpEH0ZP3ox93zr+3mq+roRZcgyr4jEmzCpd02p8uy3JFFFFWrnoqL3n6OBjMQ0/XmO6qMuS/AW43q0qR25tyWOeZAxC5I8nDR8wLD1rm9lRcwPFitFPUyU7s8RsdvV0bp7gDBTGXrjJdCtsmXiQb3ue6q6krbac4qTDoFFo7qzXsZBlLKbcgrCvHZu3ZXGHLhPpmf6ubRVW4487g+qjWhosF5PUSVD88hufXBLt5+jePFzdcshhYjt2XMGPJuIsbaH1V9909wBgpjL1xkuhW2TLxIN+J7q9IN6pTG7skfk/XIBm4ZyuVr8eHEV7x70M0U0gUdiOIqNdZHBBU+Zxao9E2+a2qv/AFCoMXQl3u7W02791QyRhgQQCCLEEXBHdUTtnopw8pLQs0BP3QMyeoHUe2qDB7bZ2w4sAJYnZuNwy5RYesn2V47UaZ8T1UUvV5YQ4FhYt1ljm0JIyipOY124VNPVTU5vE63rgosdDst/KEt/Q1/3p/sPouw8DB5CcQw4BgAgP9I4+snzU0h2/IcRkKp1ZmliHHNdEz5jyseFq8Yt55DGXyrf5J11tfr5itvNpVYgYNbLZLi9XK3KX6crDwTXbmyflGHkgzZA62va9tQeHqqG+ZwfiT+WPjVJ/FLmN3VVuFhsDfRpGysD/Sb+yuxNqTK8ccqIGYzXINwVQXRhrpfuNSdE12pCop6+opmlsTrA67DzUf8AM2PxJ/LHxo+ZsfiT+WPjVrhtrFsGMQQM3VF8o4XAJt+lKzvNKschYRBkMGvay5ZQDrfXQGo9BHwWj9Zrf9/sPwuSLo6AwT4Trj2pRJnycLAaWv4UpPQ2PxJ/LHxqvx+OcR4dg6kvPEGZPqsrE3te+hFq9MVtopi44LDKyks3MMcxQevK1emFh7FBmK1bL5X7m50G/wBEzhjyqF42AHsFSO9HRvHi5uuWQwsR2wFzBiODcRY209Ve28W1JExGRJGU5IiiAAh3aQhgdD93zcKZjbLNipMOoUBY7qxvrJYEqbcrMpqbmBwsVlgqZYH54zYqUwfROYpFkjxZV0IKnqxxHrrQlvbXjz89Tcu8UyQTSFY3ZZRHHlzWdvv8ddNR/wCpqhw04dFccGUMPMRcV41jWbKVRVzVJBlN7ch5L0oooqayopDtXdjrmkbOAWMJXs3ymPNfnrcNan1FESOHdxlxHX9aSetdituzkZcoUDk1guvhwr74TYBRcMM4PUZ76fWzAjTXS1/GnNFEUzh90nCOhlU/QdShCEWXMWuddTrytXo+6ZvLaTKsksbkAWICElgDfQljcHlVFRRFPwbuyxmIpKt4jKAXQtdJGDWNiNRbjXRtTY0kkvWRy9VeMI3ZJOUPnupBFjy504ooiRQ7usJ+sMgKCWSQLlObM6ZCC17WHmrww+6jqjo0qm+H6lCEIsuYtmOup15Wqkooinn3UNpwsgHWtGy9m4VkOY89QWv3ca6Y9jyF43klDshlvZbCzgAKNdAtud6cUURJ8DsaRcM2HeRWHVlFKoQQCCLm5Nzr4Vyx7rvkcPIpZmhOiEDLFawsSdSBVFRREv2vs1pUQIyoySK4utx2b2FgRXBNu27yiZpe2GiawBCdgdq4vre7W10zc6f0URJtqbAMru4cKSkYXS+VkkLhuOvG1q8P4ZcSmYTEOXka1jlAdMosL8R2deeWqCiiKdTdqQxxRPKoSNrjq1KMeyRxJOt2JJ8TTfZOCMMKRlsxRct7WuBw081q66KIiiiiiIooooiKKKKIiiiiiIooooiKKKKIiiiiiIooooiKKKKIiiiiiIooooiKKK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22" name="AutoShape 46" descr="data:image/jpeg;base64,/9j/4AAQSkZJRgABAQAAAQABAAD/2wCEAAkGBhQSERUTExQVEhMWFBgZFxYYFhgYGhkUHBgdGRUVHhwaJyggGB8jGhkYHy8gJCopMDIsFx40NTAqNScrLCkBCQoKDgwOGg8PGjUfHiQ1LC8tLzU0LC8uLSotNCwsMjU1LCk0Ki00LCwpMCksKiw0LCwsLC4sLDAqLCwsLCwpLP/AABEIAFUAoQMBIgACEQEDEQH/xAAcAAADAQEBAAMAAAAAAAAAAAAABQYHBAMBAgj/xABCEAACAQIDBAUHCgQGAwAAAAABAgMAEQQSIQUGMUEHEyJRYTRxc4GRstEUFyMyNUJUk6GxFmNy4VJTwcLS8DOCkv/EABoBAQADAQEBAAAAAAAAAAAAAAACAwQFAQb/xAA1EQABAwIEAgcHAwUAAAAAAAABAAIDBBEFEiExUWETMkFxscHwBiI0gZGh0RUzchQkQlLh/9oADAMBAAIRAxEAPwDcaKKm9t7/AGGwsxhl6zOAD2UuLEXGt6i5wbqVbFDJM7LGLlUlFINgb74bGOY4iwcC9nXLcc7d9qf16HBwuElifE7LILFFFTW2t/8ADYWYwy9ZnUAnKlxqLjW9euwN+MPjJDHF1mYKW7S2FgQO/wAaj0jb2vqrTRzhnSZDl3v2WVBRRU7tnf3CYYlWkzuOKxjMQe4ngPbUi4N1KqihkmdljaSeSoqKg/nfw1//AAzW77J/yp1sbf3CYkhVkyOeCuMpJ7geB9tQErDoCtMmH1UbczmG3rgqKiuTam0kw8TzSXyILmwubXtw9dTHzr4L+d+X/evXPa3cqqGkmmGaNhI5KyornwGNWaJJUvldQy3FjYi4vXRU1nILTYoopftzbceEiMsubICB2Rc3PDSpz52MF/O/L/vUHSNboStMVHPM3NGwkKzoqM+djBfzvy/712YDpIwUpy9YYyf8xSo9vAeuvBKw9qm7D6pouYz9FT0V8KwIBBuDqCO6vmrFiRRRRREVivSd9oP6OP3a2qsV6T/tB/Rx+7Wap6i7/s/8Uf4nxCm8FjXhkWSMlXQ3U+P+o8K3XdXeRMbAJFsHGkif4X+B4g1gdON1t43wU4kXVDpIn+JPiOI/vWWGXIddl9FiuHirju3rjbnyTHpM+0ZP6Y/cFdvRL5a/oW95aWb/AOMSXGtJGQyPHEVI7ig/7amPRTJlxchPAQMfYRXo/e+arlaRhdjvlHknPSTvqyMcJA2U2+lcHXXhGDy04nxt31mdeuMxZlkeRtWdix9ZvWg9E+7yPnxTgMVbJHfkQAWbz6gA+evNZnqwCLC6S9tt+Z9fQKIbd7EhM5w8wTjm6t7W7+HDxpfX6VpDi9ycLJiVxBQB1NyosFdvusw5kfrzvVrqXgVzIfaIEnpWW4W9fdTSx4kbEm+Um5KXjBvnEdxYMefhztx8Murdd/Ps/Eej/wBwrCqhUDKQOS2YJL0scj7Wu46DuC37dPyHDegj90U2pTun5DhvQR+6KbVvb1Qvi6j91/efFSHSl5A3pI/3rGa2bpS8gb0kf71jJrBU9dfaYB8L8z5LsGx5/wDJl/Lf4VyuhBsQQRxBFiK3LDb64IIoOJjuFF9T3VmvSLtqHE4pXgOYLGFZ7WzNcnnqbDS9Rkia0XBuraLEJp5cj4i0cdfMJx0V7yMJfkjklGBMd/usNSo8CLm3ePGtTrDejyEttGG3IsT5ghv8PXW5VqpiSzVfO49ExlTdvaLnv1RRRRWlcJFYr0n/AGg/o4/draqxXpP+0H9HH7tZqnqLv+z/AMUf4nxC+nR/sdMVNLDIOy0DWPNWzLZh4iku2tjyYWZoZB2lOh5MvJh4Gqjol8tf0Le8tXO/O6QxsN1AE8YJQ945ofA/ofXWdsWeO43XZmxH+mrzG8+4QPkeP5WIVZ9FkWbFSL34dx7SBUdJGVJVgQQSCDoQRxBq06JfLX9C3vLVcXXC6GJH+0kI4KMlhKMUOhUlT5wbH9q07oi2uvVyYckBw/WKO9SAGt5iP1pV0mbptFKcVGLxSG8lvuPzJ8G7++/eKiMPiGjYOjFHU3DA2IPnr0EwvVL2sxOk902v9iF+kKX4vb0EUqQvIqySfVX9r91+AvxNY+ekbHZcvXcrXyJm9tv1qenxDOxd2LMTcsSSSe+9aHVQ/wAQuLB7OvJPTOAHL/tluW/n2fiPR/7hWFVpsO0MTLsSc4hdAgEbn6zpcakfoG5/qcyqqodmIPJdPBYTCySMm9ndncFv26fkOG9BH7optWDYXfbGRoqJOyoqhVFl0A0A4V6/x/jvxDf/ACnwq4VLQLWXKlwCd73ODhqTx/C0XpS8gb0kf71jNXWK2xLidjSvM5kYYlQCQBpYG2nnNQprPO7M4Hku3hEJghdE7cOPgEXr5UXNq23eHdKPFYMIqqkoUNGwAHatwNuR4fryrFJoSrFWBVlJBB4gjQioyRGM6q6hr2VjSWixG4Wybhbl/I1MkhDTuLaahE45QedzYk+AquqB6MN6+tT5LKfpEH0ZP3ox93zr+3mq+roRZcgyr4jEmzCpd02p8uy3JFFFFWrnoqL3n6OBjMQ0/XmO6qMuS/AW43q0qR25tyWOeZAxC5I8nDR8wLD1rm9lRcwPFitFPUyU7s8RsdvV0bp7gDBTGXrjJdCtsmXiQb3ue6q6krbac4qTDoFFo7qzXsZBlLKbcgrCvHZu3ZXGHLhPpmf6ubRVW4487g+qjWhosF5PUSVD88hufXBLt5+jePFzdcshhYjt2XMGPJuIsbaH1V9909wBgpjL1xkuhW2TLxIN+J7q9IN6pTG7skfk/XIBm4ZyuVr8eHEV7x70M0U0gUdiOIqNdZHBBU+Zxao9E2+a2qv/AFCoMXQl3u7W02791QyRhgQQCCLEEXBHdUTtnopw8pLQs0BP3QMyeoHUe2qDB7bZ2w4sAJYnZuNwy5RYesn2V47UaZ8T1UUvV5YQ4FhYt1ljm0JIyipOY124VNPVTU5vE63rgosdDst/KEt/Q1/3p/sPouw8DB5CcQw4BgAgP9I4+snzU0h2/IcRkKp1ZmliHHNdEz5jyseFq8Yt55DGXyrf5J11tfr5itvNpVYgYNbLZLi9XK3KX6crDwTXbmyflGHkgzZA62va9tQeHqqG+ZwfiT+WPjVJ/FLmN3VVuFhsDfRpGysD/Sb+yuxNqTK8ccqIGYzXINwVQXRhrpfuNSdE12pCop6+opmlsTrA67DzUf8AM2PxJ/LHxo+ZsfiT+WPjVrhtrFsGMQQM3VF8o4XAJt+lKzvNKschYRBkMGvay5ZQDrfXQGo9BHwWj9Zrf9/sPwuSLo6AwT4Trj2pRJnycLAaWv4UpPQ2PxJ/LHxqvx+OcR4dg6kvPEGZPqsrE3te+hFq9MVtopi44LDKyks3MMcxQevK1emFh7FBmK1bL5X7m50G/wBEzhjyqF42AHsFSO9HRvHi5uuWQwsR2wFzBiODcRY209Ve28W1JExGRJGU5IiiAAh3aQhgdD93zcKZjbLNipMOoUBY7qxvrJYEqbcrMpqbmBwsVlgqZYH54zYqUwfROYpFkjxZV0IKnqxxHrrQlvbXjz89Tcu8UyQTSFY3ZZRHHlzWdvv8ddNR/wCpqhw04dFccGUMPMRcV41jWbKVRVzVJBlN7ch5L0oooqayopDtXdjrmkbOAWMJXs3ymPNfnrcNan1FESOHdxlxHX9aSetdituzkZcoUDk1guvhwr74TYBRcMM4PUZ76fWzAjTXS1/GnNFEUzh90nCOhlU/QdShCEWXMWuddTrytXo+6ZvLaTKsksbkAWICElgDfQljcHlVFRRFPwbuyxmIpKt4jKAXQtdJGDWNiNRbjXRtTY0kkvWRy9VeMI3ZJOUPnupBFjy504ooiRQ7usJ+sMgKCWSQLlObM6ZCC17WHmrww+6jqjo0qm+H6lCEIsuYtmOup15Wqkooinn3UNpwsgHWtGy9m4VkOY89QWv3ca6Y9jyF43klDshlvZbCzgAKNdAtud6cUURJ8DsaRcM2HeRWHVlFKoQQCCLm5Nzr4Vyx7rvkcPIpZmhOiEDLFawsSdSBVFRREv2vs1pUQIyoySK4utx2b2FgRXBNu27yiZpe2GiawBCdgdq4vre7W10zc6f0URJtqbAMru4cKSkYXS+VkkLhuOvG1q8P4ZcSmYTEOXka1jlAdMosL8R2deeWqCiiKdTdqQxxRPKoSNrjq1KMeyRxJOt2JJ8TTfZOCMMKRlsxRct7WuBw081q66KIiiiiiIooooiKKKKIiiiiiIooooiKKKKIiiiiiIooooiKKKKIiiiiiIooooiKKKKI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624" name="Picture 48" descr="http://hagasecontar.yaeshora.info/admin/coordinators/files/NCLR-Logo-for-Web-Banner.png"/>
          <p:cNvPicPr>
            <a:picLocks noChangeAspect="1" noChangeArrowheads="1"/>
          </p:cNvPicPr>
          <p:nvPr/>
        </p:nvPicPr>
        <p:blipFill>
          <a:blip r:embed="rId19" cstate="print"/>
          <a:srcRect/>
          <a:stretch>
            <a:fillRect/>
          </a:stretch>
        </p:blipFill>
        <p:spPr bwMode="auto">
          <a:xfrm>
            <a:off x="3674013" y="1919920"/>
            <a:ext cx="1324706" cy="1204279"/>
          </a:xfrm>
          <a:prstGeom prst="rect">
            <a:avLst/>
          </a:prstGeom>
          <a:noFill/>
        </p:spPr>
      </p:pic>
      <p:pic>
        <p:nvPicPr>
          <p:cNvPr id="24626" name="Picture 50" descr="https://twimg0-a.akamaihd.net/profile_images/1232881330/naacp_logo_fb.jpg"/>
          <p:cNvPicPr>
            <a:picLocks noChangeAspect="1" noChangeArrowheads="1"/>
          </p:cNvPicPr>
          <p:nvPr/>
        </p:nvPicPr>
        <p:blipFill>
          <a:blip r:embed="rId20" cstate="print"/>
          <a:srcRect/>
          <a:stretch>
            <a:fillRect/>
          </a:stretch>
        </p:blipFill>
        <p:spPr bwMode="auto">
          <a:xfrm>
            <a:off x="3733800" y="2895600"/>
            <a:ext cx="1162005" cy="978409"/>
          </a:xfrm>
          <a:prstGeom prst="rect">
            <a:avLst/>
          </a:prstGeom>
          <a:noFill/>
        </p:spPr>
      </p:pic>
      <p:sp>
        <p:nvSpPr>
          <p:cNvPr id="24630" name="AutoShape 54" descr="data:image/jpeg;base64,/9j/4AAQSkZJRgABAQAAAQABAAD/2wCEAAkGBhMREBUSEg4UEhQWGBwWGBcXEhUbFxAWHRkZHR4XHhwjJycqIBkjIhsaKzshIycqODg4HyAzNTAqNSksLCoBCQoKDQwOGg8PGTUkHiQ1LzIuMDU0NTU1LDIpNTUwNSwyLi4yNTUvLiwsNDQsNCwyKTUsLDQ1NSkpNDUpLDQvLP/AABEIAGAAgAMBIgACEQEDEQH/xAAbAAEAAgMBAQAAAAAAAAAAAAAABAUCBgcDAf/EADEQAAIBAwIFAgUDBAMAAAAAAAECAwAEERIhBQYTMVEiQSMyYXGBFJGhB0JisTNSwf/EABkBAQEBAQEBAAAAAAAAAAAAAAABAwIEBf/EAC8RAAIAAwYDBQkAAAAAAAAAAAABAgMRBBIhMUFRYYGRFDJS4fAFExUiQnGh0dL/2gAMAwEAAhEDEQA/AO40pSgFKUoBSlKAUpSgFKUoBSlKAUpSgFKUoBSlRL/isUAXqzJHrbSupgNTH2FMyN0JdK+V9oUUpSgFKUoBSlKAUpSgFKUoBSlKA13nDmcWkRCSRCcjMayMQCM4J28fitZ5r5ojnitjEkN1IjGaTCZEYjAL4DbgHPc+wrYv6hu6WLyRkh0aM6h3Veoud/FVPN3KsS3ENwqEma5ijlXbQUOc7fUhc58VbsbSo6V6nokzbLLbimQttLLCjrwpzz0LbivOSxS2yoI3Sb1OzTInRjIBVsHzn+Kqeb+M20lxaBWMrR3A1aJWCxYZMlgNjgle/wDl5rHi/Kttb3NlHHAoSWZ1k1DVrHSbC5OcDb2qLx/kWK2dZIshJZoIRGNXpRnAkyc7hh/7UpM+WmFTSB2FONx3mlo6Y9NszdeKcfhgheZm1LGQGCYYqSQMYz3396quE/1CtrmZIY1l1P2ymBsCe+fpULnTgsNtwudYIVjBKE49zqHfzVdyzHexWaTm+iS3WFiqsh+HsdJO2+D7fisXFFeoeyVZbPFZ3M1rRVdNNknjXQ6Lmma5Zac03Uc7I148kclvJIjSQrGdQjZlZF32yPfv4rxseP8AEGFm/wCuz+od4gGjUhcMBqb/ALH1fTsKe9WxH7Jmr6l+dm9uDOq3F0kY1O6oMgZYgDJOAPuTWEvEYkDFpUUJ8xLqNH38fmuS33Mt1+luI5J+o0NyihiiHP8Ay+xGMZjBHivnFrpo5eKMpGS8QOVUgguMgggio53D1j+jWH2Q60ii6feH+jsQama5bPzNeyzdGOZo2jgjdQBCOs5RGLMXI9J1HZfHbvUriPMl2s9u8lwI4CI+oIWifEjd9QznQ3ke3bJFde9Rh8LmYK8sVX1hqdHVwexzXlJexrjVIo1HC5YDUfA8/iq7l5gIpAdtM82f8fiMd/wQfzVJw+1MdslyYo5k6ADo4AZYwzvqQnIOVbJU4zgb16FCfFcbojcS4zjO5/mvtale3zPKbpIpGSAgIygaSneb3zuNu3eMVtkbggEHIO4I7EVHDQ6hivFdzJKq2shkTUmk6x0y/o7sSoKnAHg1Vx8bSbKvPChj0yaZYWUjYMr46n1FbDeWiyxvG4yrqUYZxlWBBH7Gq255UtpM6oyc4/ubYhVUH7gKKsN2mJW413ac0ROJcbEWkyTRMCpljIt2YPgqvoPU3f1jYefvWUnEVkKA3VswBDK2g6Q4YKBnqfNlht9asJOAQMkSNEGWE6kB/tOCv+iahx8m2y6SI2yuMMZG1DGnAznsAqr9tqK5xDjm7Lp5Ebi93HJBiWeCaJ3WLCxMQzk7DaTbHf7b1na9Jolto7i0aNlKrGELB1GcgDqbgb1Mi5Wt1hEIj+GGDaST3A0gfUY23r04by/DAxeNTrI0lmZmLDOdyfft+wqNQGinT1RYUz57mp2MPD206DaLhGfLQMNCk9MhiZNic4wfrip00VrCIwZLUCFyVxC5EDFS5JxJtkLVo/JdqVVejsq6R6jkDVr/ACc+a+Hku2yxKOdQwfiPsNLKMb7YDNjx+BVuyiu12t5xFSthaSJOc2pVWMkwMD5yur4hHUzjdsH6mso7OCUO0iQxdcgkTWzoZ9IDBsGTcCr+Hl6FdXoLa1ZH1MTrVzls58nNRX5Ot2ChjM4T5dU8jY2AxufYD/fmpdll7XavEQJeE210UBeylKr6MREkINh2k3UVGitracpOY4EClBFI9q0ayb+jR8QahtsMePathtuXYI5RKkeGChBvthV0jbzp2rwTlKBQABIApyi9aTTEN8qozshBIK+Nql2WO1WpUpFuQLiG3nbqNc2jlhuQrYkC4+YCXDAZHzZ7isr0QO46lzZ6h6cFSMgHAVh1dwDnYg1Lbky1IA6bbLp+du2hUH8Iv7Z71mvKNsAR02OckkuxJLBgTnyQx/etKw7swvTPCunkeScRSNdIvbRACy404ww3Ybyd996tuHKoiQKVKhQBpBC49sDJ2/NV9vylbISViwSHHfYB/mGPH3qztLRYkWNBhVGAMk4H3NcO7odKKN95Lke1KUrkopSlAKUpQClKUApSlAKUpQClKUApSlAKUpQClKUApSlAKUpQClKUApSlAKUpQClKU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648" name="Picture 72" descr="http://mexicotoday.org/sites/mexicotoday.org/files/url.jpg?1333575277"/>
          <p:cNvPicPr>
            <a:picLocks noChangeAspect="1" noChangeArrowheads="1"/>
          </p:cNvPicPr>
          <p:nvPr/>
        </p:nvPicPr>
        <p:blipFill>
          <a:blip r:embed="rId21" cstate="print"/>
          <a:srcRect/>
          <a:stretch>
            <a:fillRect/>
          </a:stretch>
        </p:blipFill>
        <p:spPr bwMode="auto">
          <a:xfrm>
            <a:off x="8001000" y="1447800"/>
            <a:ext cx="899897" cy="990600"/>
          </a:xfrm>
          <a:prstGeom prst="rect">
            <a:avLst/>
          </a:prstGeom>
          <a:noFill/>
        </p:spPr>
      </p:pic>
      <p:pic>
        <p:nvPicPr>
          <p:cNvPr id="24650" name="Picture 74" descr="http://yearinreview10.nychhc.org/images/award2.jpg"/>
          <p:cNvPicPr>
            <a:picLocks noChangeAspect="1" noChangeArrowheads="1"/>
          </p:cNvPicPr>
          <p:nvPr/>
        </p:nvPicPr>
        <p:blipFill>
          <a:blip r:embed="rId22" cstate="print"/>
          <a:srcRect/>
          <a:stretch>
            <a:fillRect/>
          </a:stretch>
        </p:blipFill>
        <p:spPr bwMode="auto">
          <a:xfrm>
            <a:off x="457200" y="5791200"/>
            <a:ext cx="911225" cy="831493"/>
          </a:xfrm>
          <a:prstGeom prst="rect">
            <a:avLst/>
          </a:prstGeom>
          <a:noFill/>
        </p:spPr>
      </p:pic>
      <p:pic>
        <p:nvPicPr>
          <p:cNvPr id="24652" name="Picture 76" descr="http://www.nahu.org/members/Logo/NAHU_Logo_Color.jpg"/>
          <p:cNvPicPr>
            <a:picLocks noChangeAspect="1" noChangeArrowheads="1"/>
          </p:cNvPicPr>
          <p:nvPr/>
        </p:nvPicPr>
        <p:blipFill>
          <a:blip r:embed="rId23" cstate="print"/>
          <a:srcRect/>
          <a:stretch>
            <a:fillRect/>
          </a:stretch>
        </p:blipFill>
        <p:spPr bwMode="auto">
          <a:xfrm>
            <a:off x="7620000" y="5629781"/>
            <a:ext cx="947653" cy="771018"/>
          </a:xfrm>
          <a:prstGeom prst="rect">
            <a:avLst/>
          </a:prstGeom>
          <a:noFill/>
        </p:spPr>
      </p:pic>
      <p:pic>
        <p:nvPicPr>
          <p:cNvPr id="1030" name="Picture 6" descr="http://www.hitechanswers.net/wp-content/uploads/2012/11/AHA.gif"/>
          <p:cNvPicPr>
            <a:picLocks noChangeAspect="1" noChangeArrowheads="1"/>
          </p:cNvPicPr>
          <p:nvPr/>
        </p:nvPicPr>
        <p:blipFill>
          <a:blip r:embed="rId24" cstate="print"/>
          <a:srcRect/>
          <a:stretch>
            <a:fillRect/>
          </a:stretch>
        </p:blipFill>
        <p:spPr bwMode="auto">
          <a:xfrm>
            <a:off x="0" y="2971800"/>
            <a:ext cx="1445623" cy="1132764"/>
          </a:xfrm>
          <a:prstGeom prst="rect">
            <a:avLst/>
          </a:prstGeom>
          <a:noFill/>
        </p:spPr>
      </p:pic>
      <p:pic>
        <p:nvPicPr>
          <p:cNvPr id="1032" name="Picture 8" descr="https://encrypted-tbn1.gstatic.com/images?q=tbn:ANd9GcSh7Pjcg5eBzE2I86qF5fLd9ZZNXac5MVbRob5rvpI_gvkK-y4cUw"/>
          <p:cNvPicPr>
            <a:picLocks noChangeAspect="1" noChangeArrowheads="1"/>
          </p:cNvPicPr>
          <p:nvPr/>
        </p:nvPicPr>
        <p:blipFill>
          <a:blip r:embed="rId25" cstate="print"/>
          <a:srcRect/>
          <a:stretch>
            <a:fillRect/>
          </a:stretch>
        </p:blipFill>
        <p:spPr bwMode="auto">
          <a:xfrm>
            <a:off x="1606432" y="3415259"/>
            <a:ext cx="1737131" cy="609600"/>
          </a:xfrm>
          <a:prstGeom prst="rect">
            <a:avLst/>
          </a:prstGeom>
          <a:noFill/>
        </p:spPr>
      </p:pic>
      <p:pic>
        <p:nvPicPr>
          <p:cNvPr id="1028" name="Picture 4" descr="http://chieforganizer.org/wp-content/uploads/2010/09/SEIU-Logo.jpg"/>
          <p:cNvPicPr>
            <a:picLocks noChangeAspect="1" noChangeArrowheads="1"/>
          </p:cNvPicPr>
          <p:nvPr/>
        </p:nvPicPr>
        <p:blipFill>
          <a:blip r:embed="rId26" cstate="print"/>
          <a:srcRect/>
          <a:stretch>
            <a:fillRect/>
          </a:stretch>
        </p:blipFill>
        <p:spPr bwMode="auto">
          <a:xfrm>
            <a:off x="2386763" y="2522059"/>
            <a:ext cx="718387" cy="558547"/>
          </a:xfrm>
          <a:prstGeom prst="rect">
            <a:avLst/>
          </a:prstGeom>
          <a:noFill/>
        </p:spPr>
      </p:pic>
      <p:pic>
        <p:nvPicPr>
          <p:cNvPr id="1034" name="Picture 10" descr="http://thinkprogress.org/wp-content/uploads/2011/06/Blue-Shield.gif"/>
          <p:cNvPicPr>
            <a:picLocks noChangeAspect="1" noChangeArrowheads="1"/>
          </p:cNvPicPr>
          <p:nvPr/>
        </p:nvPicPr>
        <p:blipFill>
          <a:blip r:embed="rId27" cstate="print"/>
          <a:srcRect/>
          <a:stretch>
            <a:fillRect/>
          </a:stretch>
        </p:blipFill>
        <p:spPr bwMode="auto">
          <a:xfrm>
            <a:off x="5441951" y="1968084"/>
            <a:ext cx="1075103" cy="885824"/>
          </a:xfrm>
          <a:prstGeom prst="rect">
            <a:avLst/>
          </a:prstGeom>
          <a:noFill/>
        </p:spPr>
      </p:pic>
      <p:pic>
        <p:nvPicPr>
          <p:cNvPr id="1036" name="Picture 12" descr="http://www.nacc.org/images/conference/CHA_Logo_Color.jpg"/>
          <p:cNvPicPr>
            <a:picLocks noChangeAspect="1" noChangeArrowheads="1"/>
          </p:cNvPicPr>
          <p:nvPr/>
        </p:nvPicPr>
        <p:blipFill>
          <a:blip r:embed="rId28" cstate="print"/>
          <a:srcRect/>
          <a:stretch>
            <a:fillRect/>
          </a:stretch>
        </p:blipFill>
        <p:spPr bwMode="auto">
          <a:xfrm>
            <a:off x="5354134" y="2940300"/>
            <a:ext cx="1575540" cy="702691"/>
          </a:xfrm>
          <a:prstGeom prst="rect">
            <a:avLst/>
          </a:prstGeom>
          <a:noFill/>
        </p:spPr>
      </p:pic>
      <p:pic>
        <p:nvPicPr>
          <p:cNvPr id="1026" name="Picture 2" descr="G:\Administrative\Advisory Council and Board of Directors\Advisory Council logos\Ascension Health\Ascension_logo_JPEG.jpg"/>
          <p:cNvPicPr>
            <a:picLocks noChangeAspect="1" noChangeArrowheads="1"/>
          </p:cNvPicPr>
          <p:nvPr/>
        </p:nvPicPr>
        <p:blipFill>
          <a:blip r:embed="rId29" cstate="print"/>
          <a:srcRect/>
          <a:stretch>
            <a:fillRect/>
          </a:stretch>
        </p:blipFill>
        <p:spPr bwMode="auto">
          <a:xfrm>
            <a:off x="7204045" y="3225547"/>
            <a:ext cx="1696852" cy="417444"/>
          </a:xfrm>
          <a:prstGeom prst="rect">
            <a:avLst/>
          </a:prstGeom>
          <a:noFill/>
        </p:spPr>
      </p:pic>
      <p:pic>
        <p:nvPicPr>
          <p:cNvPr id="1038" name="Picture 14" descr="http://www.pharmacytimes.com/media/image/Generics2010_Teva_Logo.JPG"/>
          <p:cNvPicPr>
            <a:picLocks noChangeAspect="1" noChangeArrowheads="1"/>
          </p:cNvPicPr>
          <p:nvPr/>
        </p:nvPicPr>
        <p:blipFill>
          <a:blip r:embed="rId30" cstate="print"/>
          <a:srcRect/>
          <a:stretch>
            <a:fillRect/>
          </a:stretch>
        </p:blipFill>
        <p:spPr bwMode="auto">
          <a:xfrm>
            <a:off x="5947510" y="4406437"/>
            <a:ext cx="1139089" cy="532198"/>
          </a:xfrm>
          <a:prstGeom prst="rect">
            <a:avLst/>
          </a:prstGeom>
          <a:noFill/>
        </p:spPr>
      </p:pic>
      <p:pic>
        <p:nvPicPr>
          <p:cNvPr id="31746" name="Picture 2" descr="American Cancer Society Cancer Action Network"/>
          <p:cNvPicPr>
            <a:picLocks noChangeAspect="1" noChangeArrowheads="1"/>
          </p:cNvPicPr>
          <p:nvPr/>
        </p:nvPicPr>
        <p:blipFill>
          <a:blip r:embed="rId31" cstate="print"/>
          <a:srcRect/>
          <a:stretch>
            <a:fillRect/>
          </a:stretch>
        </p:blipFill>
        <p:spPr bwMode="auto">
          <a:xfrm>
            <a:off x="3886200" y="3962400"/>
            <a:ext cx="1143000" cy="914401"/>
          </a:xfrm>
          <a:prstGeom prst="rect">
            <a:avLst/>
          </a:prstGeom>
          <a:noFill/>
        </p:spPr>
      </p:pic>
      <p:pic>
        <p:nvPicPr>
          <p:cNvPr id="3" name="Picture 2"/>
          <p:cNvPicPr>
            <a:picLocks noChangeAspect="1" noChangeArrowheads="1"/>
          </p:cNvPicPr>
          <p:nvPr/>
        </p:nvPicPr>
        <p:blipFill>
          <a:blip r:embed="rId32" cstate="email">
            <a:extLst>
              <a:ext uri="{28A0092B-C50C-407E-A947-70E740481C1C}">
                <a14:useLocalDpi xmlns:a14="http://schemas.microsoft.com/office/drawing/2010/main" xmlns="" val="0"/>
              </a:ext>
            </a:extLst>
          </a:blip>
          <a:srcRect/>
          <a:stretch>
            <a:fillRect/>
          </a:stretch>
        </p:blipFill>
        <p:spPr bwMode="auto">
          <a:xfrm>
            <a:off x="5265457" y="3827791"/>
            <a:ext cx="2139861" cy="44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46" descr="PPFA.gif"/>
          <p:cNvPicPr>
            <a:picLocks noChangeAspect="1"/>
          </p:cNvPicPr>
          <p:nvPr/>
        </p:nvPicPr>
        <p:blipFill>
          <a:blip r:embed="rId33" cstate="print"/>
          <a:stretch>
            <a:fillRect/>
          </a:stretch>
        </p:blipFill>
        <p:spPr>
          <a:xfrm>
            <a:off x="1676400" y="4267200"/>
            <a:ext cx="1400175" cy="550336"/>
          </a:xfrm>
          <a:prstGeom prst="rect">
            <a:avLst/>
          </a:prstGeom>
        </p:spPr>
      </p:pic>
      <p:pic>
        <p:nvPicPr>
          <p:cNvPr id="49" name="Picture 48" descr="RaisingWomensVoices.jpg"/>
          <p:cNvPicPr>
            <a:picLocks noChangeAspect="1"/>
          </p:cNvPicPr>
          <p:nvPr/>
        </p:nvPicPr>
        <p:blipFill>
          <a:blip r:embed="rId34" cstate="print"/>
          <a:stretch>
            <a:fillRect/>
          </a:stretch>
        </p:blipFill>
        <p:spPr>
          <a:xfrm>
            <a:off x="7239000" y="4800600"/>
            <a:ext cx="1600200" cy="583739"/>
          </a:xfrm>
          <a:prstGeom prst="rect">
            <a:avLst/>
          </a:prstGeom>
        </p:spPr>
      </p:pic>
    </p:spTree>
    <p:extLst>
      <p:ext uri="{BB962C8B-B14F-4D97-AF65-F5344CB8AC3E}">
        <p14:creationId xmlns:p14="http://schemas.microsoft.com/office/powerpoint/2010/main" xmlns="" val="3405741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eaLnBrk="1" hangingPunct="1"/>
            <a:r>
              <a:rPr lang="en-US">
                <a:latin typeface="Albertus Medium" charset="0"/>
              </a:rPr>
              <a:t>Limited Public Awareness</a:t>
            </a:r>
          </a:p>
        </p:txBody>
      </p:sp>
      <p:sp>
        <p:nvSpPr>
          <p:cNvPr id="29698" name="Text Placeholder 2"/>
          <p:cNvSpPr>
            <a:spLocks noGrp="1"/>
          </p:cNvSpPr>
          <p:nvPr>
            <p:ph type="body" sz="quarter" idx="13"/>
          </p:nvPr>
        </p:nvSpPr>
        <p:spPr>
          <a:xfrm>
            <a:off x="1219200" y="3733800"/>
            <a:ext cx="6705600" cy="1447800"/>
          </a:xfrm>
        </p:spPr>
        <p:txBody>
          <a:bodyPr/>
          <a:lstStyle/>
          <a:p>
            <a:pPr algn="ctr" eaLnBrk="1" hangingPunct="1">
              <a:spcBef>
                <a:spcPct val="0"/>
              </a:spcBef>
              <a:spcAft>
                <a:spcPct val="0"/>
              </a:spcAft>
              <a:buFont typeface="Arial" charset="0"/>
              <a:buNone/>
            </a:pPr>
            <a:r>
              <a:rPr lang="en-US" sz="3200">
                <a:latin typeface="Calibri" charset="0"/>
              </a:rPr>
              <a:t>The majority of uninsured Americans don’t know the health reform law will help them.</a:t>
            </a:r>
          </a:p>
        </p:txBody>
      </p:sp>
      <p:sp>
        <p:nvSpPr>
          <p:cNvPr id="18" name="Rectangle 17"/>
          <p:cNvSpPr/>
          <p:nvPr/>
        </p:nvSpPr>
        <p:spPr>
          <a:xfrm>
            <a:off x="990600" y="4419600"/>
            <a:ext cx="1676400" cy="1108075"/>
          </a:xfrm>
          <a:prstGeom prst="rect">
            <a:avLst/>
          </a:prstGeom>
        </p:spPr>
        <p:txBody>
          <a:bodyPr>
            <a:spAutoFit/>
          </a:bodyPr>
          <a:lstStyle/>
          <a:p>
            <a:pPr>
              <a:defRPr/>
            </a:pPr>
            <a:r>
              <a:rPr lang="en-US" sz="6600" kern="0" dirty="0">
                <a:solidFill>
                  <a:schemeClr val="accent1"/>
                </a:solidFill>
              </a:rPr>
              <a:t> </a:t>
            </a:r>
          </a:p>
        </p:txBody>
      </p:sp>
      <p:sp>
        <p:nvSpPr>
          <p:cNvPr id="4" name="Slide Number Placeholder 3"/>
          <p:cNvSpPr>
            <a:spLocks noGrp="1"/>
          </p:cNvSpPr>
          <p:nvPr>
            <p:ph type="sldNum" sz="quarter" idx="16"/>
          </p:nvPr>
        </p:nvSpPr>
        <p:spPr/>
        <p:txBody>
          <a:bodyPr/>
          <a:lstStyle/>
          <a:p>
            <a:pPr>
              <a:defRPr/>
            </a:pPr>
            <a:fld id="{48836ECE-6F8A-8F46-890B-46859A3CD3D1}" type="slidenum">
              <a:rPr lang="en-US" smtClean="0"/>
              <a:pPr>
                <a:defRPr/>
              </a:pPr>
              <a:t>3</a:t>
            </a:fld>
            <a:endParaRPr lang="en-US"/>
          </a:p>
        </p:txBody>
      </p:sp>
      <p:sp>
        <p:nvSpPr>
          <p:cNvPr id="29701" name="TextBox 7"/>
          <p:cNvSpPr txBox="1">
            <a:spLocks noChangeArrowheads="1"/>
          </p:cNvSpPr>
          <p:nvPr/>
        </p:nvSpPr>
        <p:spPr bwMode="auto">
          <a:xfrm>
            <a:off x="1371600" y="563880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t>Enroll America Research, November 2012</a:t>
            </a:r>
            <a:endParaRPr lang="en-US" sz="3200"/>
          </a:p>
        </p:txBody>
      </p:sp>
      <p:sp>
        <p:nvSpPr>
          <p:cNvPr id="9" name="Rectangle 8"/>
          <p:cNvSpPr/>
          <p:nvPr/>
        </p:nvSpPr>
        <p:spPr>
          <a:xfrm>
            <a:off x="3276600" y="2057400"/>
            <a:ext cx="2743200" cy="1570038"/>
          </a:xfrm>
          <a:prstGeom prst="rect">
            <a:avLst/>
          </a:prstGeom>
        </p:spPr>
        <p:txBody>
          <a:bodyPr>
            <a:spAutoFit/>
          </a:bodyPr>
          <a:lstStyle/>
          <a:p>
            <a:pPr>
              <a:spcAft>
                <a:spcPts val="0"/>
              </a:spcAft>
              <a:defRPr/>
            </a:pPr>
            <a:r>
              <a:rPr lang="en-US" sz="9600" b="1" kern="0" dirty="0">
                <a:solidFill>
                  <a:schemeClr val="accent1"/>
                </a:solidFill>
                <a:effectLst>
                  <a:outerShdw blurRad="38100" dist="38100" dir="2700000" algn="tl">
                    <a:srgbClr val="000000">
                      <a:alpha val="43137"/>
                    </a:srgbClr>
                  </a:outerShdw>
                </a:effectLst>
              </a:rPr>
              <a:t>78%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latin typeface="Albertus Medium" charset="0"/>
              </a:rPr>
              <a:t>Baseline findings</a:t>
            </a:r>
            <a:endParaRPr lang="en-US" dirty="0">
              <a:latin typeface="Albertus Medium" charset="0"/>
            </a:endParaRPr>
          </a:p>
        </p:txBody>
      </p:sp>
      <p:sp>
        <p:nvSpPr>
          <p:cNvPr id="7" name="Text Placeholder 2"/>
          <p:cNvSpPr>
            <a:spLocks noGrp="1"/>
          </p:cNvSpPr>
          <p:nvPr>
            <p:ph type="body" sz="quarter" idx="13"/>
          </p:nvPr>
        </p:nvSpPr>
        <p:spPr>
          <a:xfrm>
            <a:off x="457200" y="1905000"/>
            <a:ext cx="8229600" cy="4648200"/>
          </a:xfrm>
        </p:spPr>
        <p:txBody>
          <a:bodyPr>
            <a:normAutofit/>
          </a:bodyPr>
          <a:lstStyle/>
          <a:p>
            <a:pPr marL="465138" indent="-465138" eaLnBrk="1" hangingPunct="1">
              <a:defRPr/>
            </a:pPr>
            <a:r>
              <a:rPr lang="en-US" sz="3200" dirty="0" smtClean="0"/>
              <a:t>Almost all (91%) believe </a:t>
            </a:r>
            <a:r>
              <a:rPr lang="en-US" sz="3200" b="1" u="sng" dirty="0" smtClean="0">
                <a:solidFill>
                  <a:schemeClr val="accent1"/>
                </a:solidFill>
              </a:rPr>
              <a:t>health insurance is necessary or very important.</a:t>
            </a:r>
          </a:p>
          <a:p>
            <a:pPr marL="465138" indent="-465138" eaLnBrk="1" hangingPunct="1">
              <a:defRPr/>
            </a:pPr>
            <a:r>
              <a:rPr lang="en-US" sz="3200" dirty="0" smtClean="0"/>
              <a:t>Cost and </a:t>
            </a:r>
            <a:r>
              <a:rPr lang="en-US" sz="3200" b="1" u="sng" dirty="0" smtClean="0">
                <a:solidFill>
                  <a:schemeClr val="accent1"/>
                </a:solidFill>
              </a:rPr>
              <a:t>affordability</a:t>
            </a:r>
            <a:r>
              <a:rPr lang="en-US" sz="3200" dirty="0" smtClean="0"/>
              <a:t> are the biggest barriers.</a:t>
            </a:r>
          </a:p>
          <a:p>
            <a:pPr marL="465138" indent="-465138" eaLnBrk="1" hangingPunct="1">
              <a:defRPr/>
            </a:pPr>
            <a:r>
              <a:rPr lang="en-US" sz="3200" b="1" u="sng" dirty="0" smtClean="0">
                <a:solidFill>
                  <a:schemeClr val="accent1"/>
                </a:solidFill>
              </a:rPr>
              <a:t>Financial</a:t>
            </a:r>
            <a:r>
              <a:rPr lang="en-US" sz="3200" u="sng" dirty="0" smtClean="0">
                <a:solidFill>
                  <a:schemeClr val="accent1"/>
                </a:solidFill>
              </a:rPr>
              <a:t> &amp; </a:t>
            </a:r>
            <a:r>
              <a:rPr lang="en-US" sz="3200" b="1" u="sng" dirty="0" smtClean="0">
                <a:solidFill>
                  <a:schemeClr val="accent1"/>
                </a:solidFill>
              </a:rPr>
              <a:t>health security</a:t>
            </a:r>
            <a:r>
              <a:rPr lang="en-US" sz="3200" b="1" dirty="0" smtClean="0">
                <a:solidFill>
                  <a:schemeClr val="accent1"/>
                </a:solidFill>
              </a:rPr>
              <a:t> </a:t>
            </a:r>
            <a:r>
              <a:rPr lang="en-US" sz="3200" dirty="0" smtClean="0"/>
              <a:t>are the biggest motivators.</a:t>
            </a:r>
          </a:p>
          <a:p>
            <a:pPr marL="465138" indent="-465138" eaLnBrk="1" hangingPunct="1">
              <a:defRPr/>
            </a:pPr>
            <a:r>
              <a:rPr lang="en-US" sz="3200" dirty="0" smtClean="0"/>
              <a:t>Deep </a:t>
            </a:r>
            <a:r>
              <a:rPr lang="en-US" sz="3200" b="1" u="sng" dirty="0" smtClean="0">
                <a:solidFill>
                  <a:schemeClr val="accent1"/>
                </a:solidFill>
              </a:rPr>
              <a:t>skepticism</a:t>
            </a:r>
            <a:r>
              <a:rPr lang="en-US" sz="3200" u="sng" dirty="0" smtClean="0">
                <a:solidFill>
                  <a:schemeClr val="accent1"/>
                </a:solidFill>
              </a:rPr>
              <a:t> &amp; </a:t>
            </a:r>
            <a:r>
              <a:rPr lang="en-US" sz="3200" b="1" u="sng" dirty="0" smtClean="0">
                <a:solidFill>
                  <a:schemeClr val="accent1"/>
                </a:solidFill>
              </a:rPr>
              <a:t>confusion</a:t>
            </a:r>
            <a:r>
              <a:rPr lang="en-US" sz="3200" dirty="0" smtClean="0"/>
              <a:t> among consumers.</a:t>
            </a:r>
          </a:p>
          <a:p>
            <a:pPr eaLnBrk="1" hangingPunct="1">
              <a:buFont typeface="Arial" pitchFamily="34" charset="0"/>
              <a:buNone/>
              <a:defRPr/>
            </a:pPr>
            <a:endParaRPr lang="en-US" dirty="0" smtClean="0"/>
          </a:p>
        </p:txBody>
      </p:sp>
      <p:sp>
        <p:nvSpPr>
          <p:cNvPr id="33795" name="TextBox 13"/>
          <p:cNvSpPr txBox="1">
            <a:spLocks noChangeArrowheads="1"/>
          </p:cNvSpPr>
          <p:nvPr/>
        </p:nvSpPr>
        <p:spPr bwMode="auto">
          <a:xfrm>
            <a:off x="381000" y="6400800"/>
            <a:ext cx="4038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Source: Enroll America, November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0" y="1524000"/>
          <a:ext cx="7543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Title 3"/>
          <p:cNvSpPr>
            <a:spLocks noGrp="1"/>
          </p:cNvSpPr>
          <p:nvPr>
            <p:ph type="title"/>
          </p:nvPr>
        </p:nvSpPr>
        <p:spPr>
          <a:xfrm>
            <a:off x="381000" y="685800"/>
            <a:ext cx="8610600" cy="914400"/>
          </a:xfrm>
        </p:spPr>
        <p:txBody>
          <a:bodyPr/>
          <a:lstStyle/>
          <a:p>
            <a:pPr eaLnBrk="1" hangingPunct="1"/>
            <a:r>
              <a:rPr lang="en-US" sz="3200">
                <a:latin typeface="Albertus Medium" charset="0"/>
              </a:rPr>
              <a:t>Four Key Messages to Reach Most Uninsured</a:t>
            </a:r>
          </a:p>
        </p:txBody>
      </p:sp>
      <p:sp>
        <p:nvSpPr>
          <p:cNvPr id="7" name="Oval 6"/>
          <p:cNvSpPr/>
          <p:nvPr/>
        </p:nvSpPr>
        <p:spPr>
          <a:xfrm>
            <a:off x="3352800" y="3276600"/>
            <a:ext cx="2209800" cy="13716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One of these = </a:t>
            </a:r>
            <a:r>
              <a:rPr lang="en-US" b="1" u="sng" dirty="0">
                <a:solidFill>
                  <a:schemeClr val="tx1"/>
                </a:solidFill>
              </a:rPr>
              <a:t>top message </a:t>
            </a:r>
            <a:r>
              <a:rPr lang="en-US" dirty="0">
                <a:solidFill>
                  <a:schemeClr val="tx1"/>
                </a:solidFill>
              </a:rPr>
              <a:t>for </a:t>
            </a:r>
            <a:r>
              <a:rPr lang="en-US" b="1" u="sng" dirty="0">
                <a:solidFill>
                  <a:schemeClr val="tx1"/>
                </a:solidFill>
              </a:rPr>
              <a:t>89%</a:t>
            </a:r>
            <a:r>
              <a:rPr lang="en-US" dirty="0">
                <a:solidFill>
                  <a:schemeClr val="tx1"/>
                </a:solidFill>
              </a:rPr>
              <a:t> of population</a:t>
            </a:r>
          </a:p>
        </p:txBody>
      </p:sp>
      <p:sp>
        <p:nvSpPr>
          <p:cNvPr id="46084" name="TextBox 13"/>
          <p:cNvSpPr txBox="1">
            <a:spLocks noChangeArrowheads="1"/>
          </p:cNvSpPr>
          <p:nvPr/>
        </p:nvSpPr>
        <p:spPr bwMode="auto">
          <a:xfrm>
            <a:off x="609600" y="6400800"/>
            <a:ext cx="4038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Source: Enroll America, November 2012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are a trusted source of information:</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E0317AD2-8EAA-405F-9875-F48F3FAFD967}" type="slidenum">
              <a:rPr lang="en-US" smtClean="0"/>
              <a:pPr/>
              <a:t>6</a:t>
            </a:fld>
            <a:endParaRPr lang="en-US"/>
          </a:p>
        </p:txBody>
      </p:sp>
      <p:graphicFrame>
        <p:nvGraphicFramePr>
          <p:cNvPr id="10" name="Diagram 9"/>
          <p:cNvGraphicFramePr/>
          <p:nvPr>
            <p:extLst>
              <p:ext uri="{D42A27DB-BD31-4B8C-83A1-F6EECF244321}">
                <p14:modId xmlns:p14="http://schemas.microsoft.com/office/powerpoint/2010/main" xmlns="" val="2519314445"/>
              </p:ext>
            </p:extLst>
          </p:nvPr>
        </p:nvGraphicFramePr>
        <p:xfrm>
          <a:off x="457200" y="2057400"/>
          <a:ext cx="7842738" cy="429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9738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81000" y="609600"/>
            <a:ext cx="8229600" cy="914400"/>
          </a:xfrm>
        </p:spPr>
        <p:txBody>
          <a:bodyPr/>
          <a:lstStyle/>
          <a:p>
            <a:pPr algn="ctr" eaLnBrk="1" hangingPunct="1"/>
            <a:r>
              <a:rPr lang="en-US">
                <a:latin typeface="Albertus Medium" charset="0"/>
              </a:rPr>
              <a:t>Questions?</a:t>
            </a:r>
          </a:p>
        </p:txBody>
      </p:sp>
      <p:pic>
        <p:nvPicPr>
          <p:cNvPr id="78850" name="Picture 2" descr="C:\Users\Fete\AppData\Local\Microsoft\Windows\Temporary Internet Files\Content.IE5\CKQLG15X\MP910220897[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62000" y="1600200"/>
            <a:ext cx="6934200" cy="335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1" name="TextBox 4"/>
          <p:cNvSpPr txBox="1">
            <a:spLocks noChangeArrowheads="1"/>
          </p:cNvSpPr>
          <p:nvPr/>
        </p:nvSpPr>
        <p:spPr bwMode="auto">
          <a:xfrm>
            <a:off x="2971800" y="5029200"/>
            <a:ext cx="3200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err="1" smtClean="0"/>
              <a:t>Ani</a:t>
            </a:r>
            <a:r>
              <a:rPr lang="en-US" sz="1800" dirty="0" smtClean="0"/>
              <a:t> Fête</a:t>
            </a:r>
            <a:endParaRPr lang="en-US" sz="1800" dirty="0"/>
          </a:p>
          <a:p>
            <a:pPr algn="ctr" eaLnBrk="1" hangingPunct="1"/>
            <a:r>
              <a:rPr lang="en-US" sz="1800" dirty="0"/>
              <a:t>Director, </a:t>
            </a:r>
            <a:r>
              <a:rPr lang="en-US" sz="1800" dirty="0" smtClean="0"/>
              <a:t>State Assistance</a:t>
            </a:r>
            <a:endParaRPr lang="en-US" sz="1800" dirty="0"/>
          </a:p>
          <a:p>
            <a:pPr algn="ctr" eaLnBrk="1" hangingPunct="1"/>
            <a:r>
              <a:rPr lang="en-US" sz="1800" dirty="0"/>
              <a:t>Enroll America</a:t>
            </a:r>
          </a:p>
          <a:p>
            <a:pPr algn="ctr" eaLnBrk="1" hangingPunct="1"/>
            <a:r>
              <a:rPr lang="en-US" sz="1800" dirty="0" smtClean="0">
                <a:hlinkClick r:id="rId4"/>
              </a:rPr>
              <a:t>afete@enrollamerica.org</a:t>
            </a:r>
            <a:r>
              <a:rPr lang="en-US" sz="1800" dirty="0" smtClean="0"/>
              <a:t> </a:t>
            </a:r>
            <a:endParaRPr lang="en-US" sz="1800" dirty="0"/>
          </a:p>
          <a:p>
            <a:pPr algn="ctr" eaLnBrk="1" hangingPunct="1"/>
            <a:r>
              <a:rPr lang="en-US" sz="1800" dirty="0" smtClean="0"/>
              <a:t>202-879-0287</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EA inside slide">
  <a:themeElements>
    <a:clrScheme name="Enroll America">
      <a:dk1>
        <a:sysClr val="windowText" lastClr="000000"/>
      </a:dk1>
      <a:lt1>
        <a:sysClr val="window" lastClr="FFFFFF"/>
      </a:lt1>
      <a:dk2>
        <a:srgbClr val="1F497D"/>
      </a:dk2>
      <a:lt2>
        <a:srgbClr val="EEECE1"/>
      </a:lt2>
      <a:accent1>
        <a:srgbClr val="A30134"/>
      </a:accent1>
      <a:accent2>
        <a:srgbClr val="0054A4"/>
      </a:accent2>
      <a:accent3>
        <a:srgbClr val="9BBB59"/>
      </a:accent3>
      <a:accent4>
        <a:srgbClr val="8064A2"/>
      </a:accent4>
      <a:accent5>
        <a:srgbClr val="4BACC6"/>
      </a:accent5>
      <a:accent6>
        <a:srgbClr val="F79646"/>
      </a:accent6>
      <a:hlink>
        <a:srgbClr val="0054A4"/>
      </a:hlink>
      <a:folHlink>
        <a:srgbClr val="A30134"/>
      </a:folHlink>
    </a:clrScheme>
    <a:fontScheme name="Enroll America">
      <a:majorFont>
        <a:latin typeface="Albertus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A inside slide">
  <a:themeElements>
    <a:clrScheme name="Enroll America">
      <a:dk1>
        <a:sysClr val="windowText" lastClr="000000"/>
      </a:dk1>
      <a:lt1>
        <a:sysClr val="window" lastClr="FFFFFF"/>
      </a:lt1>
      <a:dk2>
        <a:srgbClr val="1F497D"/>
      </a:dk2>
      <a:lt2>
        <a:srgbClr val="EEECE1"/>
      </a:lt2>
      <a:accent1>
        <a:srgbClr val="A30134"/>
      </a:accent1>
      <a:accent2>
        <a:srgbClr val="0054A4"/>
      </a:accent2>
      <a:accent3>
        <a:srgbClr val="9BBB59"/>
      </a:accent3>
      <a:accent4>
        <a:srgbClr val="8064A2"/>
      </a:accent4>
      <a:accent5>
        <a:srgbClr val="4BACC6"/>
      </a:accent5>
      <a:accent6>
        <a:srgbClr val="F79646"/>
      </a:accent6>
      <a:hlink>
        <a:srgbClr val="0054A4"/>
      </a:hlink>
      <a:folHlink>
        <a:srgbClr val="A30134"/>
      </a:folHlink>
    </a:clrScheme>
    <a:fontScheme name="Enroll America">
      <a:majorFont>
        <a:latin typeface="Albertus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13566</TotalTime>
  <Words>980</Words>
  <Application>Microsoft Office PowerPoint</Application>
  <PresentationFormat>On-screen Show (4:3)</PresentationFormat>
  <Paragraphs>120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1_EA inside slide</vt:lpstr>
      <vt:lpstr>2_EA inside slide</vt:lpstr>
      <vt:lpstr>Enroll America </vt:lpstr>
      <vt:lpstr>Sampling of Partners </vt:lpstr>
      <vt:lpstr>Limited Public Awareness</vt:lpstr>
      <vt:lpstr>Baseline findings</vt:lpstr>
      <vt:lpstr>Four Key Messages to Reach Most Uninsured</vt:lpstr>
      <vt:lpstr>You are a trusted source of information:</vt:lpstr>
      <vt:lpstr>Questions?</vt:lpstr>
    </vt:vector>
  </TitlesOfParts>
  <Company>FamiliesUSA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magill</dc:creator>
  <cp:lastModifiedBy>SMottet</cp:lastModifiedBy>
  <cp:revision>689</cp:revision>
  <dcterms:created xsi:type="dcterms:W3CDTF">2012-10-08T12:51:26Z</dcterms:created>
  <dcterms:modified xsi:type="dcterms:W3CDTF">2013-05-13T19:25:41Z</dcterms:modified>
</cp:coreProperties>
</file>