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8" r:id="rId3"/>
    <p:sldId id="382" r:id="rId4"/>
    <p:sldId id="393" r:id="rId5"/>
    <p:sldId id="391" r:id="rId6"/>
    <p:sldId id="394" r:id="rId7"/>
    <p:sldId id="395" r:id="rId8"/>
    <p:sldId id="389" r:id="rId9"/>
    <p:sldId id="390" r:id="rId10"/>
    <p:sldId id="388" r:id="rId11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6.jpeg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6.jpeg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AUS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2-42B1-BC1F-3164AFB78E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CAN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2-42B1-BC1F-3164AFB78EE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FR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2-42B1-BC1F-3164AFB78EEC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GER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Blad1!$E$2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02-42B1-BC1F-3164AFB78EEC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NL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Blad1!$F$2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2-42B1-BC1F-3164AFB78EEC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NZ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Blad1!$G$2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02-42B1-BC1F-3164AFB78EEC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SWE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Blad1!$H$2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02-42B1-BC1F-3164AFB78EEC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SWI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Blad1!$I$2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02-42B1-BC1F-3164AFB78EEC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Blad1!$J$2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02-42B1-BC1F-3164AFB78EEC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Blad1!$K$2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02-42B1-BC1F-3164AFB78EEC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Kolom1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 hours care</c:v>
                </c:pt>
              </c:strCache>
            </c:strRef>
          </c:cat>
          <c:val>
            <c:numRef>
              <c:f>Blad1!$L$2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02-42B1-BC1F-3164AFB78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27680"/>
        <c:axId val="82847232"/>
      </c:barChart>
      <c:catAx>
        <c:axId val="7392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847232"/>
        <c:crosses val="autoZero"/>
        <c:auto val="1"/>
        <c:lblAlgn val="ctr"/>
        <c:lblOffset val="100"/>
        <c:noMultiLvlLbl val="0"/>
      </c:catAx>
      <c:valAx>
        <c:axId val="828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27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'Blad1'!$B$1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'Blad1'!$A$2:$A$5</c:f>
              <c:strCache>
                <c:ptCount val="4"/>
                <c:pt idx="0">
                  <c:v>…knows important information about your medical history </c:v>
                </c:pt>
                <c:pt idx="1">
                  <c:v>…spends enough time with you</c:v>
                </c:pt>
                <c:pt idx="2">
                  <c:v>…involves you in taking decisions</c:v>
                </c:pt>
                <c:pt idx="3">
                  <c:v>…explains things in a way that is easy to understand</c:v>
                </c:pt>
              </c:strCache>
            </c:strRef>
          </c:cat>
          <c:val>
            <c:numRef>
              <c:f>'Blad1'!$B$2:$B$5</c:f>
              <c:numCache>
                <c:formatCode>General</c:formatCode>
                <c:ptCount val="4"/>
                <c:pt idx="0">
                  <c:v>74</c:v>
                </c:pt>
                <c:pt idx="1">
                  <c:v>72</c:v>
                </c:pt>
                <c:pt idx="2">
                  <c:v>63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0-4570-A19C-1E5803EB646C}"/>
            </c:ext>
          </c:extLst>
        </c:ser>
        <c:ser>
          <c:idx val="1"/>
          <c:order val="1"/>
          <c:tx>
            <c:strRef>
              <c:f>'Blad1'!$C$1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'Blad1'!$A$2:$A$5</c:f>
              <c:strCache>
                <c:ptCount val="4"/>
                <c:pt idx="0">
                  <c:v>…knows important information about your medical history </c:v>
                </c:pt>
                <c:pt idx="1">
                  <c:v>…spends enough time with you</c:v>
                </c:pt>
                <c:pt idx="2">
                  <c:v>…involves you in taking decisions</c:v>
                </c:pt>
                <c:pt idx="3">
                  <c:v>…explains things in a way that is easy to understand</c:v>
                </c:pt>
              </c:strCache>
            </c:strRef>
          </c:cat>
          <c:val>
            <c:numRef>
              <c:f>'Blad1'!$C$2:$C$5</c:f>
              <c:numCache>
                <c:formatCode>General</c:formatCode>
                <c:ptCount val="4"/>
                <c:pt idx="0">
                  <c:v>61</c:v>
                </c:pt>
                <c:pt idx="1">
                  <c:v>56</c:v>
                </c:pt>
                <c:pt idx="2">
                  <c:v>63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50-4570-A19C-1E5803EB646C}"/>
            </c:ext>
          </c:extLst>
        </c:ser>
        <c:ser>
          <c:idx val="2"/>
          <c:order val="2"/>
          <c:tx>
            <c:strRef>
              <c:f>'Blad1'!$D$1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'Blad1'!$A$2:$A$5</c:f>
              <c:strCache>
                <c:ptCount val="4"/>
                <c:pt idx="0">
                  <c:v>…knows important information about your medical history </c:v>
                </c:pt>
                <c:pt idx="1">
                  <c:v>…spends enough time with you</c:v>
                </c:pt>
                <c:pt idx="2">
                  <c:v>…involves you in taking decisions</c:v>
                </c:pt>
                <c:pt idx="3">
                  <c:v>…explains things in a way that is easy to understand</c:v>
                </c:pt>
              </c:strCache>
            </c:strRef>
          </c:cat>
          <c:val>
            <c:numRef>
              <c:f>'Blad1'!$D$2:$D$5</c:f>
              <c:numCache>
                <c:formatCode>General</c:formatCode>
                <c:ptCount val="4"/>
                <c:pt idx="0">
                  <c:v>78</c:v>
                </c:pt>
                <c:pt idx="1">
                  <c:v>76</c:v>
                </c:pt>
                <c:pt idx="2">
                  <c:v>71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50-4570-A19C-1E5803EB6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8"/>
        <c:axId val="204013952"/>
        <c:axId val="204015488"/>
      </c:barChart>
      <c:catAx>
        <c:axId val="20401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04015488"/>
        <c:crosses val="autoZero"/>
        <c:auto val="1"/>
        <c:lblAlgn val="ctr"/>
        <c:lblOffset val="100"/>
        <c:noMultiLvlLbl val="0"/>
      </c:catAx>
      <c:valAx>
        <c:axId val="2040154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013952"/>
        <c:crosses val="autoZero"/>
        <c:crossBetween val="between"/>
        <c:majorUnit val="20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AUS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1-4936-9CF4-EF851C32F58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CAN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Blad1!$C$2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F1-4936-9CF4-EF851C32F58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FR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Blad1!$D$2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F1-4936-9CF4-EF851C32F58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GER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Blad1!$E$2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F1-4936-9CF4-EF851C32F58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NL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Blad1!$F$2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F1-4936-9CF4-EF851C32F58F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NZ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Blad1!$G$2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F1-4936-9CF4-EF851C32F58F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Blad1!$H$2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F1-4936-9CF4-EF851C32F58F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SWE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Blad1!$I$2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F1-4936-9CF4-EF851C32F58F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SWI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Blad1!$J$2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F1-4936-9CF4-EF851C32F58F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Blad1!$K$2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F1-4936-9CF4-EF851C32F58F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Aftercare hospital</c:v>
                </c:pt>
              </c:strCache>
            </c:strRef>
          </c:cat>
          <c:val>
            <c:numRef>
              <c:f>Blad1!$L$2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F1-4936-9CF4-EF851C32F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28480"/>
        <c:axId val="83430016"/>
      </c:barChart>
      <c:catAx>
        <c:axId val="8342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430016"/>
        <c:crosses val="autoZero"/>
        <c:auto val="1"/>
        <c:lblAlgn val="ctr"/>
        <c:lblOffset val="100"/>
        <c:noMultiLvlLbl val="0"/>
      </c:catAx>
      <c:valAx>
        <c:axId val="8343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428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3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F6039-7309-4048-B53B-D344C82ABEFC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0EBA-AE26-4CA9-A424-947D877583D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44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80444-C8AC-47D8-888A-683FD216DA3F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59864-BDDC-4C9B-AE66-C263EB6F760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40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59864-BDDC-4C9B-AE66-C263EB6F760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95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452000" cy="1224136"/>
          </a:xfrm>
        </p:spPr>
        <p:txBody>
          <a:bodyPr/>
          <a:lstStyle/>
          <a:p>
            <a:pPr algn="ctr"/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Health system performance in </a:t>
            </a:r>
            <a:r>
              <a:rPr lang="nl-N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 Netherlands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Philip van der Wees</a:t>
            </a:r>
          </a:p>
          <a:p>
            <a:pPr algn="ctr">
              <a:lnSpc>
                <a:spcPct val="100000"/>
              </a:lnSpc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Joost Wammes</a:t>
            </a:r>
          </a:p>
          <a:p>
            <a:pPr algn="ctr">
              <a:lnSpc>
                <a:spcPct val="100000"/>
              </a:lnSpc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Gert Westert</a:t>
            </a:r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r>
              <a:rPr lang="nl-NL" sz="1600" dirty="0"/>
              <a:t>IQ healthcare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May 18,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8859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000" y="764704"/>
            <a:ext cx="7452000" cy="533400"/>
          </a:xfrm>
        </p:spPr>
        <p:txBody>
          <a:bodyPr/>
          <a:lstStyle/>
          <a:p>
            <a:r>
              <a:rPr lang="en-US" sz="3200" dirty="0"/>
              <a:t>Conclusions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6396" y="1412776"/>
            <a:ext cx="7758051" cy="3888432"/>
          </a:xfrm>
        </p:spPr>
        <p:txBody>
          <a:bodyPr/>
          <a:lstStyle/>
          <a:p>
            <a:r>
              <a:rPr lang="en-US" dirty="0"/>
              <a:t>Strong performance: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Strong primary care system with a primary care physician for (almost) all citizens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Weekend and after hours care organized by primary care physicians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Points for improvement: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Organization and coordination of aftercare after hospital discharge is limited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and evaluation of long term care reform is still underway</a:t>
            </a:r>
          </a:p>
        </p:txBody>
      </p:sp>
    </p:spTree>
    <p:extLst>
      <p:ext uri="{BB962C8B-B14F-4D97-AF65-F5344CB8AC3E}">
        <p14:creationId xmlns:p14="http://schemas.microsoft.com/office/powerpoint/2010/main" val="230013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604448" cy="533400"/>
          </a:xfrm>
        </p:spPr>
        <p:txBody>
          <a:bodyPr/>
          <a:lstStyle/>
          <a:p>
            <a:r>
              <a:rPr lang="en-US" sz="3200" dirty="0"/>
              <a:t>The Netherlands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4972" y="1556792"/>
            <a:ext cx="3408996" cy="3312368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17 Million citizens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Size similar to Massachusetts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GDP/c: $48.000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Life expectancy:          79.7 (m); 83.1 (f)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403" y="692696"/>
            <a:ext cx="4689589" cy="456453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868144" y="26369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452000" cy="1152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The Dutch Health Care System</a:t>
            </a:r>
            <a:br>
              <a:rPr lang="en-US" dirty="0"/>
            </a:br>
            <a:r>
              <a:rPr lang="en-US" sz="2400" dirty="0">
                <a:solidFill>
                  <a:srgbClr val="FF0000"/>
                </a:solidFill>
              </a:rPr>
              <a:t>”Solidarity with regulated competition”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568" y="1412776"/>
            <a:ext cx="8130550" cy="53285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Regulated via four legislative systems: curative care, long term care, social support, care for children and adolescents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Mix of public (90%) &amp; private (10%) financing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Total health care costs around €95 Billion (11% GDP)</a:t>
            </a:r>
          </a:p>
          <a:p>
            <a:endParaRPr lang="en-US" dirty="0"/>
          </a:p>
          <a:p>
            <a:r>
              <a:rPr lang="en-US" b="1" dirty="0"/>
              <a:t>Primary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care with ~10,000 primary care physicians in ~5,000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care physicians mainly self employed, reimbursed via capitation and (limited) bundled payment</a:t>
            </a:r>
          </a:p>
          <a:p>
            <a:endParaRPr lang="en-US" dirty="0"/>
          </a:p>
          <a:p>
            <a:r>
              <a:rPr lang="en-US" b="1" dirty="0"/>
              <a:t>Hospital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Hospital care in ~90 hospitals (8 academic) and ~250 independent treatment centers with ~22,000 medical specialists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Specialists either in group practice (54%) or employed by hospital (46%)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Hospitals reimbursed via diagnosis-related groups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5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000" y="764704"/>
            <a:ext cx="7452000" cy="533400"/>
          </a:xfrm>
        </p:spPr>
        <p:txBody>
          <a:bodyPr/>
          <a:lstStyle/>
          <a:p>
            <a:r>
              <a:rPr lang="en-US" sz="3200" dirty="0"/>
              <a:t>Curative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6000" y="1484784"/>
            <a:ext cx="7974472" cy="3888432"/>
          </a:xfrm>
        </p:spPr>
        <p:txBody>
          <a:bodyPr/>
          <a:lstStyle/>
          <a:p>
            <a:r>
              <a:rPr lang="en-US" b="1" dirty="0"/>
              <a:t>Reform in 2006: </a:t>
            </a:r>
            <a:r>
              <a:rPr lang="en-US" dirty="0"/>
              <a:t>establishing a regulated market system.</a:t>
            </a:r>
          </a:p>
          <a:p>
            <a:endParaRPr lang="en-US" dirty="0"/>
          </a:p>
          <a:p>
            <a:r>
              <a:rPr lang="en-US" b="1" dirty="0"/>
              <a:t>Objective: </a:t>
            </a:r>
            <a:r>
              <a:rPr lang="en-US" dirty="0"/>
              <a:t>increase efficiency and quality with regulated competition and individual choice of citizens/patients</a:t>
            </a:r>
          </a:p>
          <a:p>
            <a:endParaRPr lang="en-US" dirty="0"/>
          </a:p>
          <a:p>
            <a:r>
              <a:rPr lang="en-US" b="1" dirty="0"/>
              <a:t>Characteristics: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Health insurance mandate for Essential Health Benefits (99.9%)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 coverage (84%)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Paid via premiums/deductibles (50%) and income dependent taxes (50%)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Average annual premium around €1200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Annual mandatory deductible €385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Long term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6000" y="1700808"/>
            <a:ext cx="7974472" cy="3528392"/>
          </a:xfrm>
        </p:spPr>
        <p:txBody>
          <a:bodyPr/>
          <a:lstStyle/>
          <a:p>
            <a:r>
              <a:rPr lang="en-US" b="1" dirty="0"/>
              <a:t>Reform in 2015: </a:t>
            </a:r>
            <a:r>
              <a:rPr lang="en-US" dirty="0"/>
              <a:t>major shift from residential to non-residential care</a:t>
            </a:r>
          </a:p>
          <a:p>
            <a:endParaRPr lang="en-US" b="1" dirty="0"/>
          </a:p>
          <a:p>
            <a:r>
              <a:rPr lang="en-US" b="1" dirty="0"/>
              <a:t>Objective: </a:t>
            </a:r>
            <a:r>
              <a:rPr lang="en-US" dirty="0"/>
              <a:t>to limit expenditure growth in safeguarding fiscal sustainability and stimulate client-centeredness</a:t>
            </a:r>
          </a:p>
          <a:p>
            <a:endParaRPr lang="en-US" dirty="0"/>
          </a:p>
          <a:p>
            <a:r>
              <a:rPr lang="en-US" b="1" dirty="0"/>
              <a:t>Characteristics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Largely publicly funded (€20 Billion)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Individual/social responsibility via informal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Shift from residential to non-residential care (living longer at home)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Decentralization of non-residential care through municipalities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7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52000" cy="533400"/>
          </a:xfrm>
        </p:spPr>
        <p:txBody>
          <a:bodyPr/>
          <a:lstStyle/>
          <a:p>
            <a:pPr algn="ctr"/>
            <a:r>
              <a:rPr lang="en-US" dirty="0"/>
              <a:t>International Health Policy Survey 2016 </a:t>
            </a:r>
          </a:p>
        </p:txBody>
      </p:sp>
    </p:spTree>
    <p:extLst>
      <p:ext uri="{BB962C8B-B14F-4D97-AF65-F5344CB8AC3E}">
        <p14:creationId xmlns:p14="http://schemas.microsoft.com/office/powerpoint/2010/main" val="349904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902464" cy="533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2800" dirty="0"/>
              <a:t>How easy was </a:t>
            </a:r>
            <a:r>
              <a:rPr lang="nl-NL" sz="2800" dirty="0" err="1"/>
              <a:t>it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you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receive</a:t>
            </a:r>
            <a:r>
              <a:rPr lang="nl-NL" sz="2800" dirty="0"/>
              <a:t> care in </a:t>
            </a:r>
            <a:r>
              <a:rPr lang="nl-NL" sz="2800" dirty="0" err="1"/>
              <a:t>the</a:t>
            </a:r>
            <a:r>
              <a:rPr lang="nl-NL" sz="2800" dirty="0"/>
              <a:t> evening or in </a:t>
            </a:r>
            <a:r>
              <a:rPr lang="nl-NL" sz="2800" dirty="0" err="1"/>
              <a:t>the</a:t>
            </a:r>
            <a:r>
              <a:rPr lang="nl-NL" sz="2800" dirty="0"/>
              <a:t> weekend? (% easy/</a:t>
            </a:r>
            <a:r>
              <a:rPr lang="nl-NL" sz="2800" dirty="0" err="1"/>
              <a:t>very</a:t>
            </a:r>
            <a:r>
              <a:rPr lang="nl-NL" sz="2800" dirty="0"/>
              <a:t> easy)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15616" y="5452292"/>
            <a:ext cx="5346157" cy="43204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Access to health care is excellent</a:t>
            </a:r>
          </a:p>
        </p:txBody>
      </p:sp>
      <p:graphicFrame>
        <p:nvGraphicFramePr>
          <p:cNvPr id="5" name="Grafiek 1"/>
          <p:cNvGraphicFramePr/>
          <p:nvPr>
            <p:extLst>
              <p:ext uri="{D42A27DB-BD31-4B8C-83A1-F6EECF244321}">
                <p14:modId xmlns:p14="http://schemas.microsoft.com/office/powerpoint/2010/main" val="229117869"/>
              </p:ext>
            </p:extLst>
          </p:nvPr>
        </p:nvGraphicFramePr>
        <p:xfrm>
          <a:off x="1259632" y="1700808"/>
          <a:ext cx="63367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07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800" dirty="0" err="1"/>
              <a:t>Your</a:t>
            </a:r>
            <a:r>
              <a:rPr lang="nl-NL" sz="2800" dirty="0"/>
              <a:t> </a:t>
            </a:r>
            <a:r>
              <a:rPr lang="nl-NL" sz="2800" dirty="0" err="1"/>
              <a:t>primary</a:t>
            </a:r>
            <a:r>
              <a:rPr lang="nl-NL" sz="2800" dirty="0"/>
              <a:t> care </a:t>
            </a:r>
            <a:r>
              <a:rPr lang="nl-NL" sz="2800" dirty="0" err="1"/>
              <a:t>physician</a:t>
            </a:r>
            <a:r>
              <a:rPr lang="nl-NL" sz="2800" dirty="0"/>
              <a:t>…(% full agreement)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Grafiek 2"/>
          <p:cNvGraphicFramePr/>
          <p:nvPr>
            <p:extLst>
              <p:ext uri="{D42A27DB-BD31-4B8C-83A1-F6EECF244321}">
                <p14:modId xmlns:p14="http://schemas.microsoft.com/office/powerpoint/2010/main" val="1727132369"/>
              </p:ext>
            </p:extLst>
          </p:nvPr>
        </p:nvGraphicFramePr>
        <p:xfrm>
          <a:off x="611560" y="1772816"/>
          <a:ext cx="784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566124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Important role of primary care physician</a:t>
            </a:r>
          </a:p>
        </p:txBody>
      </p:sp>
    </p:spTree>
    <p:extLst>
      <p:ext uri="{BB962C8B-B14F-4D97-AF65-F5344CB8AC3E}">
        <p14:creationId xmlns:p14="http://schemas.microsoft.com/office/powerpoint/2010/main" val="327226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4520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2400" dirty="0" err="1"/>
              <a:t>Did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hospital</a:t>
            </a:r>
            <a:r>
              <a:rPr lang="nl-NL" sz="2400" dirty="0"/>
              <a:t> </a:t>
            </a:r>
            <a:r>
              <a:rPr lang="nl-NL" sz="2400" dirty="0" err="1"/>
              <a:t>provide</a:t>
            </a:r>
            <a:r>
              <a:rPr lang="nl-NL" sz="2400" dirty="0"/>
              <a:t> </a:t>
            </a:r>
            <a:r>
              <a:rPr lang="nl-NL" sz="2400" dirty="0" err="1"/>
              <a:t>aftercare</a:t>
            </a:r>
            <a:r>
              <a:rPr lang="nl-NL" sz="2400" dirty="0"/>
              <a:t> or </a:t>
            </a:r>
            <a:r>
              <a:rPr lang="nl-NL" sz="2400" dirty="0" err="1"/>
              <a:t>ensured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would</a:t>
            </a:r>
            <a:r>
              <a:rPr lang="nl-NL" sz="2400" dirty="0"/>
              <a:t> </a:t>
            </a:r>
            <a:r>
              <a:rPr lang="nl-NL" sz="2400" dirty="0" err="1"/>
              <a:t>receive</a:t>
            </a:r>
            <a:r>
              <a:rPr lang="nl-NL" sz="2400" dirty="0"/>
              <a:t> </a:t>
            </a:r>
            <a:r>
              <a:rPr lang="nl-NL" sz="2400" dirty="0" err="1"/>
              <a:t>aftercare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a health care professional? (% yes)</a:t>
            </a:r>
            <a:endParaRPr lang="en-US" sz="2400" dirty="0"/>
          </a:p>
        </p:txBody>
      </p:sp>
      <p:graphicFrame>
        <p:nvGraphicFramePr>
          <p:cNvPr id="5" name="Grafiek 1"/>
          <p:cNvGraphicFramePr/>
          <p:nvPr>
            <p:extLst>
              <p:ext uri="{D42A27DB-BD31-4B8C-83A1-F6EECF244321}">
                <p14:modId xmlns:p14="http://schemas.microsoft.com/office/powerpoint/2010/main" val="1049186589"/>
              </p:ext>
            </p:extLst>
          </p:nvPr>
        </p:nvGraphicFramePr>
        <p:xfrm>
          <a:off x="971600" y="1532434"/>
          <a:ext cx="67687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4022" y="5661248"/>
            <a:ext cx="7594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Coordination between hospital and primary care should be better</a:t>
            </a:r>
          </a:p>
        </p:txBody>
      </p:sp>
    </p:spTree>
    <p:extLst>
      <p:ext uri="{BB962C8B-B14F-4D97-AF65-F5344CB8AC3E}">
        <p14:creationId xmlns:p14="http://schemas.microsoft.com/office/powerpoint/2010/main" val="3146402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3173</TotalTime>
  <Words>420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Theme</vt:lpstr>
      <vt:lpstr>PowerPoint Presentation</vt:lpstr>
      <vt:lpstr>The Netherlands</vt:lpstr>
      <vt:lpstr>The Dutch Health Care System ”Solidarity with regulated competition”</vt:lpstr>
      <vt:lpstr>Curative care</vt:lpstr>
      <vt:lpstr>Long term care</vt:lpstr>
      <vt:lpstr>International Health Policy Survey 2016 </vt:lpstr>
      <vt:lpstr>How easy was it for you to receive care in the evening or in the weekend? (% easy/very easy) </vt:lpstr>
      <vt:lpstr>Your primary care physician…(% full agreement) </vt:lpstr>
      <vt:lpstr>Did the hospital provide aftercare or ensured you would receive aftercare from a health care professional? (% yes)</vt:lpstr>
      <vt:lpstr>Conclusions 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Afdelingsvergadering 2013</dc:title>
  <dc:creator>Braspenning</dc:creator>
  <cp:lastModifiedBy>Philip</cp:lastModifiedBy>
  <cp:revision>243</cp:revision>
  <dcterms:created xsi:type="dcterms:W3CDTF">2013-12-18T08:43:58Z</dcterms:created>
  <dcterms:modified xsi:type="dcterms:W3CDTF">2017-05-18T10:16:06Z</dcterms:modified>
</cp:coreProperties>
</file>