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.xml" ContentType="application/vnd.openxmlformats-officedocument.presentationml.notesSlide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6" r:id="rId3"/>
    <p:sldId id="289" r:id="rId4"/>
    <p:sldId id="280" r:id="rId5"/>
    <p:sldId id="262" r:id="rId6"/>
    <p:sldId id="263" r:id="rId7"/>
    <p:sldId id="274" r:id="rId8"/>
    <p:sldId id="281" r:id="rId9"/>
    <p:sldId id="282" r:id="rId10"/>
    <p:sldId id="283" r:id="rId11"/>
    <p:sldId id="284" r:id="rId12"/>
    <p:sldId id="285" r:id="rId13"/>
    <p:sldId id="278" r:id="rId14"/>
    <p:sldId id="276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8EB4E3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 </c:v>
                </c:pt>
                <c:pt idx="1">
                  <c:v>NZ</c:v>
                </c:pt>
                <c:pt idx="2">
                  <c:v>SWE</c:v>
                </c:pt>
                <c:pt idx="3">
                  <c:v>NOR</c:v>
                </c:pt>
                <c:pt idx="4">
                  <c:v>FR</c:v>
                </c:pt>
                <c:pt idx="5">
                  <c:v>SWIZ</c:v>
                </c:pt>
                <c:pt idx="6">
                  <c:v>NETH</c:v>
                </c:pt>
                <c:pt idx="7">
                  <c:v>GER</c:v>
                </c:pt>
                <c:pt idx="8">
                  <c:v>AUS</c:v>
                </c:pt>
                <c:pt idx="9">
                  <c:v>CAN</c:v>
                </c:pt>
                <c:pt idx="10">
                  <c:v>US 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31.85</c:v>
                </c:pt>
                <c:pt idx="1">
                  <c:v>36.56</c:v>
                </c:pt>
                <c:pt idx="2">
                  <c:v>25.15</c:v>
                </c:pt>
                <c:pt idx="3">
                  <c:v>26.31</c:v>
                </c:pt>
                <c:pt idx="4">
                  <c:v>19.39</c:v>
                </c:pt>
                <c:pt idx="5">
                  <c:v>22.22</c:v>
                </c:pt>
                <c:pt idx="6">
                  <c:v>21.68</c:v>
                </c:pt>
                <c:pt idx="7">
                  <c:v>18.86</c:v>
                </c:pt>
                <c:pt idx="8">
                  <c:v>17.829999999999998</c:v>
                </c:pt>
                <c:pt idx="9">
                  <c:v>17.09</c:v>
                </c:pt>
                <c:pt idx="10">
                  <c:v>12.64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UK </c:v>
                </c:pt>
                <c:pt idx="1">
                  <c:v>NZ</c:v>
                </c:pt>
                <c:pt idx="2">
                  <c:v>SWE</c:v>
                </c:pt>
                <c:pt idx="3">
                  <c:v>NOR</c:v>
                </c:pt>
                <c:pt idx="4">
                  <c:v>FR</c:v>
                </c:pt>
                <c:pt idx="5">
                  <c:v>SWIZ</c:v>
                </c:pt>
                <c:pt idx="6">
                  <c:v>NETH</c:v>
                </c:pt>
                <c:pt idx="7">
                  <c:v>GER</c:v>
                </c:pt>
                <c:pt idx="8">
                  <c:v>AUS</c:v>
                </c:pt>
                <c:pt idx="9">
                  <c:v>CAN</c:v>
                </c:pt>
                <c:pt idx="10">
                  <c:v>US </c:v>
                </c:pt>
              </c:strCache>
            </c:strRef>
          </c:cat>
          <c:val>
            <c:numRef>
              <c:f>Sheet1!$C$2:$C$12</c:f>
              <c:numCache>
                <c:formatCode>0</c:formatCode>
                <c:ptCount val="11"/>
                <c:pt idx="0">
                  <c:v>35.54</c:v>
                </c:pt>
                <c:pt idx="1">
                  <c:v>26.53</c:v>
                </c:pt>
                <c:pt idx="2">
                  <c:v>33.06</c:v>
                </c:pt>
                <c:pt idx="3">
                  <c:v>31.16</c:v>
                </c:pt>
                <c:pt idx="4">
                  <c:v>37.5</c:v>
                </c:pt>
                <c:pt idx="5">
                  <c:v>33.630000000000003</c:v>
                </c:pt>
                <c:pt idx="6">
                  <c:v>32.42</c:v>
                </c:pt>
                <c:pt idx="7">
                  <c:v>32.200000000000003</c:v>
                </c:pt>
                <c:pt idx="8">
                  <c:v>27.87</c:v>
                </c:pt>
                <c:pt idx="9">
                  <c:v>27.13</c:v>
                </c:pt>
                <c:pt idx="10">
                  <c:v>19.84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2+</c:v>
                </c:pt>
              </c:strCache>
            </c:strRef>
          </c:tx>
          <c:spPr>
            <a:pattFill prst="wdDnDiag">
              <a:fgClr>
                <a:schemeClr val="accent4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2700" cmpd="sng">
              <a:solidFill>
                <a:schemeClr val="tx1"/>
              </a:solidFill>
            </a:ln>
          </c:spPr>
          <c:invertIfNegative val="0"/>
          <c:dLbls>
            <c:spPr>
              <a:noFill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 </c:v>
                </c:pt>
                <c:pt idx="1">
                  <c:v>NZ</c:v>
                </c:pt>
                <c:pt idx="2">
                  <c:v>SWE</c:v>
                </c:pt>
                <c:pt idx="3">
                  <c:v>NOR</c:v>
                </c:pt>
                <c:pt idx="4">
                  <c:v>FR</c:v>
                </c:pt>
                <c:pt idx="5">
                  <c:v>SWIZ</c:v>
                </c:pt>
                <c:pt idx="6">
                  <c:v>NETH</c:v>
                </c:pt>
                <c:pt idx="7">
                  <c:v>GER</c:v>
                </c:pt>
                <c:pt idx="8">
                  <c:v>AUS</c:v>
                </c:pt>
                <c:pt idx="9">
                  <c:v>CAN</c:v>
                </c:pt>
                <c:pt idx="10">
                  <c:v>US </c:v>
                </c:pt>
              </c:strCache>
            </c:strRef>
          </c:cat>
          <c:val>
            <c:numRef>
              <c:f>Sheet1!$D$2:$D$12</c:f>
              <c:numCache>
                <c:formatCode>0</c:formatCode>
                <c:ptCount val="11"/>
                <c:pt idx="0">
                  <c:v>32.61</c:v>
                </c:pt>
                <c:pt idx="1">
                  <c:v>36.909999999999997</c:v>
                </c:pt>
                <c:pt idx="2">
                  <c:v>41.79</c:v>
                </c:pt>
                <c:pt idx="3">
                  <c:v>42.53</c:v>
                </c:pt>
                <c:pt idx="4">
                  <c:v>43.11</c:v>
                </c:pt>
                <c:pt idx="5">
                  <c:v>44.15</c:v>
                </c:pt>
                <c:pt idx="6">
                  <c:v>45.9</c:v>
                </c:pt>
                <c:pt idx="7">
                  <c:v>48.94</c:v>
                </c:pt>
                <c:pt idx="8">
                  <c:v>54.3</c:v>
                </c:pt>
                <c:pt idx="9">
                  <c:v>55.77</c:v>
                </c:pt>
                <c:pt idx="10">
                  <c:v>67.52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31079040"/>
        <c:axId val="31082368"/>
      </c:barChart>
      <c:catAx>
        <c:axId val="31079040"/>
        <c:scaling>
          <c:orientation val="minMax"/>
        </c:scaling>
        <c:delete val="0"/>
        <c:axPos val="b"/>
        <c:majorTickMark val="none"/>
        <c:minorTickMark val="none"/>
        <c:tickLblPos val="nextTo"/>
        <c:crossAx val="31082368"/>
        <c:crosses val="autoZero"/>
        <c:auto val="1"/>
        <c:lblAlgn val="ctr"/>
        <c:lblOffset val="100"/>
        <c:noMultiLvlLbl val="0"/>
      </c:catAx>
      <c:valAx>
        <c:axId val="31082368"/>
        <c:scaling>
          <c:orientation val="minMax"/>
          <c:max val="101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crossAx val="31079040"/>
        <c:crosses val="autoZero"/>
        <c:crossBetween val="between"/>
        <c:majorUnit val="20"/>
        <c:minorUnit val="4"/>
      </c:valAx>
    </c:plotArea>
    <c:legend>
      <c:legendPos val="t"/>
      <c:layout>
        <c:manualLayout>
          <c:xMode val="edge"/>
          <c:yMode val="edge"/>
          <c:x val="0.69345593953533591"/>
          <c:y val="1.6836195965366927E-2"/>
          <c:w val="0.24495703956816717"/>
          <c:h val="6.92057293172895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="1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SWIZ</c:v>
                </c:pt>
                <c:pt idx="2">
                  <c:v>UK</c:v>
                </c:pt>
                <c:pt idx="3">
                  <c:v>NZ</c:v>
                </c:pt>
                <c:pt idx="4">
                  <c:v>CAN</c:v>
                </c:pt>
                <c:pt idx="5">
                  <c:v>NETH</c:v>
                </c:pt>
                <c:pt idx="6">
                  <c:v>US</c:v>
                </c:pt>
                <c:pt idx="7">
                  <c:v>SWE</c:v>
                </c:pt>
                <c:pt idx="8">
                  <c:v>AUS</c:v>
                </c:pt>
                <c:pt idx="9">
                  <c:v>GER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3.47</c:v>
                </c:pt>
                <c:pt idx="1">
                  <c:v>13.26</c:v>
                </c:pt>
                <c:pt idx="2">
                  <c:v>13.95</c:v>
                </c:pt>
                <c:pt idx="3">
                  <c:v>16.149999999999999</c:v>
                </c:pt>
                <c:pt idx="4">
                  <c:v>16.309999999999999</c:v>
                </c:pt>
                <c:pt idx="5">
                  <c:v>18.87</c:v>
                </c:pt>
                <c:pt idx="6">
                  <c:v>20.309999999999999</c:v>
                </c:pt>
                <c:pt idx="7">
                  <c:v>20.92</c:v>
                </c:pt>
                <c:pt idx="8">
                  <c:v>23.97</c:v>
                </c:pt>
                <c:pt idx="9">
                  <c:v>24.98</c:v>
                </c:pt>
                <c:pt idx="10">
                  <c:v>27.25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426624"/>
        <c:axId val="32436608"/>
      </c:barChart>
      <c:catAx>
        <c:axId val="3242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4366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436608"/>
        <c:scaling>
          <c:orientation val="minMax"/>
          <c:max val="7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426624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8EB4E3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Sheet1!$A$2:$A$7</c:f>
              <c:strCache>
                <c:ptCount val="6"/>
                <c:pt idx="0">
                  <c:v>SWIZ</c:v>
                </c:pt>
                <c:pt idx="1">
                  <c:v>SWE</c:v>
                </c:pt>
                <c:pt idx="2">
                  <c:v>NOR</c:v>
                </c:pt>
                <c:pt idx="3">
                  <c:v>US</c:v>
                </c:pt>
                <c:pt idx="4">
                  <c:v>CAN</c:v>
                </c:pt>
                <c:pt idx="5">
                  <c:v>AUS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9.93</c:v>
                </c:pt>
                <c:pt idx="1">
                  <c:v>20.09</c:v>
                </c:pt>
                <c:pt idx="2">
                  <c:v>20.67</c:v>
                </c:pt>
                <c:pt idx="3">
                  <c:v>33.950000000000003</c:v>
                </c:pt>
                <c:pt idx="4">
                  <c:v>34.58</c:v>
                </c:pt>
                <c:pt idx="5">
                  <c:v>54.19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612352"/>
        <c:axId val="32613888"/>
      </c:barChart>
      <c:catAx>
        <c:axId val="32612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613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613888"/>
        <c:scaling>
          <c:orientation val="minMax"/>
          <c:max val="70"/>
        </c:scaling>
        <c:delete val="0"/>
        <c:axPos val="l"/>
        <c:numFmt formatCode="0" sourceLinked="0"/>
        <c:majorTickMark val="out"/>
        <c:minorTickMark val="none"/>
        <c:tickLblPos val="none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612352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GER</c:v>
                </c:pt>
                <c:pt idx="2">
                  <c:v>CAN</c:v>
                </c:pt>
                <c:pt idx="3">
                  <c:v>AUS</c:v>
                </c:pt>
                <c:pt idx="4">
                  <c:v>SWIZ</c:v>
                </c:pt>
                <c:pt idx="5">
                  <c:v>NZ</c:v>
                </c:pt>
                <c:pt idx="6">
                  <c:v>NETH</c:v>
                </c:pt>
                <c:pt idx="7">
                  <c:v>UK</c:v>
                </c:pt>
                <c:pt idx="8">
                  <c:v>SWE</c:v>
                </c:pt>
                <c:pt idx="9">
                  <c:v>NOR</c:v>
                </c:pt>
                <c:pt idx="10">
                  <c:v>FR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77.81</c:v>
                </c:pt>
                <c:pt idx="1">
                  <c:v>71.66</c:v>
                </c:pt>
                <c:pt idx="2">
                  <c:v>65.69</c:v>
                </c:pt>
                <c:pt idx="3">
                  <c:v>58.91</c:v>
                </c:pt>
                <c:pt idx="4">
                  <c:v>54.61</c:v>
                </c:pt>
                <c:pt idx="5">
                  <c:v>43.58</c:v>
                </c:pt>
                <c:pt idx="6">
                  <c:v>43.01</c:v>
                </c:pt>
                <c:pt idx="7">
                  <c:v>39.03</c:v>
                </c:pt>
                <c:pt idx="8">
                  <c:v>30.2</c:v>
                </c:pt>
                <c:pt idx="9">
                  <c:v>20.39</c:v>
                </c:pt>
                <c:pt idx="10">
                  <c:v>12.43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672000"/>
        <c:axId val="32677888"/>
      </c:barChart>
      <c:catAx>
        <c:axId val="32672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67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677888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672000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69620253164599E-2"/>
          <c:y val="6.9105691056910598E-2"/>
          <c:w val="0.95696202531645602"/>
          <c:h val="0.8079920087744000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9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Pt>
            <c:idx val="5"/>
            <c:invertIfNegative val="0"/>
            <c:bubble3D val="0"/>
          </c:dPt>
          <c:dPt>
            <c:idx val="6"/>
            <c:invertIfNegative val="0"/>
            <c:bubble3D val="0"/>
            <c:spPr>
              <a:solidFill>
                <a:srgbClr val="7ABAFF"/>
              </a:solidFill>
              <a:ln w="9525">
                <a:solidFill>
                  <a:schemeClr val="tx1"/>
                </a:solidFill>
                <a:prstDash val="solid"/>
              </a:ln>
            </c:spPr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#,##0.0" sourceLinked="0"/>
            <c:spPr>
              <a:noFill/>
              <a:ln w="28972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Sheet1!$A$2:$A$13</c:f>
              <c:strCache>
                <c:ptCount val="12"/>
                <c:pt idx="0">
                  <c:v>US</c:v>
                </c:pt>
                <c:pt idx="1">
                  <c:v>NZ</c:v>
                </c:pt>
                <c:pt idx="2">
                  <c:v>AUS</c:v>
                </c:pt>
                <c:pt idx="3">
                  <c:v>CAN</c:v>
                </c:pt>
                <c:pt idx="4">
                  <c:v>NOR</c:v>
                </c:pt>
                <c:pt idx="5">
                  <c:v>NETH</c:v>
                </c:pt>
                <c:pt idx="6">
                  <c:v>OECD Median</c:v>
                </c:pt>
                <c:pt idx="7">
                  <c:v>UK</c:v>
                </c:pt>
                <c:pt idx="8">
                  <c:v>SWIZ</c:v>
                </c:pt>
                <c:pt idx="9">
                  <c:v>FR</c:v>
                </c:pt>
                <c:pt idx="10">
                  <c:v>SWE</c:v>
                </c:pt>
                <c:pt idx="11">
                  <c:v>GER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13.7</c:v>
                </c:pt>
                <c:pt idx="1">
                  <c:v>13.8</c:v>
                </c:pt>
                <c:pt idx="2">
                  <c:v>14.2</c:v>
                </c:pt>
                <c:pt idx="3">
                  <c:v>14.9</c:v>
                </c:pt>
                <c:pt idx="4">
                  <c:v>15.3</c:v>
                </c:pt>
                <c:pt idx="5">
                  <c:v>16.2</c:v>
                </c:pt>
                <c:pt idx="6">
                  <c:v>16.45</c:v>
                </c:pt>
                <c:pt idx="7">
                  <c:v>16.7</c:v>
                </c:pt>
                <c:pt idx="8">
                  <c:v>17.100000000000001</c:v>
                </c:pt>
                <c:pt idx="9">
                  <c:v>17.3</c:v>
                </c:pt>
                <c:pt idx="10">
                  <c:v>18.7</c:v>
                </c:pt>
                <c:pt idx="11">
                  <c:v>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31402624"/>
        <c:axId val="31451776"/>
      </c:barChart>
      <c:catAx>
        <c:axId val="3140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6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451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451776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ln w="362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6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402624"/>
        <c:crosses val="autoZero"/>
        <c:crossBetween val="between"/>
        <c:majorUnit val="10"/>
        <c:minorUnit val="1"/>
      </c:valAx>
      <c:spPr>
        <a:noFill/>
        <a:ln w="28972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568" b="0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Sheet1!$A$3:$A$13</c:f>
              <c:strCache>
                <c:ptCount val="11"/>
                <c:pt idx="0">
                  <c:v>FR</c:v>
                </c:pt>
                <c:pt idx="1">
                  <c:v>SWE</c:v>
                </c:pt>
                <c:pt idx="2">
                  <c:v>NOR</c:v>
                </c:pt>
                <c:pt idx="3">
                  <c:v>UK</c:v>
                </c:pt>
                <c:pt idx="4">
                  <c:v>NETH</c:v>
                </c:pt>
                <c:pt idx="5">
                  <c:v>SWIZ</c:v>
                </c:pt>
                <c:pt idx="6">
                  <c:v>GER</c:v>
                </c:pt>
                <c:pt idx="7">
                  <c:v>AUS</c:v>
                </c:pt>
                <c:pt idx="8">
                  <c:v>CAN</c:v>
                </c:pt>
                <c:pt idx="9">
                  <c:v>NZ</c:v>
                </c:pt>
                <c:pt idx="10">
                  <c:v>US</c:v>
                </c:pt>
              </c:strCache>
            </c:strRef>
          </c:cat>
          <c:val>
            <c:numRef>
              <c:f>Sheet1!$B$3:$B$13</c:f>
              <c:numCache>
                <c:formatCode>0</c:formatCode>
                <c:ptCount val="11"/>
                <c:pt idx="0">
                  <c:v>3.19</c:v>
                </c:pt>
                <c:pt idx="1">
                  <c:v>3.5</c:v>
                </c:pt>
                <c:pt idx="2">
                  <c:v>3.68</c:v>
                </c:pt>
                <c:pt idx="3">
                  <c:v>5</c:v>
                </c:pt>
                <c:pt idx="4">
                  <c:v>5.71</c:v>
                </c:pt>
                <c:pt idx="5">
                  <c:v>6.07</c:v>
                </c:pt>
                <c:pt idx="6">
                  <c:v>7.31</c:v>
                </c:pt>
                <c:pt idx="7">
                  <c:v>7.87</c:v>
                </c:pt>
                <c:pt idx="8">
                  <c:v>8.84</c:v>
                </c:pt>
                <c:pt idx="9">
                  <c:v>9.6199999999999992</c:v>
                </c:pt>
                <c:pt idx="10">
                  <c:v>18.78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231808"/>
        <c:axId val="32233344"/>
      </c:barChart>
      <c:catAx>
        <c:axId val="32231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233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233344"/>
        <c:scaling>
          <c:orientation val="minMax"/>
          <c:max val="4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231808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871391076115506E-2"/>
          <c:y val="9.3264248704663322E-2"/>
          <c:w val="0.90285472509133624"/>
          <c:h val="0.74849596857202105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57">
                <a:noFill/>
              </a:ln>
            </c:spPr>
            <c:txPr>
              <a:bodyPr/>
              <a:lstStyle/>
              <a:p>
                <a:pPr>
                  <a:defRPr sz="19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Sheet1!$A$3:$A$13</c:f>
              <c:strCache>
                <c:ptCount val="11"/>
                <c:pt idx="0">
                  <c:v>FR</c:v>
                </c:pt>
                <c:pt idx="1">
                  <c:v>UK</c:v>
                </c:pt>
                <c:pt idx="2">
                  <c:v>NZ</c:v>
                </c:pt>
                <c:pt idx="3">
                  <c:v>NETH</c:v>
                </c:pt>
                <c:pt idx="4">
                  <c:v>NOR</c:v>
                </c:pt>
                <c:pt idx="5">
                  <c:v>SWE</c:v>
                </c:pt>
                <c:pt idx="6">
                  <c:v>GER</c:v>
                </c:pt>
                <c:pt idx="7">
                  <c:v>CAN</c:v>
                </c:pt>
                <c:pt idx="8">
                  <c:v>AUS</c:v>
                </c:pt>
                <c:pt idx="9">
                  <c:v>US</c:v>
                </c:pt>
                <c:pt idx="10">
                  <c:v>SWIZ</c:v>
                </c:pt>
              </c:strCache>
            </c:strRef>
          </c:cat>
          <c:val>
            <c:numRef>
              <c:f>Sheet1!$B$3:$B$13</c:f>
              <c:numCache>
                <c:formatCode>0</c:formatCode>
                <c:ptCount val="11"/>
                <c:pt idx="0">
                  <c:v>0.08</c:v>
                </c:pt>
                <c:pt idx="1">
                  <c:v>2.11</c:v>
                </c:pt>
                <c:pt idx="2">
                  <c:v>3.86</c:v>
                </c:pt>
                <c:pt idx="3">
                  <c:v>4.2699999999999996</c:v>
                </c:pt>
                <c:pt idx="4">
                  <c:v>5.7</c:v>
                </c:pt>
                <c:pt idx="5">
                  <c:v>6.32</c:v>
                </c:pt>
                <c:pt idx="6">
                  <c:v>7.35</c:v>
                </c:pt>
                <c:pt idx="7">
                  <c:v>9.36</c:v>
                </c:pt>
                <c:pt idx="8">
                  <c:v>13.02</c:v>
                </c:pt>
                <c:pt idx="9">
                  <c:v>20.62</c:v>
                </c:pt>
                <c:pt idx="10">
                  <c:v>21.51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1887360"/>
        <c:axId val="31888896"/>
      </c:barChart>
      <c:catAx>
        <c:axId val="3188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88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1888896"/>
        <c:scaling>
          <c:orientation val="minMax"/>
          <c:max val="40"/>
          <c:min val="0"/>
        </c:scaling>
        <c:delete val="0"/>
        <c:axPos val="l"/>
        <c:numFmt formatCode="0" sourceLinked="1"/>
        <c:majorTickMark val="out"/>
        <c:minorTickMark val="none"/>
        <c:tickLblPos val="nextTo"/>
        <c:spPr>
          <a:ln w="3770">
            <a:solidFill>
              <a:schemeClr val="tx1"/>
            </a:solidFill>
            <a:prstDash val="solid"/>
          </a:ln>
        </c:spPr>
        <c:txPr>
          <a:bodyPr/>
          <a:lstStyle/>
          <a:p>
            <a:pPr>
              <a:defRPr sz="1600" b="1"/>
            </a:pPr>
            <a:endParaRPr lang="en-US"/>
          </a:p>
        </c:txPr>
        <c:crossAx val="31887360"/>
        <c:crosses val="autoZero"/>
        <c:crossBetween val="between"/>
        <c:majorUnit val="10"/>
        <c:minorUnit val="10"/>
      </c:valAx>
      <c:spPr>
        <a:noFill/>
        <a:ln w="3015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64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NZ</c:v>
                </c:pt>
                <c:pt idx="2">
                  <c:v>GER</c:v>
                </c:pt>
                <c:pt idx="3">
                  <c:v>NETH</c:v>
                </c:pt>
                <c:pt idx="4">
                  <c:v>AUS</c:v>
                </c:pt>
                <c:pt idx="5">
                  <c:v>SWIZ</c:v>
                </c:pt>
                <c:pt idx="6">
                  <c:v>UK</c:v>
                </c:pt>
                <c:pt idx="7">
                  <c:v>US</c:v>
                </c:pt>
                <c:pt idx="8">
                  <c:v>NOR</c:v>
                </c:pt>
                <c:pt idx="9">
                  <c:v>SWE</c:v>
                </c:pt>
                <c:pt idx="10">
                  <c:v>CAN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83.44</c:v>
                </c:pt>
                <c:pt idx="1">
                  <c:v>82.66</c:v>
                </c:pt>
                <c:pt idx="2">
                  <c:v>80.81</c:v>
                </c:pt>
                <c:pt idx="3">
                  <c:v>75.67</c:v>
                </c:pt>
                <c:pt idx="4">
                  <c:v>70.75</c:v>
                </c:pt>
                <c:pt idx="5">
                  <c:v>69.31</c:v>
                </c:pt>
                <c:pt idx="6">
                  <c:v>65.02</c:v>
                </c:pt>
                <c:pt idx="7">
                  <c:v>56.53</c:v>
                </c:pt>
                <c:pt idx="8">
                  <c:v>53.54</c:v>
                </c:pt>
                <c:pt idx="9">
                  <c:v>52.79</c:v>
                </c:pt>
                <c:pt idx="10">
                  <c:v>45.25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1910912"/>
        <c:axId val="32129792"/>
      </c:barChart>
      <c:catAx>
        <c:axId val="3191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1297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29792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1910912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SWIZ</c:v>
                </c:pt>
                <c:pt idx="2">
                  <c:v>NETH</c:v>
                </c:pt>
                <c:pt idx="3">
                  <c:v>AUS</c:v>
                </c:pt>
                <c:pt idx="4">
                  <c:v>NZ</c:v>
                </c:pt>
                <c:pt idx="5">
                  <c:v>GER</c:v>
                </c:pt>
                <c:pt idx="6">
                  <c:v>FR</c:v>
                </c:pt>
                <c:pt idx="7">
                  <c:v>UK</c:v>
                </c:pt>
                <c:pt idx="8">
                  <c:v>SWE</c:v>
                </c:pt>
                <c:pt idx="9">
                  <c:v>CAN</c:v>
                </c:pt>
                <c:pt idx="10">
                  <c:v>NOR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85.68</c:v>
                </c:pt>
                <c:pt idx="1">
                  <c:v>81.94</c:v>
                </c:pt>
                <c:pt idx="2">
                  <c:v>70.66</c:v>
                </c:pt>
                <c:pt idx="3">
                  <c:v>63.98</c:v>
                </c:pt>
                <c:pt idx="4">
                  <c:v>62.12</c:v>
                </c:pt>
                <c:pt idx="5">
                  <c:v>61.08</c:v>
                </c:pt>
                <c:pt idx="6">
                  <c:v>60.48</c:v>
                </c:pt>
                <c:pt idx="7">
                  <c:v>59.65</c:v>
                </c:pt>
                <c:pt idx="8">
                  <c:v>50.27</c:v>
                </c:pt>
                <c:pt idx="9">
                  <c:v>46.48</c:v>
                </c:pt>
                <c:pt idx="10">
                  <c:v>45.8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516352"/>
        <c:axId val="32530432"/>
      </c:barChart>
      <c:catAx>
        <c:axId val="3251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5304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530432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516352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FR</c:v>
                </c:pt>
                <c:pt idx="1">
                  <c:v>NZ</c:v>
                </c:pt>
                <c:pt idx="2">
                  <c:v>NETH</c:v>
                </c:pt>
                <c:pt idx="3">
                  <c:v>AUS</c:v>
                </c:pt>
                <c:pt idx="4">
                  <c:v>UK</c:v>
                </c:pt>
                <c:pt idx="5">
                  <c:v>SWE</c:v>
                </c:pt>
                <c:pt idx="6">
                  <c:v>SWIZ</c:v>
                </c:pt>
                <c:pt idx="7">
                  <c:v>CAN</c:v>
                </c:pt>
                <c:pt idx="8">
                  <c:v>US</c:v>
                </c:pt>
                <c:pt idx="9">
                  <c:v>NOR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7.17</c:v>
                </c:pt>
                <c:pt idx="1">
                  <c:v>20.04</c:v>
                </c:pt>
                <c:pt idx="2">
                  <c:v>20.57</c:v>
                </c:pt>
                <c:pt idx="3">
                  <c:v>21.36</c:v>
                </c:pt>
                <c:pt idx="4">
                  <c:v>23.64</c:v>
                </c:pt>
                <c:pt idx="5">
                  <c:v>23.87</c:v>
                </c:pt>
                <c:pt idx="6">
                  <c:v>29.22</c:v>
                </c:pt>
                <c:pt idx="7">
                  <c:v>31.91</c:v>
                </c:pt>
                <c:pt idx="8">
                  <c:v>34.83</c:v>
                </c:pt>
                <c:pt idx="9">
                  <c:v>36.619999999999997</c:v>
                </c:pt>
                <c:pt idx="10">
                  <c:v>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057216"/>
        <c:axId val="32058752"/>
      </c:barChart>
      <c:catAx>
        <c:axId val="32057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058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058752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057216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Sheet1!$A$2:$A$11</c:f>
              <c:strCache>
                <c:ptCount val="10"/>
                <c:pt idx="0">
                  <c:v>US </c:v>
                </c:pt>
                <c:pt idx="1">
                  <c:v>UK </c:v>
                </c:pt>
                <c:pt idx="2">
                  <c:v>AUS</c:v>
                </c:pt>
                <c:pt idx="3">
                  <c:v>CAN</c:v>
                </c:pt>
                <c:pt idx="4">
                  <c:v>FR</c:v>
                </c:pt>
                <c:pt idx="5">
                  <c:v>SWIZ</c:v>
                </c:pt>
                <c:pt idx="6">
                  <c:v>GER</c:v>
                </c:pt>
                <c:pt idx="7">
                  <c:v>NETH</c:v>
                </c:pt>
                <c:pt idx="8">
                  <c:v>SWE</c:v>
                </c:pt>
                <c:pt idx="9">
                  <c:v>NOR</c:v>
                </c:pt>
              </c:strCache>
            </c:strRef>
          </c:cat>
          <c:val>
            <c:numRef>
              <c:f>Sheet1!$B$2:$B$11</c:f>
              <c:numCache>
                <c:formatCode>0</c:formatCode>
                <c:ptCount val="10"/>
                <c:pt idx="0">
                  <c:v>27.68</c:v>
                </c:pt>
                <c:pt idx="1">
                  <c:v>37.82</c:v>
                </c:pt>
                <c:pt idx="2">
                  <c:v>40.86</c:v>
                </c:pt>
                <c:pt idx="3">
                  <c:v>43.6</c:v>
                </c:pt>
                <c:pt idx="4">
                  <c:v>54.46</c:v>
                </c:pt>
                <c:pt idx="5">
                  <c:v>55.52</c:v>
                </c:pt>
                <c:pt idx="6">
                  <c:v>56.08</c:v>
                </c:pt>
                <c:pt idx="7">
                  <c:v>58.97</c:v>
                </c:pt>
                <c:pt idx="8">
                  <c:v>66.59</c:v>
                </c:pt>
                <c:pt idx="9">
                  <c:v>69.97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101888"/>
        <c:axId val="32103424"/>
      </c:barChart>
      <c:catAx>
        <c:axId val="32101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103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103424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101888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000080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UK</c:v>
                </c:pt>
                <c:pt idx="1">
                  <c:v>US</c:v>
                </c:pt>
                <c:pt idx="2">
                  <c:v>AUS</c:v>
                </c:pt>
                <c:pt idx="3">
                  <c:v>GER</c:v>
                </c:pt>
                <c:pt idx="4">
                  <c:v>CAN</c:v>
                </c:pt>
                <c:pt idx="5">
                  <c:v>FR</c:v>
                </c:pt>
                <c:pt idx="6">
                  <c:v>NZ</c:v>
                </c:pt>
                <c:pt idx="7">
                  <c:v>NETH</c:v>
                </c:pt>
                <c:pt idx="8">
                  <c:v>SWIZ</c:v>
                </c:pt>
                <c:pt idx="9">
                  <c:v>NOR</c:v>
                </c:pt>
                <c:pt idx="10">
                  <c:v>SWE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59.16</c:v>
                </c:pt>
                <c:pt idx="1">
                  <c:v>58.1</c:v>
                </c:pt>
                <c:pt idx="2">
                  <c:v>48.02</c:v>
                </c:pt>
                <c:pt idx="3">
                  <c:v>47.77</c:v>
                </c:pt>
                <c:pt idx="4">
                  <c:v>46.39</c:v>
                </c:pt>
                <c:pt idx="5">
                  <c:v>42.91</c:v>
                </c:pt>
                <c:pt idx="6">
                  <c:v>38.64</c:v>
                </c:pt>
                <c:pt idx="7">
                  <c:v>35.35</c:v>
                </c:pt>
                <c:pt idx="8">
                  <c:v>33.119999999999997</c:v>
                </c:pt>
                <c:pt idx="9">
                  <c:v>26.71</c:v>
                </c:pt>
                <c:pt idx="10">
                  <c:v>22.79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454144"/>
        <c:axId val="32455680"/>
      </c:barChart>
      <c:catAx>
        <c:axId val="324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45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455680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454144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947368421052584E-2"/>
          <c:y val="0.13436692506459896"/>
          <c:w val="0.94736842105263086"/>
          <c:h val="0.75452196382429004"/>
        </c:manualLayout>
      </c:layout>
      <c:barChart>
        <c:barDir val="col"/>
        <c:grouping val="clustered"/>
        <c:varyColors val="0"/>
        <c:ser>
          <c:idx val="4"/>
          <c:order val="0"/>
          <c:spPr>
            <a:solidFill>
              <a:srgbClr val="8EB4E3"/>
            </a:solidFill>
            <a:ln w="9525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0111">
                <a:noFill/>
              </a:ln>
            </c:spPr>
            <c:txPr>
              <a:bodyPr/>
              <a:lstStyle/>
              <a:p>
                <a:pPr>
                  <a:defRPr sz="201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Sheet1!$A$2:$A$12</c:f>
              <c:strCache>
                <c:ptCount val="11"/>
                <c:pt idx="0">
                  <c:v>US</c:v>
                </c:pt>
                <c:pt idx="1">
                  <c:v>AUS</c:v>
                </c:pt>
                <c:pt idx="2">
                  <c:v>CAN</c:v>
                </c:pt>
                <c:pt idx="3">
                  <c:v>UK</c:v>
                </c:pt>
                <c:pt idx="4">
                  <c:v>NZ</c:v>
                </c:pt>
                <c:pt idx="5">
                  <c:v>FR</c:v>
                </c:pt>
                <c:pt idx="6">
                  <c:v>NOR</c:v>
                </c:pt>
                <c:pt idx="7">
                  <c:v>SWIZ</c:v>
                </c:pt>
                <c:pt idx="8">
                  <c:v>NETH</c:v>
                </c:pt>
                <c:pt idx="9">
                  <c:v>SWE</c:v>
                </c:pt>
                <c:pt idx="10">
                  <c:v>GER</c:v>
                </c:pt>
              </c:strCache>
            </c:strRef>
          </c:cat>
          <c:val>
            <c:numRef>
              <c:f>Sheet1!$B$2:$B$12</c:f>
              <c:numCache>
                <c:formatCode>0</c:formatCode>
                <c:ptCount val="11"/>
                <c:pt idx="0">
                  <c:v>83.41</c:v>
                </c:pt>
                <c:pt idx="1">
                  <c:v>79.959999999999994</c:v>
                </c:pt>
                <c:pt idx="2">
                  <c:v>76.319999999999993</c:v>
                </c:pt>
                <c:pt idx="3">
                  <c:v>73.069999999999993</c:v>
                </c:pt>
                <c:pt idx="4">
                  <c:v>63.66</c:v>
                </c:pt>
                <c:pt idx="5">
                  <c:v>62.13</c:v>
                </c:pt>
                <c:pt idx="6">
                  <c:v>53.14</c:v>
                </c:pt>
                <c:pt idx="7">
                  <c:v>47.18</c:v>
                </c:pt>
                <c:pt idx="8">
                  <c:v>41.01</c:v>
                </c:pt>
                <c:pt idx="9">
                  <c:v>40.869999999999997</c:v>
                </c:pt>
                <c:pt idx="10">
                  <c:v>29.85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32471680"/>
        <c:axId val="32489856"/>
      </c:barChart>
      <c:catAx>
        <c:axId val="32471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764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4898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2489856"/>
        <c:scaling>
          <c:orientation val="minMax"/>
          <c:max val="100"/>
        </c:scaling>
        <c:delete val="0"/>
        <c:axPos val="l"/>
        <c:numFmt formatCode="0" sourceLinked="0"/>
        <c:majorTickMark val="out"/>
        <c:minorTickMark val="none"/>
        <c:tickLblPos val="none"/>
        <c:spPr>
          <a:ln w="376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6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2471680"/>
        <c:crosses val="autoZero"/>
        <c:crossBetween val="between"/>
        <c:majorUnit val="10"/>
        <c:minorUnit val="10"/>
      </c:valAx>
      <c:spPr>
        <a:noFill/>
        <a:ln w="3011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F071466-FAEA-4908-87D1-55191253F18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04779AB-EE2F-4A20-A4B6-343E95C2E1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4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17CF-A02D-4BB3-A7A6-3E3B77AAA529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4A06-290B-41DC-8673-FF8F66EFACED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2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97580-ECBB-4769-9DA5-AAD90373E84F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0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3CC5F-8DD8-44FD-B182-9F29EF3A0A60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75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96E4-52E1-4A3F-BEC9-AB8659D58E78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2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B2E4D-2EAC-49CE-BAC7-0EB9E10E0573}" type="datetime1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EB9BE-40BA-4621-9141-E24A072B17EF}" type="datetime1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9FF4B-FDDF-40BF-BE79-FFE7A6F09DBF}" type="datetime1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46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8DB2F-8182-4FAA-84DB-DDA7E68F2F10}" type="datetime1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3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D15F-BE00-483D-85E5-2E851CC5D711}" type="datetime1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2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B2BA4-E0CA-4A30-B4F2-466BC8B2D6B9}" type="datetime1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959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C0EF7-EC38-45E9-80A5-99605FA783F6}" type="datetime1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FEFC0-B434-42FC-A39E-100C17118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5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The Commonwealth Fund</a:t>
            </a:r>
            <a:b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2014 International Health Policy Survey of Older Adults in Eleven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Countries</a:t>
            </a:r>
            <a:b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EMBARGOED UNTIL 4:00 P.M. ET, NOV. 19, 2014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Robin Osborn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Teleconference Chart Pack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71" y="4114800"/>
            <a:ext cx="8751929" cy="1013460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Osborn, D. Moulds, D. Squires, M.M. Doty, C. Anderson, “International Survey Of Older Adults Finds Shortcomings In Access, Coordination, And Patient-Centered Care,” </a:t>
            </a:r>
            <a:r>
              <a:rPr lang="en-US" sz="18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Affairs</a:t>
            </a:r>
            <a:r>
              <a:rPr lang="en-US" sz="1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November 20, 2014.</a:t>
            </a:r>
            <a:endParaRPr 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5" descr="CFlogo_2014_4-color_PMS_K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71" y="5257800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71" y="6400800"/>
            <a:ext cx="3898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136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67" y="76200"/>
            <a:ext cx="8229600" cy="8382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8. Patient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Engagement in Chronic Care Management, Among Adults Age 65 or Older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5338858"/>
              </p:ext>
            </p:extLst>
          </p:nvPr>
        </p:nvGraphicFramePr>
        <p:xfrm>
          <a:off x="44450" y="1600200"/>
          <a:ext cx="4679950" cy="4653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3400" y="1514564"/>
            <a:ext cx="426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health care professional discussed their main goals and gave instructions on symptoms to watch for in the past year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78709" y="1522434"/>
            <a:ext cx="4050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Had a treatment plan for their condition they could carry out in their daily life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204820"/>
              </p:ext>
            </p:extLst>
          </p:nvPr>
        </p:nvGraphicFramePr>
        <p:xfrm>
          <a:off x="4685904" y="1514564"/>
          <a:ext cx="4374241" cy="4739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46627" y="1100554"/>
            <a:ext cx="4833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have a chronic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ondition and:</a:t>
            </a:r>
            <a:endParaRPr lang="en-US" sz="1600" b="1" dirty="0">
              <a:ea typeface="ＭＳ Ｐゴシック" charset="-128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839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10" y="76199"/>
            <a:ext cx="8993231" cy="1066801"/>
          </a:xfrm>
        </p:spPr>
        <p:txBody>
          <a:bodyPr>
            <a:noAutofit/>
          </a:bodyPr>
          <a:lstStyle/>
          <a:p>
            <a:r>
              <a:rPr lang="en-U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9. Provided </a:t>
            </a:r>
            <a:r>
              <a:rPr lang="en-US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Care to Someone With an Age-Related Problem, Chronic Condition, or Disability, Among Adults Age 65 or Older</a:t>
            </a:r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102082"/>
              </p:ext>
            </p:extLst>
          </p:nvPr>
        </p:nvGraphicFramePr>
        <p:xfrm>
          <a:off x="44450" y="1241379"/>
          <a:ext cx="4679950" cy="480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0" y="1430923"/>
            <a:ext cx="396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care at least once a week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17686" y="1430923"/>
            <a:ext cx="40502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Provided care for 20+ hours per week, among those who provided care at least once per week*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6898650"/>
              </p:ext>
            </p:extLst>
          </p:nvPr>
        </p:nvGraphicFramePr>
        <p:xfrm>
          <a:off x="4904892" y="1186260"/>
          <a:ext cx="4117549" cy="4681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1068492"/>
            <a:ext cx="488363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Percent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 have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chronic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ondition and:</a:t>
            </a:r>
            <a:endParaRPr lang="en-US" sz="1600" b="1" dirty="0">
              <a:ea typeface="ＭＳ Ｐゴシック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640" y="6033572"/>
            <a:ext cx="6565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FR, GER, NET, NZ, and UK omitted due to small sample size.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453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727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10. Had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iscussion About Care Preferences if They Become Unable to Make Decisions for Themselves,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 Adults Age 65 or Older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2114751"/>
              </p:ext>
            </p:extLst>
          </p:nvPr>
        </p:nvGraphicFramePr>
        <p:xfrm>
          <a:off x="228600" y="1143000"/>
          <a:ext cx="8593137" cy="483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3564" y="1275889"/>
            <a:ext cx="111511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  <a:r>
              <a:rPr lang="en-US" sz="1600" b="1" dirty="0" smtClean="0">
                <a:ea typeface="ＭＳ Ｐゴシック" charset="-128"/>
              </a:rPr>
              <a:t>*</a:t>
            </a:r>
            <a:endParaRPr lang="en-US" sz="1600" b="1" dirty="0">
              <a:ea typeface="ＭＳ Ｐゴシック" charset="-12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64" y="5831526"/>
            <a:ext cx="6584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Had a discussion with someone, including with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family, a close friend, or a health care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professional, about the health care treatment they want if they become very ill and cannot make decisions for themselves.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564" y="6417422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282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3" name="Text Box 8"/>
          <p:cNvSpPr txBox="1">
            <a:spLocks noChangeArrowheads="1"/>
          </p:cNvSpPr>
          <p:nvPr/>
        </p:nvSpPr>
        <p:spPr bwMode="auto">
          <a:xfrm>
            <a:off x="46038" y="6540135"/>
            <a:ext cx="4271962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b="0" dirty="0">
                <a:latin typeface="Arial" pitchFamily="34" charset="0"/>
              </a:rPr>
              <a:t>Source: OECD Health </a:t>
            </a:r>
            <a:r>
              <a:rPr lang="en-US" sz="1200" b="0" dirty="0" smtClean="0">
                <a:latin typeface="Arial" pitchFamily="34" charset="0"/>
              </a:rPr>
              <a:t>Data 2014.</a:t>
            </a:r>
            <a:endParaRPr lang="en-US" sz="1200" b="0" dirty="0">
              <a:latin typeface="Arial" pitchFamily="34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6083313"/>
              </p:ext>
            </p:extLst>
          </p:nvPr>
        </p:nvGraphicFramePr>
        <p:xfrm>
          <a:off x="277018" y="858520"/>
          <a:ext cx="8642786" cy="508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0771" name="Rectangle 2"/>
          <p:cNvSpPr>
            <a:spLocks noChangeArrowheads="1"/>
          </p:cNvSpPr>
          <p:nvPr/>
        </p:nvSpPr>
        <p:spPr bwMode="auto">
          <a:xfrm>
            <a:off x="0" y="91440"/>
            <a:ext cx="914400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1"/>
          <a:lstStyle/>
          <a:p>
            <a:pPr algn="ctr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11. Percent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of Population Age 65+,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endParaRPr lang="en-US" sz="2400" b="1" u="sng" dirty="0">
              <a:solidFill>
                <a:schemeClr val="tx2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5" descr="CFlogo_2014_4-color_PMS_K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19563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1826" y="805661"/>
            <a:ext cx="751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Percent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5713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Methodology and Country Co-Funders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19800"/>
          </a:xfrm>
        </p:spPr>
        <p:txBody>
          <a:bodyPr>
            <a:noAutofit/>
          </a:bodyPr>
          <a:lstStyle/>
          <a:p>
            <a:pPr>
              <a:spcAft>
                <a:spcPts val="3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Phone survey (landline and cell phone) of older adults age 55 or older conducted by SSRS and country contractors. This analysis focused on adults age 65 or older.</a:t>
            </a:r>
          </a:p>
          <a:p>
            <a:pPr>
              <a:spcAft>
                <a:spcPts val="3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Samples (age 65 or older):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Australia (1,670), Canada (3,147), France (860), Germany (547), Netherlands (582), New Zealand (379), Norway (651), Sweden (5,000), Switzerland (1,084), United Kingdom (581), United States (1,116).</a:t>
            </a:r>
          </a:p>
          <a:p>
            <a:pPr>
              <a:spcAft>
                <a:spcPts val="300"/>
              </a:spcAft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Survey in the field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March through May 2014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Co-funded by:</a:t>
            </a:r>
          </a:p>
          <a:p>
            <a:pPr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Australia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New South Wales Bureau of Health Information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Canada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Canadian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Institute for Health Information, Canadian Institutes of Health Research, Health Quality Ontario,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Commissaire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à la Santé et au Bien-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être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du Québec, and Health Quality Council of Alberta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France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Haute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Autorité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 Santé and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Caisse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Nationale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d’Assurance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Maladie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des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Travailleurs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Salariés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Germany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Federal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Ministry of Health and the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National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Institute for Quality Measurement in Health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Netherlands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Ministry of Health, Welfare, and Sport and the Scientific Institute for Quality of Healthcare at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Radboud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University Nijmegen Medical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Norway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Norwegian Knowledge Centre for the Health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Sweden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Ministry of Health and Social 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Affairs</a:t>
            </a:r>
          </a:p>
          <a:p>
            <a:pPr lvl="0">
              <a:spcAft>
                <a:spcPts val="300"/>
              </a:spcAft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Switzerland</a:t>
            </a: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Federal Office of Public Health</a:t>
            </a: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58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Overview of Findings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Sample: 15,617 adults age 65 or older surveyed in </a:t>
            </a:r>
            <a:r>
              <a:rPr lang="en-US" sz="1800" b="1" dirty="0">
                <a:solidFill>
                  <a:srgbClr val="000000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Australia, Canada, France, Germany, Netherlands, New Zealand, Norway, Sweden, Switzerland, United Kingdom, and United States </a:t>
            </a:r>
            <a:endParaRPr lang="en-US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9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 older adults had the highest rates of chronic conditions</a:t>
            </a:r>
          </a:p>
          <a:p>
            <a:pPr>
              <a:spcAft>
                <a:spcPts val="9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 older adults reported greater financial barriers, had problems accessing primary care, and reported higher ED use</a:t>
            </a:r>
          </a:p>
          <a:p>
            <a:pPr>
              <a:spcAft>
                <a:spcPts val="9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Gaps in care coordination and information exchange were common across countries, except France</a:t>
            </a:r>
          </a:p>
          <a:p>
            <a:pPr>
              <a:spcAft>
                <a:spcPts val="900"/>
              </a:spcAft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 performed well on:</a:t>
            </a:r>
          </a:p>
          <a:p>
            <a:pPr lvl="1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Access to specialty </a:t>
            </a: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care</a:t>
            </a:r>
          </a:p>
          <a:p>
            <a:pPr lvl="1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Helping patients with chronic illness manage their condition</a:t>
            </a:r>
          </a:p>
          <a:p>
            <a:pPr lvl="1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Patient-doctor communication</a:t>
            </a:r>
          </a:p>
          <a:p>
            <a:pPr lvl="1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Transitions from hospital to home</a:t>
            </a:r>
          </a:p>
          <a:p>
            <a:pPr lvl="1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promotion</a:t>
            </a:r>
          </a:p>
          <a:p>
            <a:pPr lvl="1">
              <a:spcAft>
                <a:spcPts val="900"/>
              </a:spcAft>
              <a:buFont typeface="Courier New" panose="02070309020205020404" pitchFamily="49" charset="0"/>
              <a:buChar char="o"/>
            </a:pP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End-of-life care planning</a:t>
            </a:r>
          </a:p>
        </p:txBody>
      </p:sp>
      <p:pic>
        <p:nvPicPr>
          <p:cNvPr id="5" name="Picture 4" descr="CFlogo_2014_4-color_PMS_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145938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270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1. Number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of Chronic Conditions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779278"/>
              </p:ext>
            </p:extLst>
          </p:nvPr>
        </p:nvGraphicFramePr>
        <p:xfrm>
          <a:off x="457200" y="990600"/>
          <a:ext cx="8077200" cy="4754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0945" y="9906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Percent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24086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3840"/>
            <a:ext cx="9144000" cy="822960"/>
          </a:xfrm>
        </p:spPr>
        <p:txBody>
          <a:bodyPr anchor="t" anchorCtr="1"/>
          <a:lstStyle/>
          <a:p>
            <a:pPr eaLnBrk="1" hangingPunct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2. Cost-Related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 Problems in the Past Year, </a:t>
            </a:r>
            <a:b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 Adults Age 65 or Older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0954" y="5845462"/>
            <a:ext cx="655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 Had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 medical problem but did not visit doctor, skipped medical test or treatment recommended by doctor, and/or did not fill prescription or skipped doses because of the cost. </a:t>
            </a:r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855934"/>
              </p:ext>
            </p:extLst>
          </p:nvPr>
        </p:nvGraphicFramePr>
        <p:xfrm>
          <a:off x="217488" y="1346200"/>
          <a:ext cx="85931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35835" y="1295400"/>
            <a:ext cx="100716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Percent*</a:t>
            </a:r>
            <a:endParaRPr lang="en-US" sz="16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pic>
        <p:nvPicPr>
          <p:cNvPr id="9" name="Picture 8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96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1440"/>
            <a:ext cx="8458200" cy="822960"/>
          </a:xfrm>
        </p:spPr>
        <p:txBody>
          <a:bodyPr anchor="t" anchorCtr="1">
            <a:normAutofit/>
          </a:bodyPr>
          <a:lstStyle/>
          <a:p>
            <a:pPr eaLnBrk="1" hangingPunct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3. Spent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US$2,000 or More Out-of-Pocket in the Past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Year, Among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Adults Age 65 or Older</a:t>
            </a:r>
          </a:p>
        </p:txBody>
      </p:sp>
      <p:sp>
        <p:nvSpPr>
          <p:cNvPr id="218117" name="Text Box 4"/>
          <p:cNvSpPr txBox="1">
            <a:spLocks noChangeArrowheads="1"/>
          </p:cNvSpPr>
          <p:nvPr/>
        </p:nvSpPr>
        <p:spPr bwMode="auto">
          <a:xfrm>
            <a:off x="29210" y="1295400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7288846"/>
              </p:ext>
            </p:extLst>
          </p:nvPr>
        </p:nvGraphicFramePr>
        <p:xfrm>
          <a:off x="228600" y="1295400"/>
          <a:ext cx="8610600" cy="4692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8121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Countries.</a:t>
            </a:r>
          </a:p>
        </p:txBody>
      </p:sp>
      <p:pic>
        <p:nvPicPr>
          <p:cNvPr id="13" name="Picture 12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445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304800"/>
            <a:ext cx="8870040" cy="7620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4. Same-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or Next-Day Appointment with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Doctor or Nurse When Sick or Needed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Care, Among Adults Age 65 or Older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252963"/>
              </p:ext>
            </p:extLst>
          </p:nvPr>
        </p:nvGraphicFramePr>
        <p:xfrm>
          <a:off x="44450" y="1464677"/>
          <a:ext cx="8870949" cy="4550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7132" y="1464677"/>
            <a:ext cx="10985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  <a:endParaRPr lang="en-US" sz="16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4259678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5635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5. Waited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Less Than Four Weeks for Specialist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Appointment, Among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Adults Age 65 or Older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081166"/>
              </p:ext>
            </p:extLst>
          </p:nvPr>
        </p:nvGraphicFramePr>
        <p:xfrm>
          <a:off x="152400" y="1066800"/>
          <a:ext cx="8686800" cy="495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" y="6016192"/>
            <a:ext cx="43075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 Base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: saw/needed to see a specialist in the past two years.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0480" y="1219200"/>
            <a:ext cx="126492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</a:t>
            </a:r>
            <a:endParaRPr lang="en-US" sz="16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Countries.</a:t>
            </a:r>
          </a:p>
        </p:txBody>
      </p:sp>
    </p:spTree>
    <p:extLst>
      <p:ext uri="{BB962C8B-B14F-4D97-AF65-F5344CB8AC3E}">
        <p14:creationId xmlns:p14="http://schemas.microsoft.com/office/powerpoint/2010/main" val="4125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6. Experienced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Coordination Problem in the Past Two Years,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Among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Adults Age 65 or Older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389136"/>
              </p:ext>
            </p:extLst>
          </p:nvPr>
        </p:nvGraphicFramePr>
        <p:xfrm>
          <a:off x="228600" y="1295400"/>
          <a:ext cx="8593137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4205" y="5648655"/>
            <a:ext cx="6581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 Test results/records not available at appointment or duplicate tests ordered; received conflicting information from different doctors; and/or specialist lacked medical history or regular doctor was not informed about specialist care.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41136" y="1256793"/>
            <a:ext cx="11018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Percent*</a:t>
            </a:r>
            <a:endParaRPr lang="en-US" sz="16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9210" y="6305219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97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519" y="0"/>
            <a:ext cx="8229600" cy="852490"/>
          </a:xfrm>
        </p:spPr>
        <p:txBody>
          <a:bodyPr>
            <a:normAutofit/>
          </a:bodyPr>
          <a:lstStyle/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Exhibit 7. Experienced </a:t>
            </a:r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Gaps in Hospital Discharge Planning in the Past Two Years, Among Adults Age 65 or Older</a:t>
            </a:r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687896"/>
              </p:ext>
            </p:extLst>
          </p:nvPr>
        </p:nvGraphicFramePr>
        <p:xfrm>
          <a:off x="44450" y="761999"/>
          <a:ext cx="8718550" cy="46279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 descr="CFlogo_2014_4-color_PMS_K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8237" y="6154692"/>
            <a:ext cx="2214204" cy="575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4841" y="5295667"/>
            <a:ext cx="8718550" cy="853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* When discharged from the hospital: you did not receive written information about what to do when you returned home and symptoms to watch for; hospital did not make sure you had arrangements for follow up care; someone did not discuss with you the purpose of taking each medication; and/or you did not know who to contact if you had a question about your condition or treatment. Base: hospitalized overnight in the past two years.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838200"/>
            <a:ext cx="13304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Percent*</a:t>
            </a:r>
            <a:endParaRPr lang="en-US" sz="1600" b="1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841" y="6128545"/>
            <a:ext cx="4461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Note: NZ omitted due to small N (fewer than 100 respondents).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85321" y="6405544"/>
            <a:ext cx="6397625" cy="425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Source: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2014 Commonwealth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Fund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International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Health Policy 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Survey of Older Adults </a:t>
            </a:r>
            <a:r>
              <a:rPr lang="en-US" sz="12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 Eleven Countries</a:t>
            </a:r>
            <a:r>
              <a:rPr lang="en-US" sz="1200" dirty="0" smtClean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. </a:t>
            </a:r>
            <a:endParaRPr lang="en-US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73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</TotalTime>
  <Words>1062</Words>
  <Application>Microsoft Office PowerPoint</Application>
  <PresentationFormat>On-screen Show (4:3)</PresentationFormat>
  <Paragraphs>72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Commonwealth Fund 2014 International Health Policy Survey of Older Adults in Eleven Countries  EMBARGOED UNTIL 4:00 P.M. ET, NOV. 19, 2014 Robin Osborn Teleconference Chart Pack</vt:lpstr>
      <vt:lpstr>Overview of Findings</vt:lpstr>
      <vt:lpstr>Exhibit 1. Number of Chronic Conditions</vt:lpstr>
      <vt:lpstr>Exhibit 2. Cost-Related Access Problems in the Past Year,  Among Adults Age 65 or Older</vt:lpstr>
      <vt:lpstr>Exhibit 3. Spent US$2,000 or More Out-of-Pocket in the Past Year, Among Adults Age 65 or Older</vt:lpstr>
      <vt:lpstr>Exhibit 4. Same- or Next-Day Appointment with Doctor or Nurse When Sick or Needed Care, Among Adults Age 65 or Older</vt:lpstr>
      <vt:lpstr>Exhibit 5. Waited Less Than Four Weeks for Specialist Appointment, Among Adults Age 65 or Older</vt:lpstr>
      <vt:lpstr>Exhibit 6. Experienced a Coordination Problem in the Past Two Years, Among Adults Age 65 or Older</vt:lpstr>
      <vt:lpstr>Exhibit 7. Experienced Gaps in Hospital Discharge Planning in the Past Two Years, Among Adults Age 65 or Older</vt:lpstr>
      <vt:lpstr>Exhibit 8. Patient Engagement in Chronic Care Management, Among Adults Age 65 or Older</vt:lpstr>
      <vt:lpstr>Exhibit 9. Provided Care to Someone With an Age-Related Problem, Chronic Condition, or Disability, Among Adults Age 65 or Older</vt:lpstr>
      <vt:lpstr>Exhibit 10. Had a Discussion About Care Preferences if They Become Unable to Make Decisions for Themselves,  Among Adults Age 65 or Older</vt:lpstr>
      <vt:lpstr>PowerPoint Presentation</vt:lpstr>
      <vt:lpstr>Methodology and Country Co-Funders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Commonwealth Fund 2014 International Health Policy Survey of Older Adults in Eleven Countries  DRAFT 11-5-14</dc:title>
  <dc:creator>Chloe Anderson</dc:creator>
  <cp:lastModifiedBy>Chloe Anderson</cp:lastModifiedBy>
  <cp:revision>41</cp:revision>
  <cp:lastPrinted>2014-11-18T14:41:07Z</cp:lastPrinted>
  <dcterms:created xsi:type="dcterms:W3CDTF">2014-11-05T20:07:03Z</dcterms:created>
  <dcterms:modified xsi:type="dcterms:W3CDTF">2014-11-18T14:43:25Z</dcterms:modified>
</cp:coreProperties>
</file>