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13" r:id="rId2"/>
  </p:sldMasterIdLst>
  <p:notesMasterIdLst>
    <p:notesMasterId r:id="rId19"/>
  </p:notesMasterIdLst>
  <p:handoutMasterIdLst>
    <p:handoutMasterId r:id="rId20"/>
  </p:handoutMasterIdLst>
  <p:sldIdLst>
    <p:sldId id="309" r:id="rId3"/>
    <p:sldId id="310" r:id="rId4"/>
    <p:sldId id="315" r:id="rId5"/>
    <p:sldId id="316" r:id="rId6"/>
    <p:sldId id="317" r:id="rId7"/>
    <p:sldId id="318" r:id="rId8"/>
    <p:sldId id="319" r:id="rId9"/>
    <p:sldId id="320" r:id="rId10"/>
    <p:sldId id="329" r:id="rId11"/>
    <p:sldId id="321" r:id="rId12"/>
    <p:sldId id="322" r:id="rId13"/>
    <p:sldId id="330" r:id="rId14"/>
    <p:sldId id="326" r:id="rId15"/>
    <p:sldId id="327" r:id="rId16"/>
    <p:sldId id="311" r:id="rId17"/>
    <p:sldId id="312" r:id="rId18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43750" autoAdjust="0"/>
  </p:normalViewPr>
  <p:slideViewPr>
    <p:cSldViewPr>
      <p:cViewPr varScale="1">
        <p:scale>
          <a:sx n="96" d="100"/>
          <a:sy n="9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4.57546311046379E-2"/>
          <c:w val="0.93946369985001899"/>
          <c:h val="0.80429727708617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104168">
                <a:alpha val="75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22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24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18</c:v>
                </c:pt>
                <c:pt idx="1">
                  <c:v>26</c:v>
                </c:pt>
                <c:pt idx="2">
                  <c:v>19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27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22</c:v>
                </c:pt>
                <c:pt idx="3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83B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19-34</c:v>
                </c:pt>
                <c:pt idx="2">
                  <c:v>35-49</c:v>
                </c:pt>
                <c:pt idx="3">
                  <c:v>50-64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</c:v>
                </c:pt>
                <c:pt idx="1">
                  <c:v>19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155452160"/>
        <c:axId val="155453696"/>
      </c:barChart>
      <c:catAx>
        <c:axId val="15545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453696"/>
        <c:crosses val="autoZero"/>
        <c:auto val="1"/>
        <c:lblAlgn val="ctr"/>
        <c:lblOffset val="100"/>
        <c:noMultiLvlLbl val="0"/>
      </c:catAx>
      <c:valAx>
        <c:axId val="15545369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5545216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3435976752906"/>
          <c:y val="0.14525139664804501"/>
          <c:w val="0.78589648950131197"/>
          <c:h val="7.07671666739981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&lt;138% FPL</c:v>
                </c:pt>
                <c:pt idx="1">
                  <c:v>138-399% FPL</c:v>
                </c:pt>
                <c:pt idx="2">
                  <c:v>400% FPL or more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1">
                  <c:v>35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2"/>
                <c:pt idx="0">
                  <c:v>Expanded Medicaid</c:v>
                </c:pt>
                <c:pt idx="1">
                  <c:v>Did not expand Medicaid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38132733408302E-2"/>
          <c:y val="0.126504195706762"/>
          <c:w val="0.93946369985001899"/>
          <c:h val="0.76231411244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104168">
                <a:alpha val="75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</c:v>
                </c:pt>
                <c:pt idx="1">
                  <c:v>34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</c:v>
                </c:pt>
                <c:pt idx="1">
                  <c:v>39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20</c:v>
                </c:pt>
                <c:pt idx="1">
                  <c:v>36</c:v>
                </c:pt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</c:v>
                </c:pt>
                <c:pt idx="1">
                  <c:v>32</c:v>
                </c:pt>
                <c:pt idx="2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83B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16</c:v>
                </c:pt>
                <c:pt idx="1">
                  <c:v>24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155962368"/>
        <c:axId val="155849472"/>
      </c:barChart>
      <c:catAx>
        <c:axId val="15596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849472"/>
        <c:crosses val="autoZero"/>
        <c:auto val="1"/>
        <c:lblAlgn val="ctr"/>
        <c:lblOffset val="100"/>
        <c:noMultiLvlLbl val="0"/>
      </c:catAx>
      <c:valAx>
        <c:axId val="155849472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96236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39850604611923"/>
          <c:y val="4.27405603229353E-2"/>
          <c:w val="0.78440839426321696"/>
          <c:h val="8.9839194124977401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38132733408302E-2"/>
          <c:y val="6.2674390650134207E-2"/>
          <c:w val="0.93946369985001899"/>
          <c:h val="0.82614391750263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24</c:v>
                </c:pt>
                <c:pt idx="3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18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55896448"/>
        <c:axId val="155902336"/>
      </c:barChart>
      <c:catAx>
        <c:axId val="1558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902336"/>
        <c:crosses val="autoZero"/>
        <c:auto val="1"/>
        <c:lblAlgn val="ctr"/>
        <c:lblOffset val="100"/>
        <c:noMultiLvlLbl val="0"/>
      </c:catAx>
      <c:valAx>
        <c:axId val="15590233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89644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3481556992876"/>
          <c:y val="0"/>
          <c:w val="0.634110775215598"/>
          <c:h val="0.136981405223973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99441172901E-2"/>
          <c:y val="9.2125268432354995E-2"/>
          <c:w val="0.94089680150083499"/>
          <c:h val="0.66580983058935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</c:v>
                </c:pt>
                <c:pt idx="1">
                  <c:v>45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33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57</c:v>
                </c:pt>
                <c:pt idx="1">
                  <c:v>59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5271936"/>
        <c:axId val="155273472"/>
      </c:barChart>
      <c:catAx>
        <c:axId val="15527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55273472"/>
        <c:crosses val="autoZero"/>
        <c:auto val="1"/>
        <c:lblAlgn val="ctr"/>
        <c:lblOffset val="100"/>
        <c:noMultiLvlLbl val="0"/>
      </c:catAx>
      <c:valAx>
        <c:axId val="155273472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271936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06819253604408"/>
          <c:y val="0"/>
          <c:w val="0.79235909858564502"/>
          <c:h val="7.209877732702710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99441172901E-2"/>
          <c:y val="9.2125268432354995E-2"/>
          <c:w val="0.94089680150083499"/>
          <c:h val="0.66580983058935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39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33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55409408"/>
        <c:axId val="155415296"/>
      </c:barChart>
      <c:catAx>
        <c:axId val="15540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55415296"/>
        <c:crosses val="autoZero"/>
        <c:auto val="1"/>
        <c:lblAlgn val="ctr"/>
        <c:lblOffset val="100"/>
        <c:noMultiLvlLbl val="0"/>
      </c:catAx>
      <c:valAx>
        <c:axId val="155415296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40940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5146208286464191"/>
          <c:y val="7.2727272727272724E-2"/>
          <c:w val="0.82158042744656923"/>
          <c:h val="7.677165354330708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00335797851297E-2"/>
          <c:y val="3.45495108565975E-2"/>
          <c:w val="0.93772378499443099"/>
          <c:h val="0.72203054163684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43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</c:v>
                </c:pt>
                <c:pt idx="1">
                  <c:v>34</c:v>
                </c:pt>
                <c:pt idx="2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</c:v>
                </c:pt>
                <c:pt idx="1">
                  <c:v>54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6842240"/>
        <c:axId val="156856320"/>
      </c:barChart>
      <c:catAx>
        <c:axId val="156842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56856320"/>
        <c:crosses val="autoZero"/>
        <c:auto val="1"/>
        <c:lblAlgn val="ctr"/>
        <c:lblOffset val="100"/>
        <c:noMultiLvlLbl val="0"/>
      </c:catAx>
      <c:valAx>
        <c:axId val="156856320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684224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0255348335409099"/>
          <c:y val="1.8181818181818198E-2"/>
          <c:w val="0.82531704413694995"/>
          <c:h val="7.31116678596994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99441172901E-2"/>
          <c:y val="9.2125268432354995E-2"/>
          <c:w val="0.94089680150083499"/>
          <c:h val="0.66580983058935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39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</c:v>
                </c:pt>
                <c:pt idx="1">
                  <c:v>34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56259072"/>
        <c:axId val="156260608"/>
      </c:barChart>
      <c:catAx>
        <c:axId val="156259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56260608"/>
        <c:crosses val="autoZero"/>
        <c:auto val="1"/>
        <c:lblAlgn val="ctr"/>
        <c:lblOffset val="100"/>
        <c:noMultiLvlLbl val="0"/>
      </c:catAx>
      <c:valAx>
        <c:axId val="156260608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6259072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5146208286464191"/>
          <c:y val="7.2727272727272724E-2"/>
          <c:w val="0.82158042744656923"/>
          <c:h val="7.677165354330708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38132733408302E-2"/>
          <c:y val="6.2674390650134207E-2"/>
          <c:w val="0.93946369985001899"/>
          <c:h val="0.7452850129237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State-based marketplace</c:v>
                </c:pt>
                <c:pt idx="2">
                  <c:v>Federally run marketplace</c:v>
                </c:pt>
                <c:pt idx="4">
                  <c:v>State expanded Medicaid</c:v>
                </c:pt>
                <c:pt idx="5">
                  <c:v>State did not expand Medicaid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17</c:v>
                </c:pt>
                <c:pt idx="2">
                  <c:v>20</c:v>
                </c:pt>
                <c:pt idx="4">
                  <c:v>14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State-based marketplace</c:v>
                </c:pt>
                <c:pt idx="2">
                  <c:v>Federally run marketplace</c:v>
                </c:pt>
                <c:pt idx="4">
                  <c:v>State expanded Medicaid</c:v>
                </c:pt>
                <c:pt idx="5">
                  <c:v>State did not expand Medicaid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17</c:v>
                </c:pt>
                <c:pt idx="4">
                  <c:v>9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7223552"/>
        <c:axId val="157225344"/>
      </c:barChart>
      <c:catAx>
        <c:axId val="1572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225344"/>
        <c:crosses val="autoZero"/>
        <c:auto val="1"/>
        <c:lblAlgn val="ctr"/>
        <c:lblOffset val="100"/>
        <c:noMultiLvlLbl val="0"/>
      </c:catAx>
      <c:valAx>
        <c:axId val="15722534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57223552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40026727127859002"/>
          <c:y val="2.14639586373928E-2"/>
          <c:w val="0.27684640982377201"/>
          <c:h val="9.24622104718662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3"/>
                <c:pt idx="0">
                  <c:v>19-34</c:v>
                </c:pt>
                <c:pt idx="1">
                  <c:v>35-49</c:v>
                </c:pt>
                <c:pt idx="2">
                  <c:v>50-64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34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6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FCA7-9D39-44C0-BCF7-865C828B5D6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09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35" tIns="47368" rIns="94735" bIns="47368" anchor="b"/>
          <a:lstStyle/>
          <a:p>
            <a:pPr algn="r"/>
            <a:fld id="{D560F11D-893C-4E56-9C22-10D58CC7116F}" type="slidenum">
              <a:rPr lang="en-US" sz="1200">
                <a:solidFill>
                  <a:prstClr val="black"/>
                </a:solidFill>
              </a:rPr>
              <a:pPr algn="r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5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/>
            <a:fld id="{D560F11D-893C-4E56-9C22-10D58CC7116F}" type="slidenum">
              <a:rPr lang="en-US" sz="1200">
                <a:solidFill>
                  <a:prstClr val="black"/>
                </a:solidFill>
              </a:rPr>
              <a:pPr algn="r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23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4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8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8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7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6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2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3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8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323987"/>
          </a:xfrm>
        </p:spPr>
        <p:txBody>
          <a:bodyPr/>
          <a:lstStyle/>
          <a:p>
            <a:pPr algn="ctr"/>
            <a:r>
              <a:rPr lang="en-US" sz="3000" b="1" dirty="0">
                <a:latin typeface="Georgia" charset="0"/>
                <a:ea typeface="ＭＳ Ｐゴシック" charset="0"/>
              </a:rPr>
              <a:t>The Rise in Health Care Coverage and Affordability Since </a:t>
            </a:r>
            <a:r>
              <a:rPr lang="en-US" sz="3000" b="1" dirty="0" smtClean="0">
                <a:latin typeface="Georgia" charset="0"/>
                <a:ea typeface="ＭＳ Ｐゴシック" charset="0"/>
              </a:rPr>
              <a:t>Health Reform Took Effect</a:t>
            </a:r>
            <a:br>
              <a:rPr lang="en-US" sz="3000" b="1" dirty="0" smtClean="0">
                <a:latin typeface="Georgia" charset="0"/>
                <a:ea typeface="ＭＳ Ｐゴシック" charset="0"/>
              </a:rPr>
            </a:br>
            <a:r>
              <a:rPr lang="en-US" sz="3000" b="1" dirty="0" smtClean="0">
                <a:latin typeface="Georgia" charset="0"/>
                <a:ea typeface="ＭＳ Ｐゴシック" charset="0"/>
              </a:rPr>
              <a:t/>
            </a:r>
            <a:br>
              <a:rPr lang="en-US" sz="3000" b="1" dirty="0" smtClean="0">
                <a:latin typeface="Georgia" charset="0"/>
                <a:ea typeface="ＭＳ Ｐゴシック" charset="0"/>
              </a:rPr>
            </a:br>
            <a:r>
              <a:rPr lang="en-US" sz="3000" b="1" dirty="0" smtClean="0">
                <a:latin typeface="Georgia" charset="0"/>
                <a:ea typeface="ＭＳ Ｐゴシック" charset="0"/>
              </a:rPr>
              <a:t>Findings from the Commonwealth Fund Biennial Health Insurance Survey, 2014 </a:t>
            </a:r>
            <a:endParaRPr lang="en-US" sz="3000" b="1" dirty="0">
              <a:latin typeface="Georgia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en-US" sz="1800" b="1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Sara R. Collins, Ph.D.</a:t>
            </a:r>
          </a:p>
          <a:p>
            <a:pPr lvl="0">
              <a:spcBef>
                <a:spcPts val="0"/>
              </a:spcBef>
              <a:defRPr/>
            </a:pPr>
            <a:r>
              <a:rPr lang="en-US" sz="1800" b="1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Vice President, Health Care Coverage and Access</a:t>
            </a:r>
          </a:p>
          <a:p>
            <a:pPr lvl="0">
              <a:spcBef>
                <a:spcPts val="0"/>
              </a:spcBef>
              <a:defRPr/>
            </a:pPr>
            <a:r>
              <a:rPr lang="en-US" sz="1800" b="1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The Commonwealth Fund </a:t>
            </a:r>
          </a:p>
          <a:p>
            <a:pPr lvl="0">
              <a:spcBef>
                <a:spcPts val="0"/>
              </a:spcBef>
              <a:defRPr/>
            </a:pPr>
            <a:endParaRPr lang="en-US" sz="1800" b="1" dirty="0">
              <a:solidFill>
                <a:prstClr val="black">
                  <a:tint val="75000"/>
                </a:prstClr>
              </a:solidFill>
              <a:latin typeface="Arial"/>
              <a:cs typeface="Arial"/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1800" b="1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Media Teleconference</a:t>
            </a:r>
          </a:p>
          <a:p>
            <a:pPr lvl="0">
              <a:spcBef>
                <a:spcPts val="0"/>
              </a:spcBef>
              <a:defRPr/>
            </a:pPr>
            <a:r>
              <a:rPr lang="en-US" sz="1800" b="1" dirty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January 14, 2015</a:t>
            </a:r>
            <a:endParaRPr lang="en-US" sz="1800" b="1" dirty="0">
              <a:solidFill>
                <a:prstClr val="black">
                  <a:tint val="75000"/>
                </a:prstClr>
              </a:solidFill>
              <a:latin typeface="Arial"/>
              <a:cs typeface="Arial"/>
            </a:endParaRPr>
          </a:p>
          <a:p>
            <a:pPr algn="l">
              <a:defRPr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89700"/>
            <a:ext cx="3898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CFlogo_2014_4-color_PMS_K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1495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539072"/>
              </p:ext>
            </p:extLst>
          </p:nvPr>
        </p:nvGraphicFramePr>
        <p:xfrm>
          <a:off x="203199" y="1286489"/>
          <a:ext cx="8763000" cy="4966304"/>
        </p:xfrm>
        <a:graphic>
          <a:graphicData uri="http://schemas.openxmlformats.org/drawingml/2006/table">
            <a:tbl>
              <a:tblPr/>
              <a:tblGrid>
                <a:gridCol w="4262160"/>
                <a:gridCol w="1125210"/>
                <a:gridCol w="1125210"/>
                <a:gridCol w="1125210"/>
                <a:gridCol w="1125210"/>
              </a:tblGrid>
              <a:tr h="29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2115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the past 12 months: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Had problems paying or unable to pay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a collection agency about medical bills*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20389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collection agency for unpaid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77993">
                <a:tc>
                  <a:txBody>
                    <a:bodyPr/>
                    <a:lstStyle/>
                    <a:p>
                      <a:pPr marL="917575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a collection agency because of billing mistake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Had to change way of life to pay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of three bill problems </a:t>
                      </a:r>
                      <a:b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(does not include billing mistake)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Medical bills being paid off over time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of three bill problems or medical debt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80932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Georgia"/>
                <a:cs typeface="Arial" charset="0"/>
              </a:rPr>
              <a:t>Exhibit 9</a:t>
            </a:r>
            <a:r>
              <a:rPr lang="en-US" sz="2000" b="1" dirty="0" smtClean="0">
                <a:solidFill>
                  <a:prstClr val="black"/>
                </a:solidFill>
                <a:latin typeface="Georgia"/>
                <a:cs typeface="Arial" charset="0"/>
              </a:rPr>
              <a:t>. The Number of Adults Reporting Medical Bill Problems Declined in 2014 for the First Time Since 2005</a:t>
            </a:r>
          </a:p>
        </p:txBody>
      </p:sp>
      <p:sp>
        <p:nvSpPr>
          <p:cNvPr id="80933" name="Text Box 49"/>
          <p:cNvSpPr txBox="1">
            <a:spLocks noChangeArrowheads="1"/>
          </p:cNvSpPr>
          <p:nvPr/>
        </p:nvSpPr>
        <p:spPr bwMode="auto">
          <a:xfrm>
            <a:off x="42050" y="636224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* Subtotals may not sum to total: respondents who answered “don’t know” or refused are included in the distribution but not reported.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Source</a:t>
            </a:r>
            <a:r>
              <a:rPr lang="en-US" sz="1200" dirty="0">
                <a:solidFill>
                  <a:prstClr val="black"/>
                </a:solidFill>
              </a:rPr>
              <a:t>: The Commonwealth Fund Biennial Health Insurance Surveys (</a:t>
            </a:r>
            <a:r>
              <a:rPr lang="en-US" sz="1200" dirty="0" smtClean="0">
                <a:solidFill>
                  <a:prstClr val="black"/>
                </a:solidFill>
              </a:rPr>
              <a:t>2005, 2010, 2012, and 2014).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0934" name="Text Box 50"/>
          <p:cNvSpPr txBox="1">
            <a:spLocks noChangeArrowheads="1"/>
          </p:cNvSpPr>
          <p:nvPr/>
        </p:nvSpPr>
        <p:spPr bwMode="auto">
          <a:xfrm>
            <a:off x="109234" y="88265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Percent of adults ages 19–64</a:t>
            </a:r>
          </a:p>
        </p:txBody>
      </p:sp>
    </p:spTree>
    <p:extLst>
      <p:ext uri="{BB962C8B-B14F-4D97-AF65-F5344CB8AC3E}">
        <p14:creationId xmlns:p14="http://schemas.microsoft.com/office/powerpoint/2010/main" val="18547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7"/>
            <a:ext cx="9140825" cy="1015663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Exhibit 10. Uninsured Adults Reported Having Medical Bill Problems at Higher Rates </a:t>
            </a:r>
            <a:r>
              <a:rPr lang="en-US" sz="2000" b="1" dirty="0">
                <a:latin typeface="+mj-lt"/>
                <a:cs typeface="Arial" charset="0"/>
              </a:rPr>
              <a:t>T</a:t>
            </a:r>
            <a:r>
              <a:rPr lang="en-US" sz="2000" b="1" dirty="0" smtClean="0">
                <a:latin typeface="+mj-lt"/>
                <a:cs typeface="Arial" charset="0"/>
              </a:rPr>
              <a:t>han Did Insured Adults</a:t>
            </a:r>
            <a:br>
              <a:rPr lang="en-US" sz="2000" b="1" dirty="0" smtClean="0">
                <a:latin typeface="+mj-lt"/>
                <a:cs typeface="Arial" charset="0"/>
              </a:rPr>
            </a:br>
            <a:endParaRPr lang="en-US" sz="2000" b="1" dirty="0" smtClean="0">
              <a:solidFill>
                <a:srgbClr val="00B0F0"/>
              </a:solidFill>
              <a:latin typeface="+mj-lt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5994399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</a:t>
            </a:r>
            <a:r>
              <a:rPr lang="en-US" sz="1200" dirty="0" smtClean="0">
                <a:solidFill>
                  <a:srgbClr val="000000"/>
                </a:solidFill>
              </a:rPr>
              <a:t>federal poverty level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levels are for a family of four in 2013.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 Had </a:t>
            </a:r>
            <a:r>
              <a:rPr lang="en-US" sz="1200" dirty="0">
                <a:solidFill>
                  <a:srgbClr val="000000"/>
                </a:solidFill>
              </a:rPr>
              <a:t>problems paying medical bills, contacted by a collection agency for unpaid bills, had to change way of life in order to pay medical bills, or has outstanding medical debt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(2014).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70938" y="1143000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 of adults ages 19–64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who had medical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bill problems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or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accrued medical debt*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31463490"/>
              </p:ext>
            </p:extLst>
          </p:nvPr>
        </p:nvGraphicFramePr>
        <p:xfrm>
          <a:off x="338667" y="1752600"/>
          <a:ext cx="8534401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58396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&lt;$47,100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$47,100+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1" y="90487"/>
            <a:ext cx="8534400" cy="400110"/>
          </a:xfrm>
          <a:noFill/>
        </p:spPr>
        <p:txBody>
          <a:bodyPr anchor="t" anchorCtr="1">
            <a:noAutofit/>
          </a:bodyPr>
          <a:lstStyle/>
          <a:p>
            <a:pPr algn="ctr" eaLnBrk="1" hangingPunct="1"/>
            <a:r>
              <a:rPr lang="en-US" sz="2000" b="1" dirty="0">
                <a:latin typeface="Georgia" panose="02040502050405020303" pitchFamily="18" charset="0"/>
                <a:cs typeface="Arial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charset="0"/>
              </a:rPr>
              <a:t>11. Among Adults Who were Insured All Year, Rates of Medical Bill Problems or Debt Declined  Between 2012 and 2014</a:t>
            </a:r>
            <a:endParaRPr lang="en-US" sz="2000" b="1" dirty="0" smtClean="0">
              <a:solidFill>
                <a:srgbClr val="00B0F0"/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6059269"/>
            <a:ext cx="7958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FPL refers to federal poverty level</a:t>
            </a:r>
            <a:r>
              <a:rPr lang="en-US" sz="1200" dirty="0">
                <a:solidFill>
                  <a:srgbClr val="000000"/>
                </a:solidFill>
              </a:rPr>
              <a:t>. Income levels are for a family of four in 2013</a:t>
            </a:r>
            <a:r>
              <a:rPr lang="en-US" sz="1200" dirty="0" smtClean="0">
                <a:solidFill>
                  <a:srgbClr val="000000"/>
                </a:solidFill>
              </a:rPr>
              <a:t>. * In the past year, experienced at least one of the following: had </a:t>
            </a:r>
            <a:r>
              <a:rPr lang="en-US" sz="1200" dirty="0">
                <a:solidFill>
                  <a:srgbClr val="000000"/>
                </a:solidFill>
              </a:rPr>
              <a:t>problems paying medical bills, contacted by a collection agency for unpaid bills, had to change way of life in order to pay medical bills, or has outstanding medical debt.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Surveys (2012 and 2014).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76200" y="1414046"/>
            <a:ext cx="89156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Percent of adults ages 19–64 who </a:t>
            </a:r>
            <a:r>
              <a:rPr lang="en-US" sz="1600" b="1" dirty="0" smtClean="0">
                <a:solidFill>
                  <a:srgbClr val="000000"/>
                </a:solidFill>
              </a:rPr>
              <a:t>were insured all year and had medical bill problems or accrued medical debt*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24256898"/>
              </p:ext>
            </p:extLst>
          </p:nvPr>
        </p:nvGraphicFramePr>
        <p:xfrm>
          <a:off x="304800" y="17526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0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&lt;$47,100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6804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$47,100+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15663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12.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Uninsured Rates Have Dropped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Both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in States with State-Based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Marketplaces and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Those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with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Federally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Run Marketplaces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5816601"/>
            <a:ext cx="9101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Note: The following 16 states and DC have state-based marketplaces: CA, CO, CT, DC, HI, ID, KY, MA, MD, MN, NM, NV, NY, OR, RI, VT, WA. </a:t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 other states have federally run marketplaces.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26 states and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DC had expanded eligibility for their state Medicaid program and begun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enrolling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individuals by July 2014: AR, AZ, CA, CO, CT, DC,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DE, HI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IA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, IL, KY,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MA, MD,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MI, MN,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ND, NH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, NJ,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NM, NV, NY, OH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OR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, RI, VT,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WA, WV.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All other states were counted as not expanding Medicaid.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AK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and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HI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were not included in the survey sample.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(2012 and 2014).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067" y="12954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Percent of adults ages 19–64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57634506"/>
              </p:ext>
            </p:extLst>
          </p:nvPr>
        </p:nvGraphicFramePr>
        <p:xfrm>
          <a:off x="304800" y="1752601"/>
          <a:ext cx="8534400" cy="373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461002" y="2463798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92970" y="5334000"/>
            <a:ext cx="2418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Federally run marketplace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165391" y="5257800"/>
            <a:ext cx="2673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1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90074948"/>
              </p:ext>
            </p:extLst>
          </p:nvPr>
        </p:nvGraphicFramePr>
        <p:xfrm>
          <a:off x="-609600" y="1435388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433784574"/>
              </p:ext>
            </p:extLst>
          </p:nvPr>
        </p:nvGraphicFramePr>
        <p:xfrm>
          <a:off x="2523064" y="1435388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177355261"/>
              </p:ext>
            </p:extLst>
          </p:nvPr>
        </p:nvGraphicFramePr>
        <p:xfrm>
          <a:off x="5616784" y="1435388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43000" y="3972580"/>
            <a:ext cx="920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50–64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24%</a:t>
            </a:r>
            <a:endParaRPr lang="en-U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2981980"/>
            <a:ext cx="957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19–34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42%</a:t>
            </a:r>
            <a:endParaRPr lang="en-U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5637" y="2590800"/>
            <a:ext cx="86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35–49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34%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13. Nearly Half of  Remaining Uninsured Adults Have Incomes That Would Make Them Eligible for Expanded Medicaid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34" y="12954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16133" y="12954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State Medicaid Decision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5994399"/>
            <a:ext cx="9022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Segments may not sum to 100 percent because of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rounding.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26 states and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DC had expanded eligibility for their state Medicaid program and begun enrolling individuals by July 2014: AR, AZ, CA, CO, CT, DC, DE, HI, IA, IL, KY, MA, MD, MI, MN, ND, NH, NJ, NM, NV, NY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OH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, OR, RI, VT, WA, WV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All other states were counted as not expanding Medicaid.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AK </a:t>
            </a:r>
            <a:r>
              <a:rPr lang="en-US" sz="1200">
                <a:solidFill>
                  <a:prstClr val="black"/>
                </a:solidFill>
                <a:latin typeface="Calibri" panose="020F0502020204030204" pitchFamily="34" charset="0"/>
              </a:rPr>
              <a:t>and 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</a:rPr>
              <a:t>HI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were not included in the survey sample.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Biennial Health Insurance Survey (2014).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6461" y="12954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Income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27399" y="2971800"/>
            <a:ext cx="104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&lt;133% FPL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49%</a:t>
            </a:r>
            <a:endParaRPr lang="en-U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1" y="2669459"/>
            <a:ext cx="1170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133%–399% FPL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35%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0200" y="4114800"/>
            <a:ext cx="1046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400% FPL or more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0371" y="2614136"/>
            <a:ext cx="957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Expanded Medicaid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39%</a:t>
            </a:r>
            <a:endParaRPr lang="en-U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0" y="3405603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Did not expand Medicaid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61%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922861" y="5452646"/>
            <a:ext cx="7315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29 million uninsured adults ages 19 to 64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03431" y="4555066"/>
            <a:ext cx="1159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Refused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11%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133290"/>
            <a:ext cx="8763000" cy="40011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Georgia" charset="0"/>
                <a:ea typeface="ＭＳ Ｐゴシック" charset="0"/>
              </a:rPr>
              <a:t>Exhibit 14. Conclusions</a:t>
            </a:r>
            <a:endParaRPr lang="en-US" sz="2000" b="1" dirty="0">
              <a:latin typeface="Georgia" charset="0"/>
              <a:ea typeface="ＭＳ Ｐゴシック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3246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Uninsured rates have declined to their lowest levels in more than a decade;  rates among young adults and low-income adults are at their lowest levels in 14 years.  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These coverage gains are leading to improvements in the ability of Americans to get timely health care without incurring medical debt.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results point to remaining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vulnerabilities.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Among adults who have health insurance, there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were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declines in cost-related access problems and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medical bill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problems; but rates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remain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high, esp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ecially among adults with low incomes.</a:t>
            </a:r>
            <a:endParaRPr lang="en-US" dirty="0" smtClean="0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Excessive cost-sharing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in all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insurance types could jeopardize improvements in access to care and medical bill burdens documented in the survey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Insurance coverage remains out of reach for millions of Americans who live in states that have not yet expanded Medicaid.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This could change this year: since the survey was fielded, one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additional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state has expanded Medicaid, seven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others are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considering ways to do so. </a:t>
            </a:r>
          </a:p>
        </p:txBody>
      </p:sp>
    </p:spTree>
    <p:extLst>
      <p:ext uri="{BB962C8B-B14F-4D97-AF65-F5344CB8AC3E}">
        <p14:creationId xmlns:p14="http://schemas.microsoft.com/office/powerpoint/2010/main" val="1450748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40011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Georgia" charset="0"/>
                <a:ea typeface="ＭＳ Ｐゴシック" charset="0"/>
              </a:rPr>
              <a:t>Exhibit 15. Survey Methodology</a:t>
            </a:r>
            <a:endParaRPr lang="en-US" sz="2000" b="1" dirty="0">
              <a:latin typeface="Georgia" charset="0"/>
              <a:ea typeface="ＭＳ Ｐゴシック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867400"/>
          </a:xfrm>
        </p:spPr>
        <p:txBody>
          <a:bodyPr/>
          <a:lstStyle/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Respondents completed 25-minute telephone interviews in English or Spanish conducted by Princeton Survey Research Associates International (PSRAI) from July 22 to December 14, 2014.</a:t>
            </a:r>
          </a:p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Study includes a nationally representative sample of 6,027 adults ages 19 and older living in the continental United States.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The report analysis is limited to adults ages 19 to 64 (n=4,251).</a:t>
            </a:r>
          </a:p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A combination of landline and cell phone random-digit dial (RDD) samples was used to reach respondents. </a:t>
            </a:r>
          </a:p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Statistical results are weighted to correct for the stratified sample design, overlapping landline and cellular phone sample frames, and disproportionate non-response that might bias results. The data are weighted to the U.S. adult population by age, sex, race/ethnicity, education, household size, geographic region, population density, and household telephone use, using the U.S. Census Bureau’s 2013 Annual Social and Economic Supplement.</a:t>
            </a:r>
          </a:p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Overall margin of sampling error of +/– 2 percentage points at the 95 percent confidence level.</a:t>
            </a:r>
          </a:p>
          <a:p>
            <a:pPr lvl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Study also reports estimates from 2001, 2003, 2005, 2010, and 2012 Commonwealth Fund Biennial Health Insurance Surveys, also conducted by PSRAI. </a:t>
            </a: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4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40011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Georgia" charset="0"/>
                <a:ea typeface="ＭＳ Ｐゴシック" charset="0"/>
              </a:rPr>
              <a:t>Exhibit 1. Summary of Major Findings</a:t>
            </a:r>
            <a:endParaRPr lang="en-US" sz="2000" b="1" dirty="0">
              <a:latin typeface="Georgia" charset="0"/>
              <a:ea typeface="ＭＳ Ｐゴシック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79400" y="736600"/>
            <a:ext cx="8763000" cy="5130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In 2014, the year the major coverage reforms of the Affordable Care Act went into effect,  the uninsured rate among working age adults fell to its lowest level since 2003.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Uninsured rates among young adults and low-income adults are at their lowest levels since 2001, the year the survey was launched. 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We find evidence that this expanded coverage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is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reducing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cost-related barriers to health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care and alleviating financial problems associated with medical bills.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For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the first time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since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2003,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there was a decline in the number of adults who report cost-related problems getting needed health care.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For the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first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time since 2005,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there was a decline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in the number of people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who had problems paying their medical bills or who are paying off medical debt over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time.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Uninsured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rates are falling both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in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states running their own marketplaces and those with federally-operated marketplaces;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but rates are falling the most in states that have expanded their Medicaid programs. 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4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61884085"/>
              </p:ext>
            </p:extLst>
          </p:nvPr>
        </p:nvGraphicFramePr>
        <p:xfrm>
          <a:off x="152401" y="1693906"/>
          <a:ext cx="8839199" cy="2143895"/>
        </p:xfrm>
        <a:graphic>
          <a:graphicData uri="http://schemas.openxmlformats.org/drawingml/2006/table">
            <a:tbl>
              <a:tblPr/>
              <a:tblGrid>
                <a:gridCol w="2285999"/>
                <a:gridCol w="1092200"/>
                <a:gridCol w="1092200"/>
                <a:gridCol w="1092200"/>
                <a:gridCol w="1092200"/>
                <a:gridCol w="1092200"/>
                <a:gridCol w="1092200"/>
              </a:tblGrid>
              <a:tr h="48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24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18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32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20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37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19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36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29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138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142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141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147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148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84%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154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Georgia"/>
                <a:cs typeface="Arial" charset="0"/>
              </a:rPr>
              <a:t>Exhibit 2</a:t>
            </a:r>
            <a:r>
              <a:rPr lang="en-US" sz="2000" b="1" dirty="0" smtClean="0">
                <a:solidFill>
                  <a:prstClr val="black"/>
                </a:solidFill>
                <a:latin typeface="Georgia"/>
                <a:cs typeface="Arial" charset="0"/>
              </a:rPr>
              <a:t>. The Number of Uninsured Adults Dropped </a:t>
            </a:r>
            <a:br>
              <a:rPr lang="en-US" sz="2000" b="1" dirty="0" smtClean="0">
                <a:solidFill>
                  <a:prstClr val="black"/>
                </a:solidFill>
                <a:latin typeface="Georgia"/>
                <a:cs typeface="Arial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Georgia"/>
                <a:cs typeface="Arial" charset="0"/>
              </a:rPr>
              <a:t>to 29 Million in 2014, Down from 37 Million in 2010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59266" y="3990201"/>
            <a:ext cx="887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(2001, 2003,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2005,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2010, 2012, and 2014).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152400" y="121920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Adults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ages 19–64</a:t>
            </a:r>
          </a:p>
        </p:txBody>
      </p:sp>
    </p:spTree>
    <p:extLst>
      <p:ext uri="{BB962C8B-B14F-4D97-AF65-F5344CB8AC3E}">
        <p14:creationId xmlns:p14="http://schemas.microsoft.com/office/powerpoint/2010/main" val="15186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3. Young Adults Have Made the Greatest Gains in Coverage of Any Age Group Since 2010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635874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(2001, 2003,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2005, 2010,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2012, and 2014).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34" y="11430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Percent of adults ages 19–64 who are uninsured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74039235"/>
              </p:ext>
            </p:extLst>
          </p:nvPr>
        </p:nvGraphicFramePr>
        <p:xfrm>
          <a:off x="304800" y="1625600"/>
          <a:ext cx="8534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4.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People with Incomes Under $48,000 for a Family of Four Experienced the Largest Declines in Uninsured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Rates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635874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Note: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FPL refers to federal poverty level. </a:t>
            </a:r>
            <a:r>
              <a:rPr lang="en-US" sz="1200" dirty="0">
                <a:solidFill>
                  <a:srgbClr val="000000"/>
                </a:solidFill>
              </a:rPr>
              <a:t>Income levels are for a family of four in </a:t>
            </a:r>
            <a:r>
              <a:rPr lang="en-US" sz="1200" dirty="0" smtClean="0">
                <a:solidFill>
                  <a:srgbClr val="000000"/>
                </a:solidFill>
              </a:rPr>
              <a:t>2013.</a:t>
            </a: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(2001, 2003, 2005, 2010, 2012, and 2014).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34" y="1237041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Percent of adults ages 19–64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38917585"/>
              </p:ext>
            </p:extLst>
          </p:nvPr>
        </p:nvGraphicFramePr>
        <p:xfrm>
          <a:off x="304800" y="1676400"/>
          <a:ext cx="853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50266" y="5588001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&lt;$47,100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1528" y="5588526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$47,100+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5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.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U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ninsured Rates Declined Among </a:t>
            </a:r>
            <a:b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Non-Hispanic Whites, Blacks, and Latinos in 2014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6538669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(2010, 2012, and 2014).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Percent of adults ages 19–64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25035229"/>
              </p:ext>
            </p:extLst>
          </p:nvPr>
        </p:nvGraphicFramePr>
        <p:xfrm>
          <a:off x="304800" y="1752601"/>
          <a:ext cx="85344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79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4870928"/>
              </p:ext>
            </p:extLst>
          </p:nvPr>
        </p:nvGraphicFramePr>
        <p:xfrm>
          <a:off x="136090" y="1646480"/>
          <a:ext cx="8872840" cy="3992320"/>
        </p:xfrm>
        <a:graphic>
          <a:graphicData uri="http://schemas.openxmlformats.org/drawingml/2006/table">
            <a:tbl>
              <a:tblPr/>
              <a:tblGrid>
                <a:gridCol w="3429196"/>
                <a:gridCol w="1172749"/>
                <a:gridCol w="1075826"/>
                <a:gridCol w="1108237"/>
                <a:gridCol w="1043416"/>
                <a:gridCol w="104341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the past 12 months: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52156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Had a medical problem,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did not visit doctor or clinic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Did not fill a prescription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Skipped recommended test, treatment, or follow-up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Did not get needed specialist care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 of the above access problems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Arial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66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Georgia"/>
                <a:cs typeface="Arial" charset="0"/>
              </a:rPr>
              <a:t>Exhibit </a:t>
            </a:r>
            <a:r>
              <a:rPr lang="en-US" sz="2000" b="1" dirty="0" smtClean="0">
                <a:solidFill>
                  <a:prstClr val="black"/>
                </a:solidFill>
                <a:latin typeface="Georgia"/>
                <a:cs typeface="Arial" charset="0"/>
              </a:rPr>
              <a:t>6. The Number of Adults Reporting Not Getting Needed Care Because of Cost Declined in 2014 for the First Time Since 2003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560" y="6539275"/>
            <a:ext cx="716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The Commonwealth Fund Biennial Health Insurance Surveys (</a:t>
            </a:r>
            <a:r>
              <a:rPr lang="en-US" sz="1200" dirty="0" smtClean="0">
                <a:solidFill>
                  <a:prstClr val="black"/>
                </a:solidFill>
              </a:rPr>
              <a:t>2003, </a:t>
            </a:r>
            <a:r>
              <a:rPr lang="en-US" sz="1200" dirty="0">
                <a:solidFill>
                  <a:prstClr val="black"/>
                </a:solidFill>
              </a:rPr>
              <a:t>2005, </a:t>
            </a:r>
            <a:r>
              <a:rPr lang="en-US" sz="1200" dirty="0" smtClean="0">
                <a:solidFill>
                  <a:prstClr val="black"/>
                </a:solidFill>
              </a:rPr>
              <a:t>2010, 2012, and 2014).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59890" y="1245072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prstClr val="black"/>
                </a:solidFill>
              </a:rPr>
              <a:t>Percent of adults ages 19–64</a:t>
            </a:r>
          </a:p>
        </p:txBody>
      </p:sp>
    </p:spTree>
    <p:extLst>
      <p:ext uri="{BB962C8B-B14F-4D97-AF65-F5344CB8AC3E}">
        <p14:creationId xmlns:p14="http://schemas.microsoft.com/office/powerpoint/2010/main" val="25150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7"/>
            <a:ext cx="9140825" cy="707886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>
                <a:latin typeface="+mj-lt"/>
                <a:cs typeface="Arial" charset="0"/>
              </a:rPr>
              <a:t>Exhibit </a:t>
            </a:r>
            <a:r>
              <a:rPr lang="en-US" sz="2000" b="1" dirty="0" smtClean="0">
                <a:latin typeface="+mj-lt"/>
                <a:cs typeface="Arial" charset="0"/>
              </a:rPr>
              <a:t>7</a:t>
            </a:r>
            <a:r>
              <a:rPr lang="en-US" sz="2000" b="1" dirty="0" smtClean="0">
                <a:latin typeface="+mj-lt"/>
              </a:rPr>
              <a:t>. Uninsured Adults Report Cost-Related Problems </a:t>
            </a:r>
            <a:br>
              <a:rPr lang="en-US" sz="2000" b="1" dirty="0" smtClean="0">
                <a:latin typeface="+mj-lt"/>
              </a:rPr>
            </a:br>
            <a:r>
              <a:rPr lang="en-US" sz="2000" b="1" dirty="0" smtClean="0">
                <a:latin typeface="+mj-lt"/>
              </a:rPr>
              <a:t>Getting Needed Care at  Nearly Twice the Rate of Insured Adults</a:t>
            </a:r>
            <a:endParaRPr lang="en-US" sz="2000" b="1" dirty="0" smtClean="0">
              <a:solidFill>
                <a:srgbClr val="00B0F0"/>
              </a:solidFill>
              <a:latin typeface="+mj-lt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5993138"/>
            <a:ext cx="906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</a:t>
            </a:r>
            <a:r>
              <a:rPr lang="en-US" sz="1200" dirty="0" smtClean="0">
                <a:solidFill>
                  <a:srgbClr val="000000"/>
                </a:solidFill>
              </a:rPr>
              <a:t>federal poverty level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levels are for a family of four in 2013.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 Did </a:t>
            </a:r>
            <a:r>
              <a:rPr lang="en-US" sz="1200" dirty="0">
                <a:solidFill>
                  <a:srgbClr val="000000"/>
                </a:solidFill>
              </a:rPr>
              <a:t>not fill a prescription; did not see a specialist when needed; skipped recommended medical test, treatment, or follow-up; had </a:t>
            </a:r>
            <a:r>
              <a:rPr lang="en-US" sz="1200" dirty="0" smtClean="0">
                <a:solidFill>
                  <a:srgbClr val="000000"/>
                </a:solidFill>
              </a:rPr>
              <a:t>a </a:t>
            </a:r>
            <a:r>
              <a:rPr lang="en-US" sz="1200" dirty="0">
                <a:solidFill>
                  <a:srgbClr val="000000"/>
                </a:solidFill>
              </a:rPr>
              <a:t>medical problem b</a:t>
            </a:r>
            <a:r>
              <a:rPr lang="en-US" sz="1200" dirty="0" smtClean="0">
                <a:solidFill>
                  <a:srgbClr val="000000"/>
                </a:solidFill>
              </a:rPr>
              <a:t>ut </a:t>
            </a:r>
            <a:r>
              <a:rPr lang="en-US" sz="1200" dirty="0">
                <a:solidFill>
                  <a:srgbClr val="000000"/>
                </a:solidFill>
              </a:rPr>
              <a:t>did not visit doctor or clinic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(2014).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36782" y="1143000"/>
            <a:ext cx="89156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Percent of adults ages 19–64 who had any of four access problems</a:t>
            </a:r>
            <a:r>
              <a:rPr lang="en-US" sz="1600" b="1" dirty="0" smtClean="0">
                <a:solidFill>
                  <a:srgbClr val="000000"/>
                </a:solidFill>
              </a:rPr>
              <a:t>* in </a:t>
            </a:r>
            <a:r>
              <a:rPr lang="en-US" sz="1600" b="1" dirty="0">
                <a:solidFill>
                  <a:srgbClr val="000000"/>
                </a:solidFill>
              </a:rPr>
              <a:t>past year because of cost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94373722"/>
              </p:ext>
            </p:extLst>
          </p:nvPr>
        </p:nvGraphicFramePr>
        <p:xfrm>
          <a:off x="304800" y="17526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2995" y="5262965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&lt;$47,100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7266" y="5257300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$47,100+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1" y="90487"/>
            <a:ext cx="8534400" cy="400110"/>
          </a:xfrm>
          <a:noFill/>
        </p:spPr>
        <p:txBody>
          <a:bodyPr anchor="t" anchorCtr="1">
            <a:noAutofit/>
          </a:bodyPr>
          <a:lstStyle/>
          <a:p>
            <a:pPr algn="ctr" eaLnBrk="1" hangingPunct="1"/>
            <a:r>
              <a:rPr lang="en-US" sz="2000" b="1" dirty="0">
                <a:latin typeface="Georgia" panose="02040502050405020303" pitchFamily="18" charset="0"/>
                <a:cs typeface="Arial" charset="0"/>
              </a:rPr>
              <a:t>Exhibit 8</a:t>
            </a:r>
            <a:r>
              <a:rPr lang="en-US" sz="2000" b="1" dirty="0" smtClean="0">
                <a:latin typeface="Georgia" panose="02040502050405020303" pitchFamily="18" charset="0"/>
                <a:cs typeface="Arial" charset="0"/>
              </a:rPr>
              <a:t>. Among Adults Who were Insured All Year, Rates of Cost-Related Access Problems Declined  Between 2012 and 2014</a:t>
            </a:r>
            <a:endParaRPr lang="en-US" sz="2000" b="1" dirty="0" smtClean="0">
              <a:solidFill>
                <a:srgbClr val="00B0F0"/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6059269"/>
            <a:ext cx="7958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 In the past year, experienced at least one of the following: did </a:t>
            </a:r>
            <a:r>
              <a:rPr lang="en-US" sz="1200" dirty="0">
                <a:solidFill>
                  <a:srgbClr val="000000"/>
                </a:solidFill>
              </a:rPr>
              <a:t>not fill a prescription; did not see a specialist when needed; skipped recommended medical test, treatment, or follow-up; had </a:t>
            </a:r>
            <a:r>
              <a:rPr lang="en-US" sz="1200" dirty="0" smtClean="0">
                <a:solidFill>
                  <a:srgbClr val="000000"/>
                </a:solidFill>
              </a:rPr>
              <a:t>a </a:t>
            </a:r>
            <a:r>
              <a:rPr lang="en-US" sz="1200" dirty="0">
                <a:solidFill>
                  <a:srgbClr val="000000"/>
                </a:solidFill>
              </a:rPr>
              <a:t>medical problem b</a:t>
            </a:r>
            <a:r>
              <a:rPr lang="en-US" sz="1200" dirty="0" smtClean="0">
                <a:solidFill>
                  <a:srgbClr val="000000"/>
                </a:solidFill>
              </a:rPr>
              <a:t>ut </a:t>
            </a:r>
            <a:r>
              <a:rPr lang="en-US" sz="1200" dirty="0">
                <a:solidFill>
                  <a:srgbClr val="000000"/>
                </a:solidFill>
              </a:rPr>
              <a:t>did not visit doctor or clinic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Surveys (2012 and 2014).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76200" y="1414046"/>
            <a:ext cx="89156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Percent of adults ages 19–64 who </a:t>
            </a:r>
            <a:r>
              <a:rPr lang="en-US" sz="1600" b="1" dirty="0" smtClean="0">
                <a:solidFill>
                  <a:srgbClr val="000000"/>
                </a:solidFill>
              </a:rPr>
              <a:t>were insured all year and had at least one cost-related access problem*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08404070"/>
              </p:ext>
            </p:extLst>
          </p:nvPr>
        </p:nvGraphicFramePr>
        <p:xfrm>
          <a:off x="304800" y="17526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0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&lt;$47,100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6804" y="5249333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$47,100+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5542</TotalTime>
  <Words>2006</Words>
  <Application>Microsoft Office PowerPoint</Application>
  <PresentationFormat>On-screen Show (4:3)</PresentationFormat>
  <Paragraphs>295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1_CMWF_template_5-2014_white_bg</vt:lpstr>
      <vt:lpstr>2_CMWF_template_5-2014_white_bg</vt:lpstr>
      <vt:lpstr>The Rise in Health Care Coverage and Affordability Since Health Reform Took Effect  Findings from the Commonwealth Fund Biennial Health Insurance Survey, 2014 </vt:lpstr>
      <vt:lpstr>Exhibit 1. Summary of Major Findings</vt:lpstr>
      <vt:lpstr>PowerPoint Presentation</vt:lpstr>
      <vt:lpstr>Exhibit 3. Young Adults Have Made the Greatest Gains in Coverage of Any Age Group Since 2010</vt:lpstr>
      <vt:lpstr>Exhibit 4. People with Incomes Under $48,000 for a Family of Four Experienced the Largest Declines in Uninsured Rates</vt:lpstr>
      <vt:lpstr>Exhibit 5. Uninsured Rates Declined Among  Non-Hispanic Whites, Blacks, and Latinos in 2014</vt:lpstr>
      <vt:lpstr>PowerPoint Presentation</vt:lpstr>
      <vt:lpstr>Exhibit 7. Uninsured Adults Report Cost-Related Problems  Getting Needed Care at  Nearly Twice the Rate of Insured Adults</vt:lpstr>
      <vt:lpstr>Exhibit 8. Among Adults Who were Insured All Year, Rates of Cost-Related Access Problems Declined  Between 2012 and 2014</vt:lpstr>
      <vt:lpstr>PowerPoint Presentation</vt:lpstr>
      <vt:lpstr>Exhibit 10. Uninsured Adults Reported Having Medical Bill Problems at Higher Rates Than Did Insured Adults </vt:lpstr>
      <vt:lpstr>Exhibit 11. Among Adults Who were Insured All Year, Rates of Medical Bill Problems or Debt Declined  Between 2012 and 2014</vt:lpstr>
      <vt:lpstr>Exhibit 12. Uninsured Rates Have Dropped   Both in States with State-Based Marketplaces and  Those with Federally Run Marketplaces</vt:lpstr>
      <vt:lpstr>PowerPoint Presentation</vt:lpstr>
      <vt:lpstr>Exhibit 14. Conclusions</vt:lpstr>
      <vt:lpstr>Exhibit 15. Survey Methodology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Mary Mahon</cp:lastModifiedBy>
  <cp:revision>311</cp:revision>
  <cp:lastPrinted>2015-01-14T01:00:33Z</cp:lastPrinted>
  <dcterms:created xsi:type="dcterms:W3CDTF">2014-11-20T17:11:15Z</dcterms:created>
  <dcterms:modified xsi:type="dcterms:W3CDTF">2015-01-14T14:59:43Z</dcterms:modified>
</cp:coreProperties>
</file>