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5" r:id="rId2"/>
    <p:sldMasterId id="2147483713" r:id="rId3"/>
  </p:sldMasterIdLst>
  <p:notesMasterIdLst>
    <p:notesMasterId r:id="rId19"/>
  </p:notesMasterIdLst>
  <p:handoutMasterIdLst>
    <p:handoutMasterId r:id="rId20"/>
  </p:handoutMasterIdLst>
  <p:sldIdLst>
    <p:sldId id="270" r:id="rId4"/>
    <p:sldId id="284" r:id="rId5"/>
    <p:sldId id="271" r:id="rId6"/>
    <p:sldId id="275" r:id="rId7"/>
    <p:sldId id="277" r:id="rId8"/>
    <p:sldId id="276" r:id="rId9"/>
    <p:sldId id="278" r:id="rId10"/>
    <p:sldId id="279" r:id="rId11"/>
    <p:sldId id="280" r:id="rId12"/>
    <p:sldId id="281" r:id="rId13"/>
    <p:sldId id="282" r:id="rId14"/>
    <p:sldId id="267" r:id="rId15"/>
    <p:sldId id="283" r:id="rId16"/>
    <p:sldId id="285" r:id="rId17"/>
    <p:sldId id="273" r:id="rId18"/>
  </p:sldIdLst>
  <p:sldSz cx="9144000" cy="6858000" type="screen4x3"/>
  <p:notesSz cx="6858000" cy="9418638"/>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59882" autoAdjust="0"/>
  </p:normalViewPr>
  <p:slideViewPr>
    <p:cSldViewPr>
      <p:cViewPr varScale="1">
        <p:scale>
          <a:sx n="75" d="100"/>
          <a:sy n="75" d="100"/>
        </p:scale>
        <p:origin x="-123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0723294543906E-2"/>
          <c:y val="6.6057021357686499E-2"/>
          <c:w val="0.93737927670545595"/>
          <c:h val="0.75071375412350705"/>
        </c:manualLayout>
      </c:layout>
      <c:barChart>
        <c:barDir val="col"/>
        <c:grouping val="clustered"/>
        <c:varyColors val="0"/>
        <c:ser>
          <c:idx val="0"/>
          <c:order val="0"/>
          <c:tx>
            <c:strRef>
              <c:f>Sheet1!$B$1</c:f>
              <c:strCache>
                <c:ptCount val="1"/>
                <c:pt idx="0">
                  <c:v>2014</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numRef>
              <c:f>Sheet1!$A$2:$A$6</c:f>
              <c:numCache>
                <c:formatCode>General</c:formatCode>
                <c:ptCount val="5"/>
                <c:pt idx="0">
                  <c:v>2003</c:v>
                </c:pt>
                <c:pt idx="1">
                  <c:v>2005</c:v>
                </c:pt>
                <c:pt idx="2">
                  <c:v>2010</c:v>
                </c:pt>
                <c:pt idx="3">
                  <c:v>2012</c:v>
                </c:pt>
                <c:pt idx="4">
                  <c:v>2014</c:v>
                </c:pt>
              </c:numCache>
            </c:numRef>
          </c:cat>
          <c:val>
            <c:numRef>
              <c:f>Sheet1!$B$2:$B$6</c:f>
              <c:numCache>
                <c:formatCode>0</c:formatCode>
                <c:ptCount val="5"/>
                <c:pt idx="0" formatCode="General">
                  <c:v>12</c:v>
                </c:pt>
                <c:pt idx="1">
                  <c:v>13</c:v>
                </c:pt>
                <c:pt idx="2">
                  <c:v>22</c:v>
                </c:pt>
                <c:pt idx="3">
                  <c:v>23</c:v>
                </c:pt>
                <c:pt idx="4">
                  <c:v>23</c:v>
                </c:pt>
              </c:numCache>
            </c:numRef>
          </c:val>
        </c:ser>
        <c:dLbls>
          <c:showLegendKey val="0"/>
          <c:showVal val="0"/>
          <c:showCatName val="0"/>
          <c:showSerName val="0"/>
          <c:showPercent val="0"/>
          <c:showBubbleSize val="0"/>
        </c:dLbls>
        <c:gapWidth val="125"/>
        <c:axId val="39577856"/>
        <c:axId val="39579648"/>
      </c:barChart>
      <c:catAx>
        <c:axId val="39577856"/>
        <c:scaling>
          <c:orientation val="minMax"/>
        </c:scaling>
        <c:delete val="0"/>
        <c:axPos val="b"/>
        <c:numFmt formatCode="General" sourceLinked="1"/>
        <c:majorTickMark val="out"/>
        <c:minorTickMark val="none"/>
        <c:tickLblPos val="nextTo"/>
        <c:crossAx val="39579648"/>
        <c:crosses val="autoZero"/>
        <c:auto val="1"/>
        <c:lblAlgn val="ctr"/>
        <c:lblOffset val="100"/>
        <c:noMultiLvlLbl val="0"/>
      </c:catAx>
      <c:valAx>
        <c:axId val="39579648"/>
        <c:scaling>
          <c:orientation val="minMax"/>
          <c:max val="50"/>
        </c:scaling>
        <c:delete val="0"/>
        <c:axPos val="l"/>
        <c:numFmt formatCode="General" sourceLinked="1"/>
        <c:majorTickMark val="out"/>
        <c:minorTickMark val="none"/>
        <c:tickLblPos val="nextTo"/>
        <c:crossAx val="39577856"/>
        <c:crosses val="autoZero"/>
        <c:crossBetween val="between"/>
        <c:majorUnit val="10"/>
      </c:valAx>
    </c:plotArea>
    <c:plotVisOnly val="1"/>
    <c:dispBlanksAs val="gap"/>
    <c:showDLblsOverMax val="0"/>
  </c:chart>
  <c:txPr>
    <a:bodyPr/>
    <a:lstStyle/>
    <a:p>
      <a:pPr>
        <a:defRPr sz="1600" b="1">
          <a:latin typeface="Calibri" panose="020F0502020204030204"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0723294543906E-2"/>
          <c:y val="6.6057021357686499E-2"/>
          <c:w val="0.93737927670545595"/>
          <c:h val="0.75071375412350705"/>
        </c:manualLayout>
      </c:layout>
      <c:barChart>
        <c:barDir val="col"/>
        <c:grouping val="clustered"/>
        <c:varyColors val="0"/>
        <c:ser>
          <c:idx val="0"/>
          <c:order val="0"/>
          <c:tx>
            <c:strRef>
              <c:f>Sheet1!$B$1</c:f>
              <c:strCache>
                <c:ptCount val="1"/>
                <c:pt idx="0">
                  <c:v>2014</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All states</c:v>
                </c:pt>
                <c:pt idx="1">
                  <c:v>California</c:v>
                </c:pt>
                <c:pt idx="2">
                  <c:v>New York</c:v>
                </c:pt>
                <c:pt idx="3">
                  <c:v>Florida</c:v>
                </c:pt>
                <c:pt idx="4">
                  <c:v>Texas</c:v>
                </c:pt>
              </c:strCache>
            </c:strRef>
          </c:cat>
          <c:val>
            <c:numRef>
              <c:f>Sheet1!$B$2:$B$6</c:f>
              <c:numCache>
                <c:formatCode>0</c:formatCode>
                <c:ptCount val="5"/>
                <c:pt idx="0" formatCode="General">
                  <c:v>23</c:v>
                </c:pt>
                <c:pt idx="1">
                  <c:v>19</c:v>
                </c:pt>
                <c:pt idx="2">
                  <c:v>22</c:v>
                </c:pt>
                <c:pt idx="3">
                  <c:v>29</c:v>
                </c:pt>
                <c:pt idx="4">
                  <c:v>31</c:v>
                </c:pt>
              </c:numCache>
            </c:numRef>
          </c:val>
        </c:ser>
        <c:dLbls>
          <c:showLegendKey val="0"/>
          <c:showVal val="0"/>
          <c:showCatName val="0"/>
          <c:showSerName val="0"/>
          <c:showPercent val="0"/>
          <c:showBubbleSize val="0"/>
        </c:dLbls>
        <c:gapWidth val="125"/>
        <c:axId val="39954688"/>
        <c:axId val="39960576"/>
      </c:barChart>
      <c:catAx>
        <c:axId val="39954688"/>
        <c:scaling>
          <c:orientation val="minMax"/>
        </c:scaling>
        <c:delete val="0"/>
        <c:axPos val="b"/>
        <c:numFmt formatCode="General" sourceLinked="1"/>
        <c:majorTickMark val="out"/>
        <c:minorTickMark val="none"/>
        <c:tickLblPos val="nextTo"/>
        <c:crossAx val="39960576"/>
        <c:crosses val="autoZero"/>
        <c:auto val="1"/>
        <c:lblAlgn val="ctr"/>
        <c:lblOffset val="100"/>
        <c:noMultiLvlLbl val="0"/>
      </c:catAx>
      <c:valAx>
        <c:axId val="39960576"/>
        <c:scaling>
          <c:orientation val="minMax"/>
          <c:max val="50"/>
        </c:scaling>
        <c:delete val="0"/>
        <c:axPos val="l"/>
        <c:numFmt formatCode="General" sourceLinked="1"/>
        <c:majorTickMark val="out"/>
        <c:minorTickMark val="none"/>
        <c:tickLblPos val="nextTo"/>
        <c:crossAx val="39954688"/>
        <c:crosses val="autoZero"/>
        <c:crossBetween val="between"/>
        <c:majorUnit val="10"/>
      </c:valAx>
    </c:plotArea>
    <c:plotVisOnly val="1"/>
    <c:dispBlanksAs val="gap"/>
    <c:showDLblsOverMax val="0"/>
  </c:chart>
  <c:txPr>
    <a:bodyPr/>
    <a:lstStyle/>
    <a:p>
      <a:pPr>
        <a:defRPr sz="1600" b="1">
          <a:latin typeface="Calibri" panose="020F0502020204030204"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0466034571122399E-2"/>
          <c:y val="3.77058823529412E-2"/>
          <c:w val="0.92554547360574002"/>
          <c:h val="0.72532730217233488"/>
        </c:manualLayout>
      </c:layout>
      <c:barChart>
        <c:barDir val="col"/>
        <c:grouping val="clustered"/>
        <c:varyColors val="0"/>
        <c:ser>
          <c:idx val="0"/>
          <c:order val="0"/>
          <c:tx>
            <c:strRef>
              <c:f>Sheet1!$B$1</c:f>
              <c:strCache>
                <c:ptCount val="1"/>
                <c:pt idx="0">
                  <c:v>2003</c:v>
                </c:pt>
              </c:strCache>
            </c:strRef>
          </c:tx>
          <c:spPr>
            <a:solidFill>
              <a:schemeClr val="tx2"/>
            </a:solidFill>
            <a:ln w="6350">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No deductible</c:v>
                </c:pt>
                <c:pt idx="1">
                  <c:v>$1 - $999</c:v>
                </c:pt>
                <c:pt idx="2">
                  <c:v>$1,000 - $2,999</c:v>
                </c:pt>
                <c:pt idx="3">
                  <c:v>$3,000 or more</c:v>
                </c:pt>
              </c:strCache>
            </c:strRef>
          </c:cat>
          <c:val>
            <c:numRef>
              <c:f>Sheet1!$B$2:$B$5</c:f>
              <c:numCache>
                <c:formatCode>General</c:formatCode>
                <c:ptCount val="4"/>
                <c:pt idx="0">
                  <c:v>40</c:v>
                </c:pt>
                <c:pt idx="1">
                  <c:v>52</c:v>
                </c:pt>
                <c:pt idx="2">
                  <c:v>7</c:v>
                </c:pt>
                <c:pt idx="3">
                  <c:v>1</c:v>
                </c:pt>
              </c:numCache>
            </c:numRef>
          </c:val>
        </c:ser>
        <c:ser>
          <c:idx val="1"/>
          <c:order val="1"/>
          <c:tx>
            <c:strRef>
              <c:f>Sheet1!$C$1</c:f>
              <c:strCache>
                <c:ptCount val="1"/>
                <c:pt idx="0">
                  <c:v>2005</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No deductible</c:v>
                </c:pt>
                <c:pt idx="1">
                  <c:v>$1 - $999</c:v>
                </c:pt>
                <c:pt idx="2">
                  <c:v>$1,000 - $2,999</c:v>
                </c:pt>
                <c:pt idx="3">
                  <c:v>$3,000 or more</c:v>
                </c:pt>
              </c:strCache>
            </c:strRef>
          </c:cat>
          <c:val>
            <c:numRef>
              <c:f>Sheet1!$C$2:$C$5</c:f>
              <c:numCache>
                <c:formatCode>General</c:formatCode>
                <c:ptCount val="4"/>
                <c:pt idx="0">
                  <c:v>38</c:v>
                </c:pt>
                <c:pt idx="1">
                  <c:v>51</c:v>
                </c:pt>
                <c:pt idx="2">
                  <c:v>9</c:v>
                </c:pt>
                <c:pt idx="3">
                  <c:v>2</c:v>
                </c:pt>
              </c:numCache>
            </c:numRef>
          </c:val>
        </c:ser>
        <c:ser>
          <c:idx val="2"/>
          <c:order val="2"/>
          <c:tx>
            <c:strRef>
              <c:f>Sheet1!$D$1</c:f>
              <c:strCache>
                <c:ptCount val="1"/>
                <c:pt idx="0">
                  <c:v>2010</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No deductible</c:v>
                </c:pt>
                <c:pt idx="1">
                  <c:v>$1 - $999</c:v>
                </c:pt>
                <c:pt idx="2">
                  <c:v>$1,000 - $2,999</c:v>
                </c:pt>
                <c:pt idx="3">
                  <c:v>$3,000 or more</c:v>
                </c:pt>
              </c:strCache>
            </c:strRef>
          </c:cat>
          <c:val>
            <c:numRef>
              <c:f>Sheet1!$D$2:$D$5</c:f>
              <c:numCache>
                <c:formatCode>General</c:formatCode>
                <c:ptCount val="4"/>
                <c:pt idx="0">
                  <c:v>34</c:v>
                </c:pt>
                <c:pt idx="1">
                  <c:v>44</c:v>
                </c:pt>
                <c:pt idx="2">
                  <c:v>18</c:v>
                </c:pt>
                <c:pt idx="3">
                  <c:v>4</c:v>
                </c:pt>
              </c:numCache>
            </c:numRef>
          </c:val>
        </c:ser>
        <c:ser>
          <c:idx val="3"/>
          <c:order val="3"/>
          <c:tx>
            <c:strRef>
              <c:f>Sheet1!$E$1</c:f>
              <c:strCache>
                <c:ptCount val="1"/>
                <c:pt idx="0">
                  <c:v>2012</c:v>
                </c:pt>
              </c:strCache>
            </c:strRef>
          </c:tx>
          <c:spPr>
            <a:solidFill>
              <a:srgbClr val="575959"/>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No deductible</c:v>
                </c:pt>
                <c:pt idx="1">
                  <c:v>$1 - $999</c:v>
                </c:pt>
                <c:pt idx="2">
                  <c:v>$1,000 - $2,999</c:v>
                </c:pt>
                <c:pt idx="3">
                  <c:v>$3,000 or more</c:v>
                </c:pt>
              </c:strCache>
            </c:strRef>
          </c:cat>
          <c:val>
            <c:numRef>
              <c:f>Sheet1!$E$2:$E$5</c:f>
              <c:numCache>
                <c:formatCode>General</c:formatCode>
                <c:ptCount val="4"/>
                <c:pt idx="0">
                  <c:v>29</c:v>
                </c:pt>
                <c:pt idx="1">
                  <c:v>39</c:v>
                </c:pt>
                <c:pt idx="2">
                  <c:v>23</c:v>
                </c:pt>
                <c:pt idx="3">
                  <c:v>9</c:v>
                </c:pt>
              </c:numCache>
            </c:numRef>
          </c:val>
        </c:ser>
        <c:ser>
          <c:idx val="4"/>
          <c:order val="4"/>
          <c:tx>
            <c:strRef>
              <c:f>Sheet1!$F$1</c:f>
              <c:strCache>
                <c:ptCount val="1"/>
                <c:pt idx="0">
                  <c:v>2014</c:v>
                </c:pt>
              </c:strCache>
            </c:strRef>
          </c:tx>
          <c:spPr>
            <a:solidFill>
              <a:srgbClr val="104168">
                <a:alpha val="25000"/>
              </a:srgbClr>
            </a:solidFill>
            <a:ln>
              <a:solidFill>
                <a:schemeClr val="tx1"/>
              </a:solidFill>
            </a:ln>
          </c:spPr>
          <c:invertIfNegative val="0"/>
          <c:dLbls>
            <c:showLegendKey val="0"/>
            <c:showVal val="1"/>
            <c:showCatName val="0"/>
            <c:showSerName val="0"/>
            <c:showPercent val="0"/>
            <c:showBubbleSize val="0"/>
            <c:showLeaderLines val="0"/>
          </c:dLbls>
          <c:cat>
            <c:strRef>
              <c:f>Sheet1!$A$2:$A$5</c:f>
              <c:strCache>
                <c:ptCount val="4"/>
                <c:pt idx="0">
                  <c:v>No deductible</c:v>
                </c:pt>
                <c:pt idx="1">
                  <c:v>$1 - $999</c:v>
                </c:pt>
                <c:pt idx="2">
                  <c:v>$1,000 - $2,999</c:v>
                </c:pt>
                <c:pt idx="3">
                  <c:v>$3,000 or more</c:v>
                </c:pt>
              </c:strCache>
            </c:strRef>
          </c:cat>
          <c:val>
            <c:numRef>
              <c:f>Sheet1!$F$2:$F$5</c:f>
              <c:numCache>
                <c:formatCode>General</c:formatCode>
                <c:ptCount val="4"/>
                <c:pt idx="0">
                  <c:v>25</c:v>
                </c:pt>
                <c:pt idx="1">
                  <c:v>37</c:v>
                </c:pt>
                <c:pt idx="2">
                  <c:v>27</c:v>
                </c:pt>
                <c:pt idx="3">
                  <c:v>11</c:v>
                </c:pt>
              </c:numCache>
            </c:numRef>
          </c:val>
        </c:ser>
        <c:dLbls>
          <c:showLegendKey val="0"/>
          <c:showVal val="0"/>
          <c:showCatName val="0"/>
          <c:showSerName val="0"/>
          <c:showPercent val="0"/>
          <c:showBubbleSize val="0"/>
        </c:dLbls>
        <c:gapWidth val="150"/>
        <c:axId val="41768448"/>
        <c:axId val="41769984"/>
      </c:barChart>
      <c:catAx>
        <c:axId val="41768448"/>
        <c:scaling>
          <c:orientation val="minMax"/>
        </c:scaling>
        <c:delete val="0"/>
        <c:axPos val="b"/>
        <c:majorTickMark val="out"/>
        <c:minorTickMark val="none"/>
        <c:tickLblPos val="nextTo"/>
        <c:crossAx val="41769984"/>
        <c:crosses val="autoZero"/>
        <c:auto val="1"/>
        <c:lblAlgn val="ctr"/>
        <c:lblOffset val="100"/>
        <c:noMultiLvlLbl val="0"/>
      </c:catAx>
      <c:valAx>
        <c:axId val="41769984"/>
        <c:scaling>
          <c:orientation val="minMax"/>
          <c:max val="100"/>
        </c:scaling>
        <c:delete val="0"/>
        <c:axPos val="l"/>
        <c:numFmt formatCode="General" sourceLinked="1"/>
        <c:majorTickMark val="out"/>
        <c:minorTickMark val="none"/>
        <c:tickLblPos val="nextTo"/>
        <c:crossAx val="41768448"/>
        <c:crosses val="autoZero"/>
        <c:crossBetween val="between"/>
        <c:majorUnit val="25"/>
      </c:valAx>
    </c:plotArea>
    <c:legend>
      <c:legendPos val="t"/>
      <c:layout>
        <c:manualLayout>
          <c:xMode val="edge"/>
          <c:yMode val="edge"/>
          <c:x val="0.30579392442808556"/>
          <c:y val="6.2411347517730496E-2"/>
          <c:w val="0.44393793971019896"/>
          <c:h val="7.1871335232032166E-2"/>
        </c:manualLayout>
      </c:layout>
      <c:overlay val="0"/>
      <c:txPr>
        <a:bodyPr/>
        <a:lstStyle/>
        <a:p>
          <a:pPr>
            <a:defRPr sz="1600"/>
          </a:pPr>
          <a:endParaRPr lang="en-US"/>
        </a:p>
      </c:txPr>
    </c:legend>
    <c:plotVisOnly val="1"/>
    <c:dispBlanksAs val="gap"/>
    <c:showDLblsOverMax val="0"/>
  </c:chart>
  <c:txPr>
    <a:bodyPr/>
    <a:lstStyle/>
    <a:p>
      <a:pPr>
        <a:defRPr sz="1400" b="1">
          <a:latin typeface="Calibri" panose="020F0502020204030204"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0723294543906E-2"/>
          <c:y val="6.6057021357686499E-2"/>
          <c:w val="0.93737927670545595"/>
          <c:h val="0.64929632468542464"/>
        </c:manualLayout>
      </c:layout>
      <c:barChart>
        <c:barDir val="col"/>
        <c:grouping val="clustered"/>
        <c:varyColors val="0"/>
        <c:ser>
          <c:idx val="0"/>
          <c:order val="0"/>
          <c:tx>
            <c:strRef>
              <c:f>Sheet1!$B$1</c:f>
              <c:strCache>
                <c:ptCount val="1"/>
                <c:pt idx="0">
                  <c:v>2003</c:v>
                </c:pt>
              </c:strCache>
            </c:strRef>
          </c:tx>
          <c:spPr>
            <a:solidFill>
              <a:srgbClr val="104168"/>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Sheet1!$B$2:$B$7</c:f>
              <c:numCache>
                <c:formatCode>General</c:formatCode>
                <c:ptCount val="6"/>
                <c:pt idx="0">
                  <c:v>12</c:v>
                </c:pt>
                <c:pt idx="1">
                  <c:v>38</c:v>
                </c:pt>
                <c:pt idx="2">
                  <c:v>5</c:v>
                </c:pt>
                <c:pt idx="4">
                  <c:v>16</c:v>
                </c:pt>
                <c:pt idx="5">
                  <c:v>9</c:v>
                </c:pt>
              </c:numCache>
            </c:numRef>
          </c:val>
        </c:ser>
        <c:ser>
          <c:idx val="1"/>
          <c:order val="1"/>
          <c:tx>
            <c:strRef>
              <c:f>Sheet1!$C$1</c:f>
              <c:strCache>
                <c:ptCount val="1"/>
                <c:pt idx="0">
                  <c:v>2005</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Sheet1!$C$2:$C$7</c:f>
              <c:numCache>
                <c:formatCode>General</c:formatCode>
                <c:ptCount val="6"/>
                <c:pt idx="0">
                  <c:v>13</c:v>
                </c:pt>
                <c:pt idx="1">
                  <c:v>33</c:v>
                </c:pt>
                <c:pt idx="2">
                  <c:v>9</c:v>
                </c:pt>
                <c:pt idx="4">
                  <c:v>20</c:v>
                </c:pt>
                <c:pt idx="5">
                  <c:v>8</c:v>
                </c:pt>
              </c:numCache>
            </c:numRef>
          </c:val>
        </c:ser>
        <c:ser>
          <c:idx val="2"/>
          <c:order val="2"/>
          <c:tx>
            <c:strRef>
              <c:f>Sheet1!$D$1</c:f>
              <c:strCache>
                <c:ptCount val="1"/>
                <c:pt idx="0">
                  <c:v>2010</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Sheet1!$D$2:$D$7</c:f>
              <c:numCache>
                <c:formatCode>General</c:formatCode>
                <c:ptCount val="6"/>
                <c:pt idx="0">
                  <c:v>22</c:v>
                </c:pt>
                <c:pt idx="1">
                  <c:v>49</c:v>
                </c:pt>
                <c:pt idx="2">
                  <c:v>14</c:v>
                </c:pt>
                <c:pt idx="4">
                  <c:v>29</c:v>
                </c:pt>
                <c:pt idx="5">
                  <c:v>16</c:v>
                </c:pt>
              </c:numCache>
            </c:numRef>
          </c:val>
        </c:ser>
        <c:ser>
          <c:idx val="3"/>
          <c:order val="3"/>
          <c:tx>
            <c:strRef>
              <c:f>Sheet1!$E$1</c:f>
              <c:strCache>
                <c:ptCount val="1"/>
                <c:pt idx="0">
                  <c:v>2012</c:v>
                </c:pt>
              </c:strCache>
            </c:strRef>
          </c:tx>
          <c:spPr>
            <a:solidFill>
              <a:srgbClr val="575959"/>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Sheet1!$E$2:$E$7</c:f>
              <c:numCache>
                <c:formatCode>General</c:formatCode>
                <c:ptCount val="6"/>
                <c:pt idx="0">
                  <c:v>23</c:v>
                </c:pt>
                <c:pt idx="1">
                  <c:v>44</c:v>
                </c:pt>
                <c:pt idx="2">
                  <c:v>16</c:v>
                </c:pt>
                <c:pt idx="4">
                  <c:v>26</c:v>
                </c:pt>
                <c:pt idx="5">
                  <c:v>19</c:v>
                </c:pt>
              </c:numCache>
            </c:numRef>
          </c:val>
        </c:ser>
        <c:ser>
          <c:idx val="4"/>
          <c:order val="4"/>
          <c:tx>
            <c:strRef>
              <c:f>Sheet1!$F$1</c:f>
              <c:strCache>
                <c:ptCount val="1"/>
                <c:pt idx="0">
                  <c:v>2014</c:v>
                </c:pt>
              </c:strCache>
            </c:strRef>
          </c:tx>
          <c:spPr>
            <a:solidFill>
              <a:srgbClr val="104168">
                <a:alpha val="25000"/>
              </a:srgbClr>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Sheet1!$F$2:$F$7</c:f>
              <c:numCache>
                <c:formatCode>0</c:formatCode>
                <c:ptCount val="6"/>
                <c:pt idx="0" formatCode="General">
                  <c:v>23</c:v>
                </c:pt>
                <c:pt idx="1">
                  <c:v>42</c:v>
                </c:pt>
                <c:pt idx="2">
                  <c:v>16</c:v>
                </c:pt>
                <c:pt idx="4">
                  <c:v>30</c:v>
                </c:pt>
                <c:pt idx="5" formatCode="General">
                  <c:v>16</c:v>
                </c:pt>
              </c:numCache>
            </c:numRef>
          </c:val>
        </c:ser>
        <c:dLbls>
          <c:showLegendKey val="0"/>
          <c:showVal val="0"/>
          <c:showCatName val="0"/>
          <c:showSerName val="0"/>
          <c:showPercent val="0"/>
          <c:showBubbleSize val="0"/>
        </c:dLbls>
        <c:gapWidth val="157"/>
        <c:axId val="41697664"/>
        <c:axId val="41699200"/>
      </c:barChart>
      <c:catAx>
        <c:axId val="41697664"/>
        <c:scaling>
          <c:orientation val="minMax"/>
        </c:scaling>
        <c:delete val="0"/>
        <c:axPos val="b"/>
        <c:numFmt formatCode="General" sourceLinked="1"/>
        <c:majorTickMark val="out"/>
        <c:minorTickMark val="none"/>
        <c:tickLblPos val="nextTo"/>
        <c:crossAx val="41699200"/>
        <c:crosses val="autoZero"/>
        <c:auto val="1"/>
        <c:lblAlgn val="ctr"/>
        <c:lblOffset val="100"/>
        <c:noMultiLvlLbl val="0"/>
      </c:catAx>
      <c:valAx>
        <c:axId val="41699200"/>
        <c:scaling>
          <c:orientation val="minMax"/>
          <c:max val="75"/>
        </c:scaling>
        <c:delete val="0"/>
        <c:axPos val="l"/>
        <c:numFmt formatCode="General" sourceLinked="1"/>
        <c:majorTickMark val="out"/>
        <c:minorTickMark val="none"/>
        <c:tickLblPos val="nextTo"/>
        <c:crossAx val="41697664"/>
        <c:crosses val="autoZero"/>
        <c:crossBetween val="between"/>
        <c:majorUnit val="25"/>
      </c:valAx>
    </c:plotArea>
    <c:legend>
      <c:legendPos val="t"/>
      <c:layout>
        <c:manualLayout>
          <c:xMode val="edge"/>
          <c:yMode val="edge"/>
          <c:x val="0.12169473924455096"/>
          <c:y val="0.11446676171943068"/>
          <c:w val="0.78130731484651372"/>
          <c:h val="6.9047020216023283E-2"/>
        </c:manualLayout>
      </c:layout>
      <c:overlay val="0"/>
    </c:legend>
    <c:plotVisOnly val="1"/>
    <c:dispBlanksAs val="gap"/>
    <c:showDLblsOverMax val="0"/>
  </c:chart>
  <c:txPr>
    <a:bodyPr/>
    <a:lstStyle/>
    <a:p>
      <a:pPr>
        <a:defRPr sz="1400" b="1">
          <a:latin typeface="Calibri" panose="020F0502020204030204"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96274260133797E-2"/>
          <c:y val="3.77058823529412E-2"/>
          <c:w val="0.939525731872348"/>
          <c:h val="0.73853018372703405"/>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Sheet1!$B$2:$B$6</c:f>
              <c:numCache>
                <c:formatCode>General</c:formatCode>
                <c:ptCount val="5"/>
                <c:pt idx="0">
                  <c:v>11</c:v>
                </c:pt>
                <c:pt idx="1">
                  <c:v>6</c:v>
                </c:pt>
                <c:pt idx="2">
                  <c:v>7</c:v>
                </c:pt>
                <c:pt idx="3">
                  <c:v>15</c:v>
                </c:pt>
                <c:pt idx="4">
                  <c:v>22</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Sheet1!$C$2:$C$6</c:f>
              <c:numCache>
                <c:formatCode>General</c:formatCode>
                <c:ptCount val="5"/>
                <c:pt idx="0">
                  <c:v>38</c:v>
                </c:pt>
                <c:pt idx="1">
                  <c:v>23</c:v>
                </c:pt>
                <c:pt idx="2">
                  <c:v>22</c:v>
                </c:pt>
                <c:pt idx="3">
                  <c:v>34</c:v>
                </c:pt>
                <c:pt idx="4">
                  <c:v>51</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Sheet1!$D$2:$D$6</c:f>
              <c:numCache>
                <c:formatCode>General</c:formatCode>
                <c:ptCount val="5"/>
                <c:pt idx="0">
                  <c:v>39</c:v>
                </c:pt>
                <c:pt idx="1">
                  <c:v>26</c:v>
                </c:pt>
                <c:pt idx="2">
                  <c:v>25</c:v>
                </c:pt>
                <c:pt idx="3">
                  <c:v>28</c:v>
                </c:pt>
                <c:pt idx="4">
                  <c:v>51</c:v>
                </c:pt>
              </c:numCache>
            </c:numRef>
          </c:val>
        </c:ser>
        <c:dLbls>
          <c:showLegendKey val="0"/>
          <c:showVal val="0"/>
          <c:showCatName val="0"/>
          <c:showSerName val="0"/>
          <c:showPercent val="0"/>
          <c:showBubbleSize val="0"/>
        </c:dLbls>
        <c:gapWidth val="89"/>
        <c:axId val="42275200"/>
        <c:axId val="42276736"/>
      </c:barChart>
      <c:catAx>
        <c:axId val="42275200"/>
        <c:scaling>
          <c:orientation val="minMax"/>
        </c:scaling>
        <c:delete val="0"/>
        <c:axPos val="b"/>
        <c:majorTickMark val="out"/>
        <c:minorTickMark val="none"/>
        <c:tickLblPos val="nextTo"/>
        <c:crossAx val="42276736"/>
        <c:crosses val="autoZero"/>
        <c:auto val="1"/>
        <c:lblAlgn val="ctr"/>
        <c:lblOffset val="100"/>
        <c:noMultiLvlLbl val="0"/>
      </c:catAx>
      <c:valAx>
        <c:axId val="42276736"/>
        <c:scaling>
          <c:orientation val="minMax"/>
          <c:max val="75"/>
        </c:scaling>
        <c:delete val="0"/>
        <c:axPos val="l"/>
        <c:numFmt formatCode="General" sourceLinked="1"/>
        <c:majorTickMark val="out"/>
        <c:minorTickMark val="none"/>
        <c:tickLblPos val="nextTo"/>
        <c:crossAx val="42275200"/>
        <c:crosses val="autoZero"/>
        <c:crossBetween val="between"/>
        <c:majorUnit val="25"/>
      </c:valAx>
    </c:plotArea>
    <c:legend>
      <c:legendPos val="t"/>
      <c:layout>
        <c:manualLayout>
          <c:xMode val="edge"/>
          <c:yMode val="edge"/>
          <c:x val="7.2379163264490412E-2"/>
          <c:y val="4.095195561710889E-2"/>
          <c:w val="0.92762083673550955"/>
          <c:h val="7.41073775017142E-2"/>
        </c:manualLayout>
      </c:layout>
      <c:overlay val="0"/>
    </c:legend>
    <c:plotVisOnly val="1"/>
    <c:dispBlanksAs val="gap"/>
    <c:showDLblsOverMax val="0"/>
  </c:chart>
  <c:txPr>
    <a:bodyPr/>
    <a:lstStyle/>
    <a:p>
      <a:pPr>
        <a:defRPr sz="1400" b="1">
          <a:latin typeface="Calibri" panose="020F0502020204030204"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96274260133797E-2"/>
          <c:y val="3.77058823529412E-2"/>
          <c:w val="0.939525731872348"/>
          <c:h val="0.73853018372703405"/>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Sheet1!$B$2:$B$6</c:f>
              <c:numCache>
                <c:formatCode>General</c:formatCode>
                <c:ptCount val="5"/>
                <c:pt idx="0">
                  <c:v>29</c:v>
                </c:pt>
                <c:pt idx="1">
                  <c:v>23</c:v>
                </c:pt>
                <c:pt idx="2">
                  <c:v>25</c:v>
                </c:pt>
                <c:pt idx="3">
                  <c:v>5</c:v>
                </c:pt>
                <c:pt idx="4">
                  <c:v>4</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Sheet1!$C$2:$C$6</c:f>
              <c:numCache>
                <c:formatCode>General</c:formatCode>
                <c:ptCount val="5"/>
                <c:pt idx="0">
                  <c:v>44</c:v>
                </c:pt>
                <c:pt idx="1">
                  <c:v>47</c:v>
                </c:pt>
                <c:pt idx="2">
                  <c:v>34</c:v>
                </c:pt>
                <c:pt idx="3">
                  <c:v>9</c:v>
                </c:pt>
                <c:pt idx="4">
                  <c:v>7</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Sheet1!$D$2:$D$6</c:f>
              <c:numCache>
                <c:formatCode>General</c:formatCode>
                <c:ptCount val="5"/>
                <c:pt idx="0">
                  <c:v>48</c:v>
                </c:pt>
                <c:pt idx="1">
                  <c:v>42</c:v>
                </c:pt>
                <c:pt idx="2">
                  <c:v>25</c:v>
                </c:pt>
                <c:pt idx="3">
                  <c:v>7</c:v>
                </c:pt>
                <c:pt idx="4">
                  <c:v>9</c:v>
                </c:pt>
              </c:numCache>
            </c:numRef>
          </c:val>
        </c:ser>
        <c:dLbls>
          <c:showLegendKey val="0"/>
          <c:showVal val="0"/>
          <c:showCatName val="0"/>
          <c:showSerName val="0"/>
          <c:showPercent val="0"/>
          <c:showBubbleSize val="0"/>
        </c:dLbls>
        <c:gapWidth val="89"/>
        <c:axId val="42339328"/>
        <c:axId val="42357504"/>
      </c:barChart>
      <c:catAx>
        <c:axId val="42339328"/>
        <c:scaling>
          <c:orientation val="minMax"/>
        </c:scaling>
        <c:delete val="0"/>
        <c:axPos val="b"/>
        <c:majorTickMark val="out"/>
        <c:minorTickMark val="none"/>
        <c:tickLblPos val="nextTo"/>
        <c:crossAx val="42357504"/>
        <c:crosses val="autoZero"/>
        <c:auto val="1"/>
        <c:lblAlgn val="ctr"/>
        <c:lblOffset val="100"/>
        <c:noMultiLvlLbl val="0"/>
      </c:catAx>
      <c:valAx>
        <c:axId val="42357504"/>
        <c:scaling>
          <c:orientation val="minMax"/>
          <c:max val="75"/>
        </c:scaling>
        <c:delete val="0"/>
        <c:axPos val="l"/>
        <c:numFmt formatCode="General" sourceLinked="1"/>
        <c:majorTickMark val="out"/>
        <c:minorTickMark val="none"/>
        <c:tickLblPos val="nextTo"/>
        <c:crossAx val="42339328"/>
        <c:crosses val="autoZero"/>
        <c:crossBetween val="between"/>
        <c:majorUnit val="25"/>
      </c:valAx>
    </c:plotArea>
    <c:legend>
      <c:legendPos val="t"/>
      <c:layout>
        <c:manualLayout>
          <c:xMode val="edge"/>
          <c:yMode val="edge"/>
          <c:x val="7.2379163264490412E-2"/>
          <c:y val="4.095195561710889E-2"/>
          <c:w val="0.92762083673550955"/>
          <c:h val="7.41073775017142E-2"/>
        </c:manualLayout>
      </c:layout>
      <c:overlay val="0"/>
    </c:legend>
    <c:plotVisOnly val="1"/>
    <c:dispBlanksAs val="gap"/>
    <c:showDLblsOverMax val="0"/>
  </c:chart>
  <c:txPr>
    <a:bodyPr/>
    <a:lstStyle/>
    <a:p>
      <a:pPr>
        <a:defRPr sz="1400" b="1">
          <a:latin typeface="Calibri" panose="020F0502020204030204"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496274260133797E-2"/>
          <c:y val="3.77058823529412E-2"/>
          <c:w val="0.939525731872348"/>
          <c:h val="0.73853018372703405"/>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Sheet1!$B$2:$B$6</c:f>
              <c:numCache>
                <c:formatCode>General</c:formatCode>
                <c:ptCount val="5"/>
                <c:pt idx="0">
                  <c:v>12</c:v>
                </c:pt>
                <c:pt idx="1">
                  <c:v>11</c:v>
                </c:pt>
                <c:pt idx="2">
                  <c:v>12</c:v>
                </c:pt>
                <c:pt idx="3">
                  <c:v>7</c:v>
                </c:pt>
                <c:pt idx="4">
                  <c:v>23</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Sheet1!$C$2:$C$6</c:f>
              <c:numCache>
                <c:formatCode>General</c:formatCode>
                <c:ptCount val="5"/>
                <c:pt idx="0">
                  <c:v>25</c:v>
                </c:pt>
                <c:pt idx="1">
                  <c:v>26</c:v>
                </c:pt>
                <c:pt idx="2">
                  <c:v>24</c:v>
                </c:pt>
                <c:pt idx="3">
                  <c:v>15</c:v>
                </c:pt>
                <c:pt idx="4">
                  <c:v>44</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Sheet1!$D$2:$D$6</c:f>
              <c:numCache>
                <c:formatCode>General</c:formatCode>
                <c:ptCount val="5"/>
                <c:pt idx="0">
                  <c:v>44</c:v>
                </c:pt>
                <c:pt idx="1">
                  <c:v>32</c:v>
                </c:pt>
                <c:pt idx="2">
                  <c:v>31</c:v>
                </c:pt>
                <c:pt idx="3">
                  <c:v>23</c:v>
                </c:pt>
                <c:pt idx="4">
                  <c:v>57</c:v>
                </c:pt>
              </c:numCache>
            </c:numRef>
          </c:val>
        </c:ser>
        <c:dLbls>
          <c:showLegendKey val="0"/>
          <c:showVal val="0"/>
          <c:showCatName val="0"/>
          <c:showSerName val="0"/>
          <c:showPercent val="0"/>
          <c:showBubbleSize val="0"/>
        </c:dLbls>
        <c:gapWidth val="89"/>
        <c:axId val="42506112"/>
        <c:axId val="42507648"/>
      </c:barChart>
      <c:catAx>
        <c:axId val="42506112"/>
        <c:scaling>
          <c:orientation val="minMax"/>
        </c:scaling>
        <c:delete val="0"/>
        <c:axPos val="b"/>
        <c:majorTickMark val="out"/>
        <c:minorTickMark val="none"/>
        <c:tickLblPos val="nextTo"/>
        <c:crossAx val="42507648"/>
        <c:crosses val="autoZero"/>
        <c:auto val="1"/>
        <c:lblAlgn val="ctr"/>
        <c:lblOffset val="100"/>
        <c:noMultiLvlLbl val="0"/>
      </c:catAx>
      <c:valAx>
        <c:axId val="42507648"/>
        <c:scaling>
          <c:orientation val="minMax"/>
          <c:max val="75"/>
        </c:scaling>
        <c:delete val="0"/>
        <c:axPos val="l"/>
        <c:numFmt formatCode="General" sourceLinked="1"/>
        <c:majorTickMark val="out"/>
        <c:minorTickMark val="none"/>
        <c:tickLblPos val="nextTo"/>
        <c:crossAx val="42506112"/>
        <c:crosses val="autoZero"/>
        <c:crossBetween val="between"/>
        <c:majorUnit val="25"/>
      </c:valAx>
    </c:plotArea>
    <c:legend>
      <c:legendPos val="t"/>
      <c:layout>
        <c:manualLayout>
          <c:xMode val="edge"/>
          <c:yMode val="edge"/>
          <c:x val="7.2379163264490412E-2"/>
          <c:y val="4.095195561710889E-2"/>
          <c:w val="0.92762083673550955"/>
          <c:h val="7.41073775017142E-2"/>
        </c:manualLayout>
      </c:layout>
      <c:overlay val="0"/>
    </c:legend>
    <c:plotVisOnly val="1"/>
    <c:dispBlanksAs val="gap"/>
    <c:showDLblsOverMax val="0"/>
  </c:chart>
  <c:txPr>
    <a:bodyPr/>
    <a:lstStyle/>
    <a:p>
      <a:pPr>
        <a:defRPr sz="1400" b="1">
          <a:latin typeface="Calibri" panose="020F0502020204030204" pitchFamily="34" charset="0"/>
          <a:cs typeface="Arial"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5/18/2015</a:t>
            </a:fld>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33400" y="8712240"/>
            <a:ext cx="1981200" cy="54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2B7DF4EF-B5F3-4137-9F50-C64E3078FB4D}" type="datetimeFigureOut">
              <a:rPr lang="en-US" smtClean="0"/>
              <a:t>5/18/2015</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3"/>
            <a:ext cx="5486400" cy="42383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0E631495-809F-4118-87B7-2B4F3E8D5A02}" type="slidenum">
              <a:rPr lang="en-US" smtClean="0"/>
              <a:t>‹#›</a:t>
            </a:fld>
            <a:endParaRPr lang="en-US"/>
          </a:p>
        </p:txBody>
      </p:sp>
    </p:spTree>
    <p:extLst>
      <p:ext uri="{BB962C8B-B14F-4D97-AF65-F5344CB8AC3E}">
        <p14:creationId xmlns:p14="http://schemas.microsoft.com/office/powerpoint/2010/main" val="4093844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631495-809F-4118-87B7-2B4F3E8D5A02}" type="slidenum">
              <a:rPr lang="en-US" smtClean="0"/>
              <a:t>1</a:t>
            </a:fld>
            <a:endParaRPr lang="en-US"/>
          </a:p>
        </p:txBody>
      </p:sp>
    </p:spTree>
    <p:extLst>
      <p:ext uri="{BB962C8B-B14F-4D97-AF65-F5344CB8AC3E}">
        <p14:creationId xmlns:p14="http://schemas.microsoft.com/office/powerpoint/2010/main" val="98352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nSpc>
                <a:spcPct val="125000"/>
              </a:lnSpc>
              <a:buFont typeface="Arial" panose="020B0604020202020204" pitchFamily="34" charset="0"/>
              <a:buChar char="•"/>
            </a:pPr>
            <a:endParaRPr lang="en-US" dirty="0" smtClean="0">
              <a:effectLst/>
            </a:endParaRPr>
          </a:p>
          <a:p>
            <a:pPr marL="171450" marR="0" lvl="0" indent="-171450" algn="l" defTabSz="914400" rtl="0" eaLnBrk="1" fontAlgn="auto" latinLnBrk="0" hangingPunct="1">
              <a:lnSpc>
                <a:spcPct val="125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indent="0">
              <a:lnSpc>
                <a:spcPct val="125000"/>
              </a:lnSpc>
              <a:buFont typeface="Arial" panose="020B0604020202020204" pitchFamily="34" charset="0"/>
              <a:buNone/>
            </a:pPr>
            <a:endParaRPr lang="en-US" dirty="0" smtClean="0">
              <a:effectLst/>
            </a:endParaRPr>
          </a:p>
          <a:p>
            <a:pPr marL="171450" indent="-171450">
              <a:lnSpc>
                <a:spcPct val="125000"/>
              </a:lnSpc>
              <a:buFont typeface="Arial" panose="020B0604020202020204" pitchFamily="34" charset="0"/>
              <a:buChar char="•"/>
            </a:pPr>
            <a:endParaRPr lang="en-US" dirty="0" smtClean="0">
              <a:effectLst/>
            </a:endParaRPr>
          </a:p>
          <a:p>
            <a:pPr marL="0" marR="0">
              <a:spcBef>
                <a:spcPts val="0"/>
              </a:spcBef>
              <a:spcAft>
                <a:spcPts val="0"/>
              </a:spcAft>
            </a:pPr>
            <a:endParaRPr lang="en-US" sz="800" dirty="0" smtClean="0">
              <a:effectLst/>
              <a:latin typeface="Times New Roman"/>
              <a:ea typeface="Times New Roman"/>
            </a:endParaRPr>
          </a:p>
          <a:p>
            <a:endParaRPr lang="en-US" dirty="0"/>
          </a:p>
        </p:txBody>
      </p:sp>
      <p:sp>
        <p:nvSpPr>
          <p:cNvPr id="4" name="Slide Number Placeholder 3"/>
          <p:cNvSpPr>
            <a:spLocks noGrp="1"/>
          </p:cNvSpPr>
          <p:nvPr>
            <p:ph type="sldNum" sz="quarter" idx="10"/>
          </p:nvPr>
        </p:nvSpPr>
        <p:spPr/>
        <p:txBody>
          <a:bodyPr/>
          <a:lstStyle/>
          <a:p>
            <a:fld id="{3F00FC04-CD9B-4012-BBE3-6A8ED7A52949}"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643203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11</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076325" y="706438"/>
            <a:ext cx="4708525" cy="3532187"/>
          </a:xfrm>
          <a:ln/>
        </p:spPr>
      </p:sp>
      <p:sp>
        <p:nvSpPr>
          <p:cNvPr id="75780"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BC9FEEA-14C6-4F5C-A09F-59FF6E726C19}" type="slidenum">
              <a:rPr lang="en-US"/>
              <a:pPr/>
              <a:t>12</a:t>
            </a:fld>
            <a:endParaRPr lang="en-US"/>
          </a:p>
        </p:txBody>
      </p:sp>
      <p:sp>
        <p:nvSpPr>
          <p:cNvPr id="88067" name="Rectangle 2"/>
          <p:cNvSpPr>
            <a:spLocks noGrp="1" noRot="1" noChangeAspect="1" noChangeArrowheads="1" noTextEdit="1"/>
          </p:cNvSpPr>
          <p:nvPr>
            <p:ph type="sldImg"/>
          </p:nvPr>
        </p:nvSpPr>
        <p:spPr>
          <a:xfrm>
            <a:off x="1076325" y="706438"/>
            <a:ext cx="4708525" cy="3532187"/>
          </a:xfrm>
          <a:ln/>
        </p:spPr>
      </p:sp>
      <p:sp>
        <p:nvSpPr>
          <p:cNvPr id="880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13</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076325" y="706438"/>
            <a:ext cx="4708525" cy="3532187"/>
          </a:xfrm>
          <a:ln/>
        </p:spPr>
      </p:sp>
      <p:sp>
        <p:nvSpPr>
          <p:cNvPr id="75780" name="Rectangle 3"/>
          <p:cNvSpPr>
            <a:spLocks noGrp="1" noChangeArrowheads="1"/>
          </p:cNvSpPr>
          <p:nvPr>
            <p:ph type="body" idx="1"/>
          </p:nvPr>
        </p:nvSpPr>
        <p:spPr>
          <a:noFill/>
          <a:ln/>
        </p:spPr>
        <p:txBody>
          <a:bodyPr/>
          <a:lstStyle/>
          <a:p>
            <a:pPr marL="0" indent="0" eaLnBrk="1" hangingPunct="1">
              <a:buFont typeface="Arial" panose="020B0604020202020204" pitchFamily="34" charset="0"/>
              <a:buNone/>
            </a:pPr>
            <a:endParaRPr lang="en-US" b="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EE951-AF34-497B-B159-113D7EBC89D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7028098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EE951-AF34-497B-B159-113D7EBC89D0}" type="slidenum">
              <a:rPr lang="en-US" smtClean="0"/>
              <a:t>15</a:t>
            </a:fld>
            <a:endParaRPr lang="en-US"/>
          </a:p>
        </p:txBody>
      </p:sp>
    </p:spTree>
    <p:extLst>
      <p:ext uri="{BB962C8B-B14F-4D97-AF65-F5344CB8AC3E}">
        <p14:creationId xmlns:p14="http://schemas.microsoft.com/office/powerpoint/2010/main" val="254229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fld id="{0E631495-809F-4118-87B7-2B4F3E8D5A02}"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67301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631495-809F-4118-87B7-2B4F3E8D5A02}" type="slidenum">
              <a:rPr lang="en-US" smtClean="0"/>
              <a:t>3</a:t>
            </a:fld>
            <a:endParaRPr lang="en-US"/>
          </a:p>
        </p:txBody>
      </p:sp>
    </p:spTree>
    <p:extLst>
      <p:ext uri="{BB962C8B-B14F-4D97-AF65-F5344CB8AC3E}">
        <p14:creationId xmlns:p14="http://schemas.microsoft.com/office/powerpoint/2010/main" val="648785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0FC04-CD9B-4012-BBE3-6A8ED7A5294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643203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sz="1200" dirty="0" smtClean="0">
              <a:effectLst/>
              <a:latin typeface="Times New Roman"/>
              <a:ea typeface="MS Mincho"/>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t>6</a:t>
            </a:fld>
            <a:endParaRPr lang="en-US"/>
          </a:p>
        </p:txBody>
      </p:sp>
    </p:spTree>
    <p:extLst>
      <p:ext uri="{BB962C8B-B14F-4D97-AF65-F5344CB8AC3E}">
        <p14:creationId xmlns:p14="http://schemas.microsoft.com/office/powerpoint/2010/main" val="190086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7</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076325" y="706438"/>
            <a:ext cx="4708525" cy="3532187"/>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aseline="0" dirty="0" smtClean="0"/>
          </a:p>
        </p:txBody>
      </p:sp>
      <p:sp>
        <p:nvSpPr>
          <p:cNvPr id="4" name="Slide Number Placeholder 3"/>
          <p:cNvSpPr>
            <a:spLocks noGrp="1"/>
          </p:cNvSpPr>
          <p:nvPr>
            <p:ph type="sldNum" sz="quarter" idx="10"/>
          </p:nvPr>
        </p:nvSpPr>
        <p:spPr/>
        <p:txBody>
          <a:bodyPr/>
          <a:lstStyle/>
          <a:p>
            <a:fld id="{0E631495-809F-4118-87B7-2B4F3E8D5A02}" type="slidenum">
              <a:rPr lang="en-US" smtClean="0"/>
              <a:t>8</a:t>
            </a:fld>
            <a:endParaRPr lang="en-US"/>
          </a:p>
        </p:txBody>
      </p:sp>
    </p:spTree>
    <p:extLst>
      <p:ext uri="{BB962C8B-B14F-4D97-AF65-F5344CB8AC3E}">
        <p14:creationId xmlns:p14="http://schemas.microsoft.com/office/powerpoint/2010/main" val="3656199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E631495-809F-4118-87B7-2B4F3E8D5A02}" type="slidenum">
              <a:rPr lang="en-US" smtClean="0"/>
              <a:t>9</a:t>
            </a:fld>
            <a:endParaRPr lang="en-US"/>
          </a:p>
        </p:txBody>
      </p:sp>
    </p:spTree>
    <p:extLst>
      <p:ext uri="{BB962C8B-B14F-4D97-AF65-F5344CB8AC3E}">
        <p14:creationId xmlns:p14="http://schemas.microsoft.com/office/powerpoint/2010/main" val="2366327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2194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3962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3256519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solidFill>
                <a:prstClr val="black"/>
              </a:solidFill>
            </a:endParaRPr>
          </a:p>
        </p:txBody>
      </p:sp>
    </p:spTree>
    <p:extLst>
      <p:ext uri="{BB962C8B-B14F-4D97-AF65-F5344CB8AC3E}">
        <p14:creationId xmlns:p14="http://schemas.microsoft.com/office/powerpoint/2010/main" val="4089333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97003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654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1776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78008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707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245567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08582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542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82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image" Target="../media/image1.emf"/><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3.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58341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300410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304800" y="645111"/>
            <a:ext cx="8458200" cy="2400657"/>
          </a:xfrm>
        </p:spPr>
        <p:txBody>
          <a:bodyPr/>
          <a:lstStyle/>
          <a:p>
            <a:pPr algn="ctr"/>
            <a:r>
              <a:rPr lang="en-US" sz="3000" b="1" dirty="0" smtClean="0">
                <a:latin typeface="Georgia" charset="0"/>
                <a:ea typeface="ＭＳ Ｐゴシック" charset="0"/>
              </a:rPr>
              <a:t>The Problem of Underinsurance and How Rising Deductibles Will Make it Worse</a:t>
            </a:r>
            <a:br>
              <a:rPr lang="en-US" sz="3000" b="1" dirty="0" smtClean="0">
                <a:latin typeface="Georgia" charset="0"/>
                <a:ea typeface="ＭＳ Ｐゴシック" charset="0"/>
              </a:rPr>
            </a:br>
            <a:r>
              <a:rPr lang="en-US" sz="3000" b="1" dirty="0">
                <a:latin typeface="Georgia" charset="0"/>
                <a:ea typeface="ＭＳ Ｐゴシック" charset="0"/>
              </a:rPr>
              <a:t/>
            </a:r>
            <a:br>
              <a:rPr lang="en-US" sz="3000" b="1" dirty="0">
                <a:latin typeface="Georgia" charset="0"/>
                <a:ea typeface="ＭＳ Ｐゴシック" charset="0"/>
              </a:rPr>
            </a:br>
            <a:r>
              <a:rPr lang="en-US" sz="3000" b="1" dirty="0" smtClean="0">
                <a:latin typeface="Georgia" charset="0"/>
                <a:ea typeface="ＭＳ Ｐゴシック" charset="0"/>
              </a:rPr>
              <a:t>Findings from the Commonwealth Fund Biennial Health Insurance Survey, 2014</a:t>
            </a:r>
            <a:endParaRPr lang="en-US" sz="3000" b="1" dirty="0">
              <a:latin typeface="Georgia" charset="0"/>
              <a:ea typeface="ＭＳ Ｐゴシック" charset="0"/>
            </a:endParaRPr>
          </a:p>
        </p:txBody>
      </p:sp>
      <p:sp>
        <p:nvSpPr>
          <p:cNvPr id="3" name="Subtitle 2"/>
          <p:cNvSpPr>
            <a:spLocks noGrp="1"/>
          </p:cNvSpPr>
          <p:nvPr>
            <p:ph type="subTitle" idx="1"/>
          </p:nvPr>
        </p:nvSpPr>
        <p:spPr>
          <a:xfrm>
            <a:off x="304800" y="2819400"/>
            <a:ext cx="6400800" cy="1752600"/>
          </a:xfrm>
        </p:spPr>
        <p:txBody>
          <a:bodyPr/>
          <a:lstStyle/>
          <a:p>
            <a:pPr algn="l">
              <a:defRPr/>
            </a:pPr>
            <a:r>
              <a:rPr lang="en-US" sz="2800" dirty="0" smtClean="0">
                <a:latin typeface="Arial"/>
                <a:cs typeface="Arial"/>
              </a:rPr>
              <a:t>l</a:t>
            </a:r>
            <a:endParaRPr lang="en-US" sz="2800" dirty="0">
              <a:latin typeface="Arial"/>
              <a:cs typeface="Arial"/>
            </a:endParaRPr>
          </a:p>
        </p:txBody>
      </p:sp>
      <p:pic>
        <p:nvPicPr>
          <p:cNvPr id="13315" name="Picture 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6489700"/>
            <a:ext cx="38989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5" descr="CFlogo_2014_4-color_PMS_K.eps"/>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04800" y="5314950"/>
            <a:ext cx="38100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ubtitle 2"/>
          <p:cNvSpPr txBox="1">
            <a:spLocks/>
          </p:cNvSpPr>
          <p:nvPr/>
        </p:nvSpPr>
        <p:spPr bwMode="auto">
          <a:xfrm>
            <a:off x="1371600" y="3505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ＭＳ Ｐゴシック" charset="0"/>
              </a:defRPr>
            </a:lvl1pPr>
            <a:lvl2pPr marL="457200" indent="0" algn="ctr" rtl="0" eaLnBrk="1" fontAlgn="base" hangingPunct="1">
              <a:spcBef>
                <a:spcPct val="20000"/>
              </a:spcBef>
              <a:spcAft>
                <a:spcPct val="0"/>
              </a:spcAft>
              <a:buFont typeface="Arial" charset="0"/>
              <a:buNone/>
              <a:defRPr sz="2000" kern="1200">
                <a:solidFill>
                  <a:schemeClr val="tx1">
                    <a:tint val="75000"/>
                  </a:schemeClr>
                </a:solidFill>
                <a:latin typeface="Corbel" pitchFamily="34" charset="0"/>
                <a:ea typeface="ＭＳ Ｐゴシック" charset="-128"/>
                <a:cs typeface="+mn-cs"/>
              </a:defRPr>
            </a:lvl2pPr>
            <a:lvl3pPr marL="914400" indent="0" algn="ctr" rtl="0" eaLnBrk="1" fontAlgn="base" hangingPunct="1">
              <a:spcBef>
                <a:spcPct val="20000"/>
              </a:spcBef>
              <a:spcAft>
                <a:spcPct val="0"/>
              </a:spcAft>
              <a:buFont typeface="Arial" charset="0"/>
              <a:buNone/>
              <a:defRPr sz="1800" kern="1200">
                <a:solidFill>
                  <a:schemeClr val="tx1">
                    <a:tint val="75000"/>
                  </a:schemeClr>
                </a:solidFill>
                <a:latin typeface="Corbel" pitchFamily="34" charset="0"/>
                <a:ea typeface="ＭＳ Ｐゴシック" charset="-128"/>
                <a:cs typeface="+mn-cs"/>
              </a:defRPr>
            </a:lvl3pPr>
            <a:lvl4pPr marL="13716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4pPr>
            <a:lvl5pPr marL="1828800" indent="0" algn="ctr" rtl="0" eaLnBrk="1" fontAlgn="base" hangingPunct="1">
              <a:spcBef>
                <a:spcPct val="20000"/>
              </a:spcBef>
              <a:spcAft>
                <a:spcPct val="0"/>
              </a:spcAft>
              <a:buFont typeface="Arial" charset="0"/>
              <a:buNone/>
              <a:defRPr sz="1600" kern="1200">
                <a:solidFill>
                  <a:schemeClr val="tx1">
                    <a:tint val="75000"/>
                  </a:schemeClr>
                </a:solidFill>
                <a:latin typeface="Corbel" pitchFamily="34" charset="0"/>
                <a:ea typeface="ＭＳ Ｐゴシック" charset="-128"/>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defRPr/>
            </a:pPr>
            <a:r>
              <a:rPr lang="en-US" sz="1800" b="1" dirty="0" smtClean="0">
                <a:solidFill>
                  <a:prstClr val="black">
                    <a:tint val="75000"/>
                  </a:prstClr>
                </a:solidFill>
                <a:latin typeface="Arial"/>
                <a:cs typeface="Arial"/>
              </a:rPr>
              <a:t>Sara R. Collins, Ph.D.</a:t>
            </a:r>
          </a:p>
          <a:p>
            <a:pPr>
              <a:spcBef>
                <a:spcPts val="0"/>
              </a:spcBef>
              <a:defRPr/>
            </a:pPr>
            <a:r>
              <a:rPr lang="en-US" sz="1800" b="1" dirty="0" smtClean="0">
                <a:solidFill>
                  <a:prstClr val="black">
                    <a:tint val="75000"/>
                  </a:prstClr>
                </a:solidFill>
                <a:latin typeface="Arial"/>
                <a:cs typeface="Arial"/>
              </a:rPr>
              <a:t>Vice President, Health Care Coverage and Access</a:t>
            </a:r>
          </a:p>
          <a:p>
            <a:pPr>
              <a:spcBef>
                <a:spcPts val="0"/>
              </a:spcBef>
              <a:defRPr/>
            </a:pPr>
            <a:r>
              <a:rPr lang="en-US" sz="1800" b="1" dirty="0" smtClean="0">
                <a:solidFill>
                  <a:prstClr val="black">
                    <a:tint val="75000"/>
                  </a:prstClr>
                </a:solidFill>
                <a:latin typeface="Arial"/>
                <a:cs typeface="Arial"/>
              </a:rPr>
              <a:t>The Commonwealth Fund </a:t>
            </a:r>
          </a:p>
          <a:p>
            <a:pPr>
              <a:spcBef>
                <a:spcPts val="0"/>
              </a:spcBef>
              <a:defRPr/>
            </a:pPr>
            <a:endParaRPr lang="en-US" sz="1800" b="1" dirty="0" smtClean="0">
              <a:solidFill>
                <a:prstClr val="black">
                  <a:tint val="75000"/>
                </a:prstClr>
              </a:solidFill>
              <a:latin typeface="Arial"/>
              <a:cs typeface="Arial"/>
            </a:endParaRPr>
          </a:p>
          <a:p>
            <a:pPr>
              <a:spcBef>
                <a:spcPts val="0"/>
              </a:spcBef>
              <a:defRPr/>
            </a:pPr>
            <a:r>
              <a:rPr lang="en-US" sz="1800" b="1" dirty="0" smtClean="0">
                <a:solidFill>
                  <a:prstClr val="black">
                    <a:tint val="75000"/>
                  </a:prstClr>
                </a:solidFill>
                <a:latin typeface="Arial"/>
                <a:cs typeface="Arial"/>
              </a:rPr>
              <a:t>Media Teleconference</a:t>
            </a:r>
          </a:p>
          <a:p>
            <a:pPr>
              <a:spcBef>
                <a:spcPts val="0"/>
              </a:spcBef>
              <a:defRPr/>
            </a:pPr>
            <a:r>
              <a:rPr lang="en-US" sz="1800" b="1" dirty="0" smtClean="0">
                <a:solidFill>
                  <a:prstClr val="black">
                    <a:tint val="75000"/>
                  </a:prstClr>
                </a:solidFill>
                <a:latin typeface="Arial"/>
                <a:cs typeface="Arial"/>
              </a:rPr>
              <a:t>May 19, 2015</a:t>
            </a:r>
          </a:p>
          <a:p>
            <a:pPr algn="l">
              <a:defRPr/>
            </a:pPr>
            <a:endParaRPr lang="en-US" sz="2800" dirty="0">
              <a:solidFill>
                <a:prstClr val="black">
                  <a:tint val="75000"/>
                </a:prstClr>
              </a:solidFill>
              <a:latin typeface="Arial"/>
              <a:cs typeface="Arial"/>
            </a:endParaRPr>
          </a:p>
        </p:txBody>
      </p:sp>
    </p:spTree>
    <p:extLst>
      <p:ext uri="{BB962C8B-B14F-4D97-AF65-F5344CB8AC3E}">
        <p14:creationId xmlns:p14="http://schemas.microsoft.com/office/powerpoint/2010/main" val="38512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171360663"/>
              </p:ext>
            </p:extLst>
          </p:nvPr>
        </p:nvGraphicFramePr>
        <p:xfrm>
          <a:off x="152400" y="1143000"/>
          <a:ext cx="8763000" cy="44683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91440"/>
            <a:ext cx="9144000" cy="707886"/>
          </a:xfrm>
          <a:prstGeom prst="rect">
            <a:avLst/>
          </a:prstGeom>
          <a:noFill/>
        </p:spPr>
        <p:txBody>
          <a:bodyPr wrap="square" rtlCol="0" anchor="t" anchorCtr="1">
            <a:spAutoFit/>
          </a:bodyPr>
          <a:lstStyle/>
          <a:p>
            <a:pPr algn="ctr"/>
            <a:r>
              <a:rPr lang="en-US" sz="2000" b="1" dirty="0">
                <a:solidFill>
                  <a:prstClr val="black"/>
                </a:solidFill>
                <a:latin typeface="Georgia"/>
              </a:rPr>
              <a:t>Exhibit </a:t>
            </a:r>
            <a:r>
              <a:rPr lang="en-US" sz="2000" b="1" dirty="0" smtClean="0">
                <a:solidFill>
                  <a:prstClr val="black"/>
                </a:solidFill>
                <a:latin typeface="Georgia"/>
              </a:rPr>
              <a:t>9. </a:t>
            </a:r>
            <a:r>
              <a:rPr lang="en-US" sz="2000" b="1" dirty="0">
                <a:solidFill>
                  <a:prstClr val="black"/>
                </a:solidFill>
                <a:latin typeface="Georgia"/>
              </a:rPr>
              <a:t>The Share of </a:t>
            </a:r>
            <a:r>
              <a:rPr lang="en-US" sz="2000" b="1" dirty="0" smtClean="0">
                <a:solidFill>
                  <a:prstClr val="black"/>
                </a:solidFill>
                <a:latin typeface="Georgia"/>
              </a:rPr>
              <a:t>Adults </a:t>
            </a:r>
            <a:r>
              <a:rPr lang="en-US" sz="2000" b="1" dirty="0">
                <a:solidFill>
                  <a:prstClr val="black"/>
                </a:solidFill>
                <a:latin typeface="Georgia"/>
              </a:rPr>
              <a:t>with </a:t>
            </a:r>
            <a:r>
              <a:rPr lang="en-US" sz="2000" b="1" dirty="0" smtClean="0">
                <a:solidFill>
                  <a:prstClr val="black"/>
                </a:solidFill>
                <a:latin typeface="Georgia"/>
              </a:rPr>
              <a:t>Lower </a:t>
            </a:r>
            <a:r>
              <a:rPr lang="en-US" sz="2000" b="1" dirty="0">
                <a:solidFill>
                  <a:prstClr val="black"/>
                </a:solidFill>
                <a:latin typeface="Georgia"/>
              </a:rPr>
              <a:t>Incomes Who are Underinsured Has </a:t>
            </a:r>
            <a:r>
              <a:rPr lang="en-US" sz="2000" b="1" dirty="0" smtClean="0">
                <a:solidFill>
                  <a:prstClr val="black"/>
                </a:solidFill>
                <a:latin typeface="Georgia"/>
              </a:rPr>
              <a:t>Declined Slightly Since 2010</a:t>
            </a:r>
          </a:p>
        </p:txBody>
      </p:sp>
      <p:sp>
        <p:nvSpPr>
          <p:cNvPr id="6" name="Text Box 49"/>
          <p:cNvSpPr txBox="1">
            <a:spLocks noChangeArrowheads="1"/>
          </p:cNvSpPr>
          <p:nvPr/>
        </p:nvSpPr>
        <p:spPr bwMode="auto">
          <a:xfrm>
            <a:off x="42050" y="5766137"/>
            <a:ext cx="8763000" cy="1015663"/>
          </a:xfrm>
          <a:prstGeom prst="rect">
            <a:avLst/>
          </a:prstGeom>
          <a:noFill/>
          <a:ln w="9525">
            <a:noFill/>
            <a:miter lim="800000"/>
            <a:headEnd/>
            <a:tailEnd/>
          </a:ln>
        </p:spPr>
        <p:txBody>
          <a:bodyPr>
            <a:spAutoFit/>
          </a:bodyPr>
          <a:lstStyle/>
          <a:p>
            <a:r>
              <a:rPr lang="en-US" sz="1200" dirty="0" smtClean="0">
                <a:solidFill>
                  <a:srgbClr val="000000"/>
                </a:solidFill>
              </a:rPr>
              <a:t>Notes: FPL refers to federal poverty </a:t>
            </a:r>
            <a:r>
              <a:rPr lang="en-US" sz="1200" dirty="0">
                <a:solidFill>
                  <a:srgbClr val="000000"/>
                </a:solidFill>
              </a:rPr>
              <a:t>l</a:t>
            </a:r>
            <a:r>
              <a:rPr lang="en-US" sz="1200" dirty="0" smtClean="0">
                <a:solidFill>
                  <a:srgbClr val="000000"/>
                </a:solidFill>
              </a:rPr>
              <a:t>evel</a:t>
            </a:r>
            <a:r>
              <a:rPr lang="en-US" sz="1200" dirty="0">
                <a:solidFill>
                  <a:srgbClr val="000000"/>
                </a:solidFill>
              </a:rPr>
              <a:t>. </a:t>
            </a:r>
            <a:r>
              <a:rPr lang="en-US" sz="1200" dirty="0" smtClean="0">
                <a:solidFill>
                  <a:srgbClr val="000000"/>
                </a:solidFill>
              </a:rPr>
              <a:t>Income </a:t>
            </a:r>
            <a:r>
              <a:rPr lang="en-US" sz="1200" dirty="0">
                <a:solidFill>
                  <a:srgbClr val="000000"/>
                </a:solidFill>
              </a:rPr>
              <a:t>levels are for a family of four in </a:t>
            </a:r>
            <a:r>
              <a:rPr lang="en-US" sz="1200" dirty="0" smtClean="0">
                <a:solidFill>
                  <a:srgbClr val="000000"/>
                </a:solidFill>
              </a:rPr>
              <a:t>2013. ^ Underinsured </a:t>
            </a:r>
            <a:r>
              <a:rPr lang="en-US" sz="1200" dirty="0">
                <a:solidFill>
                  <a:srgbClr val="000000"/>
                </a:solidFill>
              </a:rPr>
              <a:t>defined as insured all year but experienced one of the following: </a:t>
            </a:r>
            <a:r>
              <a:rPr lang="en-US" sz="1200" dirty="0" smtClean="0">
                <a:solidFill>
                  <a:srgbClr val="000000"/>
                </a:solidFill>
              </a:rPr>
              <a:t>out-of-pocket </a:t>
            </a:r>
            <a:r>
              <a:rPr lang="en-US" sz="1200" dirty="0">
                <a:solidFill>
                  <a:srgbClr val="000000"/>
                </a:solidFill>
              </a:rPr>
              <a:t>expenses equaled 10% or more of income; </a:t>
            </a:r>
            <a:r>
              <a:rPr lang="en-US" sz="1200" dirty="0" smtClean="0">
                <a:solidFill>
                  <a:srgbClr val="000000"/>
                </a:solidFill>
              </a:rPr>
              <a:t>out-of-pocket </a:t>
            </a:r>
            <a:r>
              <a:rPr lang="en-US" sz="1200" dirty="0">
                <a:solidFill>
                  <a:srgbClr val="000000"/>
                </a:solidFill>
              </a:rPr>
              <a:t>expenses equaled 5% or more of income if low income (&lt;200% of poverty); or deductibles equaled 5% or more of income</a:t>
            </a:r>
            <a:r>
              <a:rPr lang="en-US" sz="1200" dirty="0" smtClean="0">
                <a:solidFill>
                  <a:srgbClr val="000000"/>
                </a:solidFill>
              </a:rPr>
              <a:t>. </a:t>
            </a:r>
            <a:r>
              <a:rPr lang="en-US" sz="1200" dirty="0">
                <a:solidFill>
                  <a:prstClr val="black"/>
                </a:solidFill>
              </a:rPr>
              <a:t>* Respondent has at least one of the following health conditions: hypertension or high blood pressure; heart disease; diabetes; asthma, emphysema, or lung disease; or high cholesterol.</a:t>
            </a:r>
          </a:p>
          <a:p>
            <a:r>
              <a:rPr lang="en-US" sz="1200" dirty="0" smtClean="0">
                <a:solidFill>
                  <a:srgbClr val="000000"/>
                </a:solidFill>
              </a:rPr>
              <a:t>Source</a:t>
            </a:r>
            <a:r>
              <a:rPr lang="en-US" sz="1200" dirty="0">
                <a:solidFill>
                  <a:srgbClr val="000000"/>
                </a:solidFill>
              </a:rPr>
              <a:t>: The Commonwealth Fund Biennial Health Insurance </a:t>
            </a:r>
            <a:r>
              <a:rPr lang="en-US" sz="1200" dirty="0" smtClean="0">
                <a:solidFill>
                  <a:srgbClr val="000000"/>
                </a:solidFill>
              </a:rPr>
              <a:t>Surveys (2003, 2005, 2010, 2012, and 2014).</a:t>
            </a:r>
            <a:endParaRPr lang="en-US" sz="1200" dirty="0">
              <a:solidFill>
                <a:srgbClr val="000000"/>
              </a:solidFill>
            </a:endParaRPr>
          </a:p>
        </p:txBody>
      </p:sp>
      <p:sp>
        <p:nvSpPr>
          <p:cNvPr id="10" name="TextBox 9"/>
          <p:cNvSpPr txBox="1"/>
          <p:nvPr/>
        </p:nvSpPr>
        <p:spPr>
          <a:xfrm>
            <a:off x="101430" y="956846"/>
            <a:ext cx="6832770" cy="338554"/>
          </a:xfrm>
          <a:prstGeom prst="rect">
            <a:avLst/>
          </a:prstGeom>
          <a:noFill/>
        </p:spPr>
        <p:txBody>
          <a:bodyPr wrap="square" rtlCol="0">
            <a:spAutoFit/>
          </a:bodyPr>
          <a:lstStyle/>
          <a:p>
            <a:r>
              <a:rPr lang="en-US" sz="1600" b="1" dirty="0" smtClean="0">
                <a:solidFill>
                  <a:srgbClr val="000000"/>
                </a:solidFill>
              </a:rPr>
              <a:t>Percent adults insured all year ages 19–64 who were underinsured^</a:t>
            </a:r>
            <a:endParaRPr lang="en-US" sz="1600" b="1" dirty="0">
              <a:solidFill>
                <a:srgbClr val="000000"/>
              </a:solidFill>
            </a:endParaRPr>
          </a:p>
        </p:txBody>
      </p:sp>
      <p:sp>
        <p:nvSpPr>
          <p:cNvPr id="13" name="TextBox 12"/>
          <p:cNvSpPr txBox="1"/>
          <p:nvPr/>
        </p:nvSpPr>
        <p:spPr>
          <a:xfrm>
            <a:off x="1905000" y="4889501"/>
            <a:ext cx="1627632" cy="307777"/>
          </a:xfrm>
          <a:prstGeom prst="rect">
            <a:avLst/>
          </a:prstGeom>
          <a:noFill/>
        </p:spPr>
        <p:txBody>
          <a:bodyPr wrap="square" rtlCol="0">
            <a:spAutoFit/>
          </a:bodyPr>
          <a:lstStyle/>
          <a:p>
            <a:pPr algn="ctr"/>
            <a:r>
              <a:rPr lang="en-US" sz="1400" b="1" dirty="0" smtClean="0">
                <a:solidFill>
                  <a:srgbClr val="000000"/>
                </a:solidFill>
              </a:rPr>
              <a:t>$47,100</a:t>
            </a:r>
            <a:endParaRPr lang="en-US" sz="1400" b="1" dirty="0">
              <a:solidFill>
                <a:srgbClr val="000000"/>
              </a:solidFill>
            </a:endParaRPr>
          </a:p>
        </p:txBody>
      </p:sp>
      <p:sp>
        <p:nvSpPr>
          <p:cNvPr id="14" name="TextBox 13"/>
          <p:cNvSpPr txBox="1"/>
          <p:nvPr/>
        </p:nvSpPr>
        <p:spPr>
          <a:xfrm>
            <a:off x="3276600" y="4876800"/>
            <a:ext cx="1627632" cy="307777"/>
          </a:xfrm>
          <a:prstGeom prst="rect">
            <a:avLst/>
          </a:prstGeom>
          <a:noFill/>
        </p:spPr>
        <p:txBody>
          <a:bodyPr wrap="square" rtlCol="0">
            <a:spAutoFit/>
          </a:bodyPr>
          <a:lstStyle/>
          <a:p>
            <a:pPr algn="ctr"/>
            <a:r>
              <a:rPr lang="en-US" sz="1400" b="1" dirty="0" smtClean="0">
                <a:solidFill>
                  <a:srgbClr val="000000"/>
                </a:solidFill>
              </a:rPr>
              <a:t>$47,100+</a:t>
            </a:r>
            <a:endParaRPr lang="en-US" sz="1400" b="1" dirty="0">
              <a:solidFill>
                <a:srgbClr val="000000"/>
              </a:solidFill>
            </a:endParaRPr>
          </a:p>
        </p:txBody>
      </p:sp>
      <p:cxnSp>
        <p:nvCxnSpPr>
          <p:cNvPr id="3" name="Straight Connector 2"/>
          <p:cNvCxnSpPr/>
          <p:nvPr/>
        </p:nvCxnSpPr>
        <p:spPr>
          <a:xfrm flipV="1">
            <a:off x="5532120" y="2212848"/>
            <a:ext cx="0"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1632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0" y="90488"/>
            <a:ext cx="9144000" cy="1015663"/>
          </a:xfrm>
          <a:noFill/>
        </p:spPr>
        <p:txBody>
          <a:bodyPr anchor="t" anchorCtr="1"/>
          <a:lstStyle/>
          <a:p>
            <a:pPr algn="ctr"/>
            <a:r>
              <a:rPr lang="en-US" sz="2000" b="1" dirty="0" smtClean="0">
                <a:latin typeface="+mj-lt"/>
                <a:cs typeface="Arial" charset="0"/>
              </a:rPr>
              <a:t>Exhibit 10. Underinsured Adults Report Medical Bill Problems at Twice the Rate as Insured Adults who are Not Underinsured </a:t>
            </a:r>
            <a:br>
              <a:rPr lang="en-US" sz="2000" b="1" dirty="0" smtClean="0">
                <a:latin typeface="+mj-lt"/>
                <a:cs typeface="Arial" charset="0"/>
              </a:rPr>
            </a:br>
            <a:endParaRPr lang="en-US" sz="2000" b="1" dirty="0" smtClean="0">
              <a:latin typeface="+mj-lt"/>
              <a:cs typeface="Arial" charset="0"/>
            </a:endParaRPr>
          </a:p>
        </p:txBody>
      </p:sp>
      <p:sp>
        <p:nvSpPr>
          <p:cNvPr id="74757" name="Rectangle 7"/>
          <p:cNvSpPr>
            <a:spLocks noChangeArrowheads="1"/>
          </p:cNvSpPr>
          <p:nvPr/>
        </p:nvSpPr>
        <p:spPr bwMode="auto">
          <a:xfrm>
            <a:off x="42050" y="6172200"/>
            <a:ext cx="8839200" cy="646331"/>
          </a:xfrm>
          <a:prstGeom prst="rect">
            <a:avLst/>
          </a:prstGeom>
          <a:noFill/>
          <a:ln w="9525">
            <a:noFill/>
            <a:miter lim="800000"/>
            <a:headEnd/>
            <a:tailEnd/>
          </a:ln>
        </p:spPr>
        <p:txBody>
          <a:bodyPr wrap="square">
            <a:spAutoFit/>
          </a:bodyPr>
          <a:lstStyle/>
          <a:p>
            <a:r>
              <a:rPr lang="en-US" sz="1200" dirty="0" smtClean="0">
                <a:solidFill>
                  <a:srgbClr val="000000"/>
                </a:solidFill>
              </a:rPr>
              <a:t>^ </a:t>
            </a:r>
            <a:r>
              <a:rPr lang="en-US" sz="1200" dirty="0">
                <a:solidFill>
                  <a:srgbClr val="000000"/>
                </a:solidFill>
                <a:latin typeface="Calibri" panose="020F05020202040302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a:t>
            </a:r>
          </a:p>
          <a:p>
            <a:r>
              <a:rPr lang="en-US" sz="1200" dirty="0" smtClean="0">
                <a:solidFill>
                  <a:srgbClr val="000000"/>
                </a:solidFill>
              </a:rPr>
              <a:t>Source</a:t>
            </a:r>
            <a:r>
              <a:rPr lang="en-US" sz="1200" dirty="0">
                <a:solidFill>
                  <a:srgbClr val="000000"/>
                </a:solidFill>
              </a:rPr>
              <a:t>: The Commonwealth Fund </a:t>
            </a:r>
            <a:r>
              <a:rPr lang="en-US" sz="1200" dirty="0" smtClean="0">
                <a:solidFill>
                  <a:srgbClr val="000000"/>
                </a:solidFill>
              </a:rPr>
              <a:t>Biennial Health Insurance Survey (2014). </a:t>
            </a:r>
            <a:endParaRPr lang="en-US" sz="1200" dirty="0">
              <a:solidFill>
                <a:srgbClr val="000000"/>
              </a:solidFill>
            </a:endParaRPr>
          </a:p>
        </p:txBody>
      </p:sp>
      <p:graphicFrame>
        <p:nvGraphicFramePr>
          <p:cNvPr id="2" name="Chart 1"/>
          <p:cNvGraphicFramePr/>
          <p:nvPr>
            <p:extLst>
              <p:ext uri="{D42A27DB-BD31-4B8C-83A1-F6EECF244321}">
                <p14:modId xmlns:p14="http://schemas.microsoft.com/office/powerpoint/2010/main" val="1817494336"/>
              </p:ext>
            </p:extLst>
          </p:nvPr>
        </p:nvGraphicFramePr>
        <p:xfrm>
          <a:off x="209720" y="1489213"/>
          <a:ext cx="8756650" cy="453058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3"/>
          <p:cNvSpPr txBox="1">
            <a:spLocks noChangeArrowheads="1"/>
          </p:cNvSpPr>
          <p:nvPr/>
        </p:nvSpPr>
        <p:spPr bwMode="auto">
          <a:xfrm>
            <a:off x="133973" y="1066800"/>
            <a:ext cx="5496360" cy="344487"/>
          </a:xfrm>
          <a:prstGeom prst="rect">
            <a:avLst/>
          </a:prstGeom>
          <a:noFill/>
          <a:ln w="9525">
            <a:noFill/>
            <a:miter lim="800000"/>
            <a:headEnd/>
            <a:tailEnd/>
          </a:ln>
        </p:spPr>
        <p:txBody>
          <a:bodyPr/>
          <a:lstStyle/>
          <a:p>
            <a:pPr eaLnBrk="0" hangingPunct="0">
              <a:spcBef>
                <a:spcPct val="50000"/>
              </a:spcBef>
            </a:pPr>
            <a:r>
              <a:rPr lang="en-US" sz="1600" b="1" dirty="0" smtClean="0">
                <a:solidFill>
                  <a:srgbClr val="000000"/>
                </a:solidFill>
                <a:cs typeface="Arial" charset="0"/>
              </a:rPr>
              <a:t>Percent adults ages 19-64</a:t>
            </a:r>
            <a:endParaRPr lang="en-US" sz="1600" b="1" dirty="0">
              <a:solidFill>
                <a:srgbClr val="000000"/>
              </a:solidFill>
              <a:cs typeface="Arial" charset="0"/>
            </a:endParaRPr>
          </a:p>
        </p:txBody>
      </p:sp>
    </p:spTree>
    <p:extLst>
      <p:ext uri="{BB962C8B-B14F-4D97-AF65-F5344CB8AC3E}">
        <p14:creationId xmlns:p14="http://schemas.microsoft.com/office/powerpoint/2010/main" val="2084578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93" name="Rectangle 63"/>
          <p:cNvSpPr>
            <a:spLocks noChangeArrowheads="1"/>
          </p:cNvSpPr>
          <p:nvPr/>
        </p:nvSpPr>
        <p:spPr bwMode="auto">
          <a:xfrm>
            <a:off x="0" y="90487"/>
            <a:ext cx="9140825" cy="707886"/>
          </a:xfrm>
          <a:prstGeom prst="rect">
            <a:avLst/>
          </a:prstGeom>
          <a:noFill/>
          <a:ln w="9525">
            <a:noFill/>
            <a:miter lim="800000"/>
            <a:headEnd/>
            <a:tailEnd/>
          </a:ln>
        </p:spPr>
        <p:txBody>
          <a:bodyPr anchorCtr="1">
            <a:spAutoFit/>
          </a:bodyPr>
          <a:lstStyle/>
          <a:p>
            <a:pPr algn="ctr"/>
            <a:r>
              <a:rPr lang="en-US" sz="2000" b="1" dirty="0">
                <a:latin typeface="+mj-lt"/>
                <a:cs typeface="Arial" charset="0"/>
              </a:rPr>
              <a:t>Exhibit </a:t>
            </a:r>
            <a:r>
              <a:rPr lang="en-US" sz="2000" b="1" dirty="0" smtClean="0">
                <a:latin typeface="+mj-lt"/>
                <a:cs typeface="Arial" charset="0"/>
              </a:rPr>
              <a:t>11. Adults with Medical Bill Problems Had Lingering Financial Problems Because of their Medical Bills</a:t>
            </a:r>
          </a:p>
        </p:txBody>
      </p:sp>
      <p:sp>
        <p:nvSpPr>
          <p:cNvPr id="87094" name="Text Box 64"/>
          <p:cNvSpPr txBox="1">
            <a:spLocks noChangeArrowheads="1"/>
          </p:cNvSpPr>
          <p:nvPr/>
        </p:nvSpPr>
        <p:spPr bwMode="auto">
          <a:xfrm>
            <a:off x="0" y="5410200"/>
            <a:ext cx="6858000" cy="1384995"/>
          </a:xfrm>
          <a:prstGeom prst="rect">
            <a:avLst/>
          </a:prstGeom>
          <a:noFill/>
          <a:ln w="9525">
            <a:noFill/>
            <a:miter lim="800000"/>
            <a:headEnd/>
            <a:tailEnd/>
          </a:ln>
        </p:spPr>
        <p:txBody>
          <a:bodyPr wrap="square">
            <a:spAutoFit/>
          </a:bodyPr>
          <a:lstStyle/>
          <a:p>
            <a:r>
              <a:rPr lang="en-US" sz="1200" dirty="0" smtClean="0"/>
              <a:t>* Base</a:t>
            </a:r>
            <a:r>
              <a:rPr lang="en-US" sz="1200" dirty="0"/>
              <a:t>: Had problems paying medical bills, contacted by a collection agency for unpaid bills, had to change way of life in order </a:t>
            </a:r>
            <a:br>
              <a:rPr lang="en-US" sz="1200" dirty="0"/>
            </a:br>
            <a:r>
              <a:rPr lang="en-US" sz="1200" dirty="0"/>
              <a:t>to pay medical bills, or has outstanding medical debt</a:t>
            </a:r>
            <a:r>
              <a:rPr lang="en-US" sz="1200" dirty="0" smtClean="0"/>
              <a:t>. ^ </a:t>
            </a:r>
            <a:r>
              <a:rPr lang="en-US" sz="1200" dirty="0" smtClean="0">
                <a:solidFill>
                  <a:srgbClr val="000000"/>
                </a:solidFill>
                <a:latin typeface="Calibri" panose="020F0502020204030204" pitchFamily="34" charset="0"/>
              </a:rPr>
              <a:t>Underinsured </a:t>
            </a:r>
            <a:r>
              <a:rPr lang="en-US" sz="1200" dirty="0">
                <a:solidFill>
                  <a:srgbClr val="000000"/>
                </a:solidFill>
                <a:latin typeface="Calibri" panose="020F0502020204030204" pitchFamily="34" charset="0"/>
              </a:rPr>
              <a:t>defined as insured all year but experienced one of the following: out-of-pocket expenses equaled 10% or more of income; out-of-pocket expenses equaled 5% or more of income if low income (&lt;200% of poverty); or deductibles equaled 5% or more of income. </a:t>
            </a:r>
            <a:r>
              <a:rPr lang="en-US" sz="1200" dirty="0" smtClean="0">
                <a:solidFill>
                  <a:srgbClr val="000000"/>
                </a:solidFill>
                <a:latin typeface="Calibri" panose="020F0502020204030204" pitchFamily="34" charset="0"/>
              </a:rPr>
              <a:t> </a:t>
            </a:r>
            <a:endParaRPr lang="en-US" sz="1200" dirty="0"/>
          </a:p>
          <a:p>
            <a:r>
              <a:rPr lang="en-US" sz="1200" dirty="0" smtClean="0"/>
              <a:t>Source</a:t>
            </a:r>
            <a:r>
              <a:rPr lang="en-US" sz="1200" dirty="0"/>
              <a:t>: The Commonwealth Fund Biennial Health Insurance Survey (</a:t>
            </a:r>
            <a:r>
              <a:rPr lang="en-US" sz="1200" dirty="0" smtClean="0"/>
              <a:t>2014).</a:t>
            </a:r>
            <a:endParaRPr lang="en-US" sz="1200" dirty="0"/>
          </a:p>
        </p:txBody>
      </p:sp>
      <p:sp>
        <p:nvSpPr>
          <p:cNvPr id="87095" name="Text Box 65"/>
          <p:cNvSpPr txBox="1">
            <a:spLocks noChangeArrowheads="1"/>
          </p:cNvSpPr>
          <p:nvPr/>
        </p:nvSpPr>
        <p:spPr bwMode="auto">
          <a:xfrm>
            <a:off x="59380" y="838200"/>
            <a:ext cx="8686800" cy="338138"/>
          </a:xfrm>
          <a:prstGeom prst="rect">
            <a:avLst/>
          </a:prstGeom>
          <a:noFill/>
          <a:ln w="9525">
            <a:noFill/>
            <a:miter lim="800000"/>
            <a:headEnd/>
            <a:tailEnd/>
          </a:ln>
        </p:spPr>
        <p:txBody>
          <a:bodyPr>
            <a:spAutoFit/>
          </a:bodyPr>
          <a:lstStyle/>
          <a:p>
            <a:pPr eaLnBrk="0" hangingPunct="0"/>
            <a:r>
              <a:rPr lang="en-US" sz="1600" b="1" dirty="0">
                <a:cs typeface="Arial" charset="0"/>
              </a:rPr>
              <a:t>Percent </a:t>
            </a:r>
            <a:r>
              <a:rPr lang="en-US" sz="1600" b="1" dirty="0" smtClean="0">
                <a:cs typeface="Arial" charset="0"/>
              </a:rPr>
              <a:t>adults </a:t>
            </a:r>
            <a:r>
              <a:rPr lang="en-US" sz="1600" b="1" dirty="0">
                <a:cs typeface="Arial" charset="0"/>
              </a:rPr>
              <a:t>ages 19–64 with medical bill problems or accrued medical debt*</a:t>
            </a:r>
          </a:p>
        </p:txBody>
      </p:sp>
      <p:graphicFrame>
        <p:nvGraphicFramePr>
          <p:cNvPr id="7" name="Chart 6"/>
          <p:cNvGraphicFramePr/>
          <p:nvPr>
            <p:extLst>
              <p:ext uri="{D42A27DB-BD31-4B8C-83A1-F6EECF244321}">
                <p14:modId xmlns:p14="http://schemas.microsoft.com/office/powerpoint/2010/main" val="327062682"/>
              </p:ext>
            </p:extLst>
          </p:nvPr>
        </p:nvGraphicFramePr>
        <p:xfrm>
          <a:off x="192087" y="1148116"/>
          <a:ext cx="8756650" cy="4530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4961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0" y="90488"/>
            <a:ext cx="9144000" cy="1323439"/>
          </a:xfrm>
          <a:noFill/>
        </p:spPr>
        <p:txBody>
          <a:bodyPr anchor="t" anchorCtr="1"/>
          <a:lstStyle/>
          <a:p>
            <a:pPr algn="ctr"/>
            <a:r>
              <a:rPr lang="en-US" sz="2000" b="1" dirty="0" smtClean="0">
                <a:latin typeface="+mj-lt"/>
                <a:cs typeface="Arial" charset="0"/>
              </a:rPr>
              <a:t>Exhibit 12. More than 2 of 5 Adults Who Are Underinsured Reported Problems Getting Needed Care Because of Cost </a:t>
            </a:r>
            <a:br>
              <a:rPr lang="en-US" sz="2000" b="1" dirty="0" smtClean="0">
                <a:latin typeface="+mj-lt"/>
                <a:cs typeface="Arial" charset="0"/>
              </a:rPr>
            </a:br>
            <a:r>
              <a:rPr lang="en-US" sz="2000" b="1" dirty="0">
                <a:latin typeface="+mj-lt"/>
                <a:cs typeface="Arial" charset="0"/>
              </a:rPr>
              <a:t/>
            </a:r>
            <a:br>
              <a:rPr lang="en-US" sz="2000" b="1" dirty="0">
                <a:latin typeface="+mj-lt"/>
                <a:cs typeface="Arial" charset="0"/>
              </a:rPr>
            </a:br>
            <a:r>
              <a:rPr lang="en-US" sz="2000" b="1" dirty="0" smtClean="0">
                <a:latin typeface="+mj-lt"/>
                <a:cs typeface="Arial" charset="0"/>
              </a:rPr>
              <a:t> </a:t>
            </a:r>
          </a:p>
        </p:txBody>
      </p:sp>
      <p:sp>
        <p:nvSpPr>
          <p:cNvPr id="74757" name="Rectangle 7"/>
          <p:cNvSpPr>
            <a:spLocks noChangeArrowheads="1"/>
          </p:cNvSpPr>
          <p:nvPr/>
        </p:nvSpPr>
        <p:spPr bwMode="auto">
          <a:xfrm>
            <a:off x="42050" y="6172200"/>
            <a:ext cx="8839200" cy="646331"/>
          </a:xfrm>
          <a:prstGeom prst="rect">
            <a:avLst/>
          </a:prstGeom>
          <a:noFill/>
          <a:ln w="9525">
            <a:noFill/>
            <a:miter lim="800000"/>
            <a:headEnd/>
            <a:tailEnd/>
          </a:ln>
        </p:spPr>
        <p:txBody>
          <a:bodyPr wrap="square">
            <a:spAutoFit/>
          </a:bodyPr>
          <a:lstStyle/>
          <a:p>
            <a:r>
              <a:rPr lang="en-US" sz="1200" dirty="0" smtClean="0">
                <a:solidFill>
                  <a:srgbClr val="000000"/>
                </a:solidFill>
              </a:rPr>
              <a:t>^ </a:t>
            </a:r>
            <a:r>
              <a:rPr lang="en-US" sz="1200" dirty="0">
                <a:solidFill>
                  <a:srgbClr val="000000"/>
                </a:solidFill>
                <a:latin typeface="Calibri" panose="020F05020202040302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a:t>
            </a:r>
          </a:p>
          <a:p>
            <a:r>
              <a:rPr lang="en-US" sz="1200" dirty="0" smtClean="0">
                <a:solidFill>
                  <a:srgbClr val="000000"/>
                </a:solidFill>
              </a:rPr>
              <a:t>Source</a:t>
            </a:r>
            <a:r>
              <a:rPr lang="en-US" sz="1200" dirty="0">
                <a:solidFill>
                  <a:srgbClr val="000000"/>
                </a:solidFill>
              </a:rPr>
              <a:t>: The Commonwealth Fund </a:t>
            </a:r>
            <a:r>
              <a:rPr lang="en-US" sz="1200" dirty="0" smtClean="0">
                <a:solidFill>
                  <a:srgbClr val="000000"/>
                </a:solidFill>
              </a:rPr>
              <a:t>Biennial Health Insurance Survey (2014). </a:t>
            </a:r>
            <a:endParaRPr lang="en-US" sz="1200" dirty="0">
              <a:solidFill>
                <a:srgbClr val="000000"/>
              </a:solidFill>
            </a:endParaRPr>
          </a:p>
        </p:txBody>
      </p:sp>
      <p:graphicFrame>
        <p:nvGraphicFramePr>
          <p:cNvPr id="2" name="Chart 1"/>
          <p:cNvGraphicFramePr/>
          <p:nvPr>
            <p:extLst>
              <p:ext uri="{D42A27DB-BD31-4B8C-83A1-F6EECF244321}">
                <p14:modId xmlns:p14="http://schemas.microsoft.com/office/powerpoint/2010/main" val="3685972129"/>
              </p:ext>
            </p:extLst>
          </p:nvPr>
        </p:nvGraphicFramePr>
        <p:xfrm>
          <a:off x="209720" y="1489213"/>
          <a:ext cx="8756650" cy="453058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3"/>
          <p:cNvSpPr txBox="1">
            <a:spLocks noChangeArrowheads="1"/>
          </p:cNvSpPr>
          <p:nvPr/>
        </p:nvSpPr>
        <p:spPr bwMode="auto">
          <a:xfrm>
            <a:off x="133973" y="1066800"/>
            <a:ext cx="5496360" cy="344487"/>
          </a:xfrm>
          <a:prstGeom prst="rect">
            <a:avLst/>
          </a:prstGeom>
          <a:noFill/>
          <a:ln w="9525">
            <a:noFill/>
            <a:miter lim="800000"/>
            <a:headEnd/>
            <a:tailEnd/>
          </a:ln>
        </p:spPr>
        <p:txBody>
          <a:bodyPr/>
          <a:lstStyle/>
          <a:p>
            <a:pPr eaLnBrk="0" hangingPunct="0">
              <a:spcBef>
                <a:spcPct val="50000"/>
              </a:spcBef>
            </a:pPr>
            <a:r>
              <a:rPr lang="en-US" sz="1600" b="1" dirty="0" smtClean="0">
                <a:solidFill>
                  <a:srgbClr val="000000"/>
                </a:solidFill>
                <a:cs typeface="Arial" charset="0"/>
              </a:rPr>
              <a:t>Percent adults ages 19-64</a:t>
            </a:r>
            <a:endParaRPr lang="en-US" sz="1600" b="1" dirty="0">
              <a:solidFill>
                <a:srgbClr val="000000"/>
              </a:solidFill>
              <a:cs typeface="Arial" charset="0"/>
            </a:endParaRPr>
          </a:p>
        </p:txBody>
      </p:sp>
    </p:spTree>
    <p:extLst>
      <p:ext uri="{BB962C8B-B14F-4D97-AF65-F5344CB8AC3E}">
        <p14:creationId xmlns:p14="http://schemas.microsoft.com/office/powerpoint/2010/main" val="4251759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8600" y="0"/>
            <a:ext cx="8763000" cy="400110"/>
          </a:xfrm>
        </p:spPr>
        <p:txBody>
          <a:bodyPr/>
          <a:lstStyle/>
          <a:p>
            <a:pPr algn="ctr"/>
            <a:r>
              <a:rPr lang="en-US" sz="2000" b="1" dirty="0" smtClean="0">
                <a:latin typeface="Georgia" charset="0"/>
                <a:ea typeface="ＭＳ Ｐゴシック" charset="0"/>
              </a:rPr>
              <a:t>Exhibit 13. Conclusions</a:t>
            </a:r>
            <a:endParaRPr lang="en-US" sz="2000" b="1" dirty="0">
              <a:latin typeface="Georgia" charset="0"/>
              <a:ea typeface="ＭＳ Ｐゴシック" charset="0"/>
            </a:endParaRPr>
          </a:p>
        </p:txBody>
      </p:sp>
      <p:sp>
        <p:nvSpPr>
          <p:cNvPr id="15362" name="Content Placeholder 2"/>
          <p:cNvSpPr>
            <a:spLocks noGrp="1"/>
          </p:cNvSpPr>
          <p:nvPr>
            <p:ph idx="1"/>
          </p:nvPr>
        </p:nvSpPr>
        <p:spPr>
          <a:xfrm>
            <a:off x="381000" y="685800"/>
            <a:ext cx="8382000" cy="6324600"/>
          </a:xfrm>
        </p:spPr>
        <p:txBody>
          <a:bodyPr/>
          <a:lstStyle/>
          <a:p>
            <a:r>
              <a:rPr lang="en-US" dirty="0" smtClean="0">
                <a:latin typeface="Arial" charset="0"/>
                <a:ea typeface="ＭＳ Ｐゴシック" charset="0"/>
                <a:cs typeface="Arial" charset="0"/>
              </a:rPr>
              <a:t>After nearly doubling between 2003 and 2010, the number </a:t>
            </a:r>
            <a:r>
              <a:rPr lang="en-US" dirty="0">
                <a:latin typeface="Arial" charset="0"/>
                <a:ea typeface="ＭＳ Ｐゴシック" charset="0"/>
                <a:cs typeface="Arial" charset="0"/>
              </a:rPr>
              <a:t>of underinsured </a:t>
            </a:r>
            <a:r>
              <a:rPr lang="en-US" dirty="0" smtClean="0">
                <a:latin typeface="Arial" charset="0"/>
                <a:ea typeface="ＭＳ Ｐゴシック" charset="0"/>
                <a:cs typeface="Arial" charset="0"/>
              </a:rPr>
              <a:t>adults in the U.S. held constant </a:t>
            </a:r>
            <a:r>
              <a:rPr lang="en-US" dirty="0">
                <a:latin typeface="Arial" charset="0"/>
                <a:ea typeface="ＭＳ Ｐゴシック" charset="0"/>
                <a:cs typeface="Arial" charset="0"/>
              </a:rPr>
              <a:t>in </a:t>
            </a:r>
            <a:r>
              <a:rPr lang="en-US" dirty="0" smtClean="0">
                <a:latin typeface="Arial" charset="0"/>
                <a:ea typeface="ＭＳ Ｐゴシック" charset="0"/>
                <a:cs typeface="Arial" charset="0"/>
              </a:rPr>
              <a:t>2012 and 2014.</a:t>
            </a:r>
          </a:p>
          <a:p>
            <a:r>
              <a:rPr lang="en-US" dirty="0" smtClean="0">
                <a:latin typeface="Arial" charset="0"/>
                <a:ea typeface="ＭＳ Ｐゴシック" charset="0"/>
                <a:cs typeface="Arial" charset="0"/>
              </a:rPr>
              <a:t>However, growth in the proliferation and size of deductibles threatens </a:t>
            </a:r>
            <a:r>
              <a:rPr lang="en-US" dirty="0">
                <a:latin typeface="Arial" charset="0"/>
                <a:ea typeface="ＭＳ Ｐゴシック" charset="0"/>
                <a:cs typeface="Arial" charset="0"/>
              </a:rPr>
              <a:t>to increase underinsurance in the years ahead</a:t>
            </a:r>
            <a:r>
              <a:rPr lang="en-US" dirty="0" smtClean="0">
                <a:latin typeface="Arial" charset="0"/>
                <a:ea typeface="ＭＳ Ｐゴシック" charset="0"/>
                <a:cs typeface="Arial" charset="0"/>
              </a:rPr>
              <a:t>.  </a:t>
            </a:r>
          </a:p>
          <a:p>
            <a:r>
              <a:rPr lang="en-US" dirty="0" smtClean="0">
                <a:latin typeface="Arial" charset="0"/>
                <a:ea typeface="ＭＳ Ｐゴシック" charset="0"/>
                <a:cs typeface="Arial" charset="0"/>
              </a:rPr>
              <a:t>Underinsured adults tend </a:t>
            </a:r>
            <a:r>
              <a:rPr lang="en-US" dirty="0">
                <a:latin typeface="Arial" charset="0"/>
                <a:ea typeface="ＭＳ Ｐゴシック" charset="0"/>
                <a:cs typeface="Arial" charset="0"/>
              </a:rPr>
              <a:t>to </a:t>
            </a:r>
            <a:r>
              <a:rPr lang="en-US" dirty="0" smtClean="0">
                <a:latin typeface="Arial" charset="0"/>
                <a:ea typeface="ＭＳ Ｐゴシック" charset="0"/>
                <a:cs typeface="Arial" charset="0"/>
              </a:rPr>
              <a:t>skimp on needed health care and many are </a:t>
            </a:r>
            <a:r>
              <a:rPr lang="en-US" dirty="0">
                <a:latin typeface="Arial" charset="0"/>
                <a:ea typeface="ＭＳ Ｐゴシック" charset="0"/>
                <a:cs typeface="Arial" charset="0"/>
              </a:rPr>
              <a:t>accumulating medical debt that is </a:t>
            </a:r>
            <a:r>
              <a:rPr lang="en-US" dirty="0" smtClean="0">
                <a:latin typeface="Arial" charset="0"/>
                <a:ea typeface="ＭＳ Ｐゴシック" charset="0"/>
                <a:cs typeface="Arial" charset="0"/>
              </a:rPr>
              <a:t>damaging </a:t>
            </a:r>
            <a:r>
              <a:rPr lang="en-US" dirty="0">
                <a:latin typeface="Arial" charset="0"/>
                <a:ea typeface="ＭＳ Ｐゴシック" charset="0"/>
                <a:cs typeface="Arial" charset="0"/>
              </a:rPr>
              <a:t>their credit ratings and </a:t>
            </a:r>
            <a:r>
              <a:rPr lang="en-US" dirty="0" smtClean="0">
                <a:latin typeface="Arial" charset="0"/>
                <a:ea typeface="ＭＳ Ｐゴシック" charset="0"/>
                <a:cs typeface="Arial" charset="0"/>
              </a:rPr>
              <a:t>depleting </a:t>
            </a:r>
            <a:r>
              <a:rPr lang="en-US" dirty="0">
                <a:latin typeface="Arial" charset="0"/>
                <a:ea typeface="ＭＳ Ｐゴシック" charset="0"/>
                <a:cs typeface="Arial" charset="0"/>
              </a:rPr>
              <a:t>their </a:t>
            </a:r>
            <a:r>
              <a:rPr lang="en-US" dirty="0" smtClean="0">
                <a:latin typeface="Arial" charset="0"/>
                <a:ea typeface="ＭＳ Ｐゴシック" charset="0"/>
                <a:cs typeface="Arial" charset="0"/>
              </a:rPr>
              <a:t>savings.</a:t>
            </a:r>
          </a:p>
          <a:p>
            <a:r>
              <a:rPr lang="en-US" dirty="0" smtClean="0">
                <a:latin typeface="Arial" charset="0"/>
                <a:ea typeface="ＭＳ Ｐゴシック" charset="0"/>
                <a:cs typeface="Arial" charset="0"/>
              </a:rPr>
              <a:t>The Affordable Care Act improved the quality of insurance coverage for people who lack job-based health benefits, but many marketplace plans and individual market policies come with high deductibles. </a:t>
            </a:r>
          </a:p>
          <a:p>
            <a:r>
              <a:rPr lang="en-US" dirty="0" smtClean="0">
                <a:solidFill>
                  <a:prstClr val="black"/>
                </a:solidFill>
                <a:latin typeface="Arial" charset="0"/>
                <a:ea typeface="ＭＳ Ｐゴシック" charset="0"/>
                <a:cs typeface="Arial" charset="0"/>
              </a:rPr>
              <a:t>The </a:t>
            </a:r>
            <a:r>
              <a:rPr lang="en-US" dirty="0">
                <a:solidFill>
                  <a:prstClr val="black"/>
                </a:solidFill>
                <a:latin typeface="Arial" charset="0"/>
                <a:ea typeface="ＭＳ Ｐゴシック" charset="0"/>
                <a:cs typeface="Arial" charset="0"/>
              </a:rPr>
              <a:t>law has only limited ability to improve </a:t>
            </a:r>
            <a:r>
              <a:rPr lang="en-US" dirty="0" smtClean="0">
                <a:solidFill>
                  <a:prstClr val="black"/>
                </a:solidFill>
                <a:latin typeface="Arial" charset="0"/>
                <a:ea typeface="ＭＳ Ｐゴシック" charset="0"/>
                <a:cs typeface="Arial" charset="0"/>
              </a:rPr>
              <a:t>the cost protection of large employer plans.</a:t>
            </a:r>
          </a:p>
          <a:p>
            <a:r>
              <a:rPr lang="en-US" dirty="0" smtClean="0">
                <a:latin typeface="Arial" charset="0"/>
                <a:ea typeface="ＭＳ Ｐゴシック" charset="0"/>
                <a:cs typeface="Arial" charset="0"/>
              </a:rPr>
              <a:t>New approaches to benefit design are needed to better protect consumers from health care costs, and encourage the use of timely care. </a:t>
            </a:r>
          </a:p>
          <a:p>
            <a:r>
              <a:rPr lang="en-US" dirty="0" smtClean="0">
                <a:latin typeface="Arial" charset="0"/>
                <a:ea typeface="ＭＳ Ｐゴシック" charset="0"/>
                <a:cs typeface="Arial" charset="0"/>
              </a:rPr>
              <a:t>System-wide </a:t>
            </a:r>
            <a:r>
              <a:rPr lang="en-US" dirty="0">
                <a:latin typeface="Arial" charset="0"/>
                <a:ea typeface="ＭＳ Ｐゴシック" charset="0"/>
                <a:cs typeface="Arial" charset="0"/>
              </a:rPr>
              <a:t>efforts to lower the underlying rate of medical cost </a:t>
            </a:r>
            <a:r>
              <a:rPr lang="en-US" dirty="0" smtClean="0">
                <a:latin typeface="Arial" charset="0"/>
                <a:ea typeface="ＭＳ Ｐゴシック" charset="0"/>
                <a:cs typeface="Arial" charset="0"/>
              </a:rPr>
              <a:t>growth, with those savings shared with consumers, </a:t>
            </a:r>
            <a:r>
              <a:rPr lang="en-US" dirty="0">
                <a:latin typeface="Arial" charset="0"/>
                <a:ea typeface="ＭＳ Ｐゴシック" charset="0"/>
                <a:cs typeface="Arial" charset="0"/>
              </a:rPr>
              <a:t>will be critical. </a:t>
            </a:r>
            <a:endParaRPr lang="en-US" dirty="0" smtClean="0">
              <a:latin typeface="Arial" charset="0"/>
              <a:ea typeface="ＭＳ Ｐゴシック" charset="0"/>
              <a:cs typeface="Arial" charset="0"/>
            </a:endParaRPr>
          </a:p>
        </p:txBody>
      </p:sp>
    </p:spTree>
    <p:extLst>
      <p:ext uri="{BB962C8B-B14F-4D97-AF65-F5344CB8AC3E}">
        <p14:creationId xmlns:p14="http://schemas.microsoft.com/office/powerpoint/2010/main" val="3304003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28600" y="152400"/>
            <a:ext cx="8763000" cy="400110"/>
          </a:xfrm>
        </p:spPr>
        <p:txBody>
          <a:bodyPr/>
          <a:lstStyle/>
          <a:p>
            <a:pPr algn="ctr"/>
            <a:r>
              <a:rPr lang="en-US" sz="2000" b="1" dirty="0" smtClean="0">
                <a:latin typeface="Georgia" charset="0"/>
                <a:ea typeface="ＭＳ Ｐゴシック" charset="0"/>
              </a:rPr>
              <a:t>Exhibit 14. Survey Methodology</a:t>
            </a:r>
            <a:endParaRPr lang="en-US" sz="2000" b="1" dirty="0">
              <a:latin typeface="Georgia" charset="0"/>
              <a:ea typeface="ＭＳ Ｐゴシック" charset="0"/>
            </a:endParaRPr>
          </a:p>
        </p:txBody>
      </p:sp>
      <p:sp>
        <p:nvSpPr>
          <p:cNvPr id="15362" name="Content Placeholder 2"/>
          <p:cNvSpPr>
            <a:spLocks noGrp="1"/>
          </p:cNvSpPr>
          <p:nvPr>
            <p:ph idx="1"/>
          </p:nvPr>
        </p:nvSpPr>
        <p:spPr>
          <a:xfrm>
            <a:off x="152400" y="685800"/>
            <a:ext cx="8915400" cy="5867400"/>
          </a:xfrm>
        </p:spPr>
        <p:txBody>
          <a:bodyPr/>
          <a:lstStyle/>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Respondents completed 25-minute telephone interviews in English or Spanish conducted by Princeton Survey Research Associates International (PSRAI) from July 22 to December 14, </a:t>
            </a:r>
            <a:r>
              <a:rPr lang="en-US" sz="1650" dirty="0" smtClean="0">
                <a:solidFill>
                  <a:prstClr val="black"/>
                </a:solidFill>
                <a:latin typeface="+mn-lt"/>
                <a:ea typeface="+mn-ea"/>
                <a:cs typeface="Arial" pitchFamily="34" charset="0"/>
              </a:rPr>
              <a:t>2014, and an oversample of the four largest states (CA, FL, TX, and NY) was collected until December 27, 2014. </a:t>
            </a:r>
            <a:endParaRPr lang="en-US" sz="1650" dirty="0">
              <a:solidFill>
                <a:prstClr val="black"/>
              </a:solidFill>
              <a:latin typeface="+mn-lt"/>
              <a:ea typeface="+mn-ea"/>
              <a:cs typeface="Arial" pitchFamily="34" charset="0"/>
            </a:endParaRPr>
          </a:p>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Study includes a nationally representative sample of 6,027 adults ages 19 and older living in the continental United States. </a:t>
            </a:r>
          </a:p>
          <a:p>
            <a:pPr lvl="1"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The report analysis is limited to adults ages 19 to 64 (n=4,251</a:t>
            </a:r>
            <a:r>
              <a:rPr lang="en-US" sz="1650" dirty="0" smtClean="0">
                <a:solidFill>
                  <a:prstClr val="black"/>
                </a:solidFill>
                <a:latin typeface="+mn-lt"/>
                <a:ea typeface="+mn-ea"/>
                <a:cs typeface="Arial" pitchFamily="34" charset="0"/>
              </a:rPr>
              <a:t>).</a:t>
            </a:r>
          </a:p>
          <a:p>
            <a:pPr lvl="1" fontAlgn="auto">
              <a:spcAft>
                <a:spcPts val="0"/>
              </a:spcAft>
              <a:buFont typeface="Arial" panose="020B0604020202020204" pitchFamily="34" charset="0"/>
              <a:buChar char="–"/>
            </a:pPr>
            <a:r>
              <a:rPr lang="en-US" sz="1650" dirty="0" smtClean="0">
                <a:solidFill>
                  <a:prstClr val="black"/>
                </a:solidFill>
                <a:latin typeface="+mn-lt"/>
                <a:ea typeface="+mn-ea"/>
                <a:cs typeface="Arial" pitchFamily="34" charset="0"/>
              </a:rPr>
              <a:t>Most of the analysis only includes those adults who were insured all year (n=3,032).</a:t>
            </a:r>
            <a:endParaRPr lang="en-US" sz="1650" dirty="0">
              <a:solidFill>
                <a:prstClr val="black"/>
              </a:solidFill>
              <a:latin typeface="+mn-lt"/>
              <a:ea typeface="+mn-ea"/>
              <a:cs typeface="Arial" pitchFamily="34" charset="0"/>
            </a:endParaRPr>
          </a:p>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A combination of landline and cell phone random-digit dial (RDD) samples was used to reach respondents. </a:t>
            </a:r>
          </a:p>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Statistical results are weighted to correct for the stratified sample design, overlapping landline and cellular phone sample frames, and disproportionate non-response that might bias results. The data are weighted to the U.S. adult population by age, sex, race/ethnicity, education, household size, geographic region, population density, and household telephone use, using the U.S. Census Bureau’s 2013 Annual Social and Economic Supplement.</a:t>
            </a:r>
          </a:p>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Overall margin of sampling error of +/– 2 percentage points at the 95 percent confidence level.</a:t>
            </a:r>
          </a:p>
          <a:p>
            <a:pPr lvl="0" fontAlgn="auto">
              <a:spcAft>
                <a:spcPts val="0"/>
              </a:spcAft>
              <a:buFont typeface="Arial" panose="020B0604020202020204" pitchFamily="34" charset="0"/>
              <a:buChar char="•"/>
            </a:pPr>
            <a:r>
              <a:rPr lang="en-US" sz="1650" dirty="0">
                <a:solidFill>
                  <a:prstClr val="black"/>
                </a:solidFill>
                <a:latin typeface="+mn-lt"/>
                <a:ea typeface="+mn-ea"/>
                <a:cs typeface="Arial" pitchFamily="34" charset="0"/>
              </a:rPr>
              <a:t>Study also reports estimates </a:t>
            </a:r>
            <a:r>
              <a:rPr lang="en-US" sz="1650" dirty="0" smtClean="0">
                <a:solidFill>
                  <a:prstClr val="black"/>
                </a:solidFill>
                <a:latin typeface="+mn-lt"/>
                <a:ea typeface="+mn-ea"/>
                <a:cs typeface="Arial" pitchFamily="34" charset="0"/>
              </a:rPr>
              <a:t>from </a:t>
            </a:r>
            <a:r>
              <a:rPr lang="en-US" sz="1650" dirty="0">
                <a:solidFill>
                  <a:prstClr val="black"/>
                </a:solidFill>
                <a:latin typeface="+mn-lt"/>
                <a:ea typeface="+mn-ea"/>
                <a:cs typeface="Arial" pitchFamily="34" charset="0"/>
              </a:rPr>
              <a:t>2003, 2005, 2010, and 2012 Commonwealth Fund Biennial Health Insurance Surveys, also conducted by PSRAI. </a:t>
            </a:r>
          </a:p>
        </p:txBody>
      </p:sp>
    </p:spTree>
    <p:extLst>
      <p:ext uri="{BB962C8B-B14F-4D97-AF65-F5344CB8AC3E}">
        <p14:creationId xmlns:p14="http://schemas.microsoft.com/office/powerpoint/2010/main" val="2899900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9067800" cy="400110"/>
          </a:xfrm>
        </p:spPr>
        <p:txBody>
          <a:bodyPr/>
          <a:lstStyle/>
          <a:p>
            <a:pPr algn="ctr"/>
            <a:r>
              <a:rPr lang="en-US" sz="2000" b="1" dirty="0" smtClean="0"/>
              <a:t>Exhibit 1. Who is Underinsured? </a:t>
            </a:r>
            <a:endParaRPr lang="en-US" sz="2000" b="1" dirty="0"/>
          </a:p>
        </p:txBody>
      </p:sp>
      <p:sp>
        <p:nvSpPr>
          <p:cNvPr id="3" name="Content Placeholder 2"/>
          <p:cNvSpPr>
            <a:spLocks noGrp="1"/>
          </p:cNvSpPr>
          <p:nvPr>
            <p:ph idx="1"/>
          </p:nvPr>
        </p:nvSpPr>
        <p:spPr>
          <a:xfrm>
            <a:off x="228600" y="762000"/>
            <a:ext cx="8686800" cy="5638800"/>
          </a:xfrm>
        </p:spPr>
        <p:txBody>
          <a:bodyPr/>
          <a:lstStyle/>
          <a:p>
            <a:r>
              <a:rPr lang="en-US" dirty="0" smtClean="0">
                <a:latin typeface="+mn-lt"/>
              </a:rPr>
              <a:t>The measure of underinsurance is based on a continuously </a:t>
            </a:r>
            <a:r>
              <a:rPr lang="en-US" dirty="0">
                <a:latin typeface="+mn-lt"/>
              </a:rPr>
              <a:t>insured adult’s reported out-of-pocket costs over the course of a year, not including </a:t>
            </a:r>
            <a:r>
              <a:rPr lang="en-US" dirty="0" smtClean="0">
                <a:latin typeface="+mn-lt"/>
              </a:rPr>
              <a:t>premiums</a:t>
            </a:r>
            <a:r>
              <a:rPr lang="en-US" dirty="0">
                <a:latin typeface="+mn-lt"/>
              </a:rPr>
              <a:t>, and the health plan </a:t>
            </a:r>
            <a:r>
              <a:rPr lang="en-US" dirty="0" smtClean="0">
                <a:latin typeface="+mn-lt"/>
              </a:rPr>
              <a:t>deductible. </a:t>
            </a:r>
          </a:p>
          <a:p>
            <a:endParaRPr lang="en-US" dirty="0" smtClean="0">
              <a:latin typeface="+mn-lt"/>
            </a:endParaRPr>
          </a:p>
          <a:p>
            <a:r>
              <a:rPr lang="en-US" dirty="0" smtClean="0">
                <a:latin typeface="+mn-lt"/>
              </a:rPr>
              <a:t>Someone </a:t>
            </a:r>
            <a:r>
              <a:rPr lang="en-US" dirty="0">
                <a:latin typeface="+mn-lt"/>
              </a:rPr>
              <a:t>who is insured all year is underinsured if: </a:t>
            </a:r>
            <a:endParaRPr lang="en-US" dirty="0" smtClean="0">
              <a:latin typeface="+mn-lt"/>
            </a:endParaRPr>
          </a:p>
          <a:p>
            <a:pPr lvl="1"/>
            <a:r>
              <a:rPr lang="en-US" dirty="0" smtClean="0">
                <a:latin typeface="+mn-lt"/>
              </a:rPr>
              <a:t>out-of-pocket </a:t>
            </a:r>
            <a:r>
              <a:rPr lang="en-US" dirty="0">
                <a:latin typeface="+mn-lt"/>
              </a:rPr>
              <a:t>costs, excluding premiums, over the prior 12 months are equal to 10 percent or more of household income; </a:t>
            </a:r>
            <a:r>
              <a:rPr lang="en-US" dirty="0" smtClean="0">
                <a:latin typeface="+mn-lt"/>
              </a:rPr>
              <a:t>or</a:t>
            </a:r>
          </a:p>
          <a:p>
            <a:pPr lvl="1"/>
            <a:r>
              <a:rPr lang="en-US" dirty="0" smtClean="0">
                <a:latin typeface="+mn-lt"/>
              </a:rPr>
              <a:t>out-of-pocket </a:t>
            </a:r>
            <a:r>
              <a:rPr lang="en-US" dirty="0">
                <a:latin typeface="+mn-lt"/>
              </a:rPr>
              <a:t>costs, excluding premiums, are equal to 5 percent or more of household income if income is under 200 percent of the federal poverty level ($22,980 for an individual and $47,100 for a family of four); </a:t>
            </a:r>
            <a:r>
              <a:rPr lang="en-US" dirty="0" smtClean="0">
                <a:latin typeface="+mn-lt"/>
              </a:rPr>
              <a:t>or</a:t>
            </a:r>
          </a:p>
          <a:p>
            <a:pPr lvl="1"/>
            <a:r>
              <a:rPr lang="en-US" dirty="0">
                <a:latin typeface="+mn-lt"/>
              </a:rPr>
              <a:t>deductible is 5 percent or more of household income. </a:t>
            </a:r>
            <a:endParaRPr lang="en-US" dirty="0" smtClean="0">
              <a:latin typeface="+mn-lt"/>
            </a:endParaRPr>
          </a:p>
          <a:p>
            <a:pPr marL="457200" lvl="1" indent="0">
              <a:buNone/>
            </a:pPr>
            <a:endParaRPr lang="en-US" dirty="0" smtClean="0">
              <a:latin typeface="+mn-lt"/>
            </a:endParaRPr>
          </a:p>
          <a:p>
            <a:r>
              <a:rPr lang="en-US" dirty="0">
                <a:latin typeface="+mn-lt"/>
              </a:rPr>
              <a:t>A</a:t>
            </a:r>
            <a:r>
              <a:rPr lang="en-US" dirty="0" smtClean="0">
                <a:latin typeface="+mn-lt"/>
              </a:rPr>
              <a:t>nalysis could </a:t>
            </a:r>
            <a:r>
              <a:rPr lang="en-US" dirty="0">
                <a:latin typeface="+mn-lt"/>
              </a:rPr>
              <a:t>not separately assess the effects of the Affordable Care Act on underinsurance because people insured all year in the survey had coverage that began prior to the law’s major insurance expansions going into effect</a:t>
            </a:r>
            <a:r>
              <a:rPr lang="en-US" sz="1800" dirty="0">
                <a:latin typeface="+mn-lt"/>
              </a:rPr>
              <a:t>. </a:t>
            </a:r>
            <a:endParaRPr lang="en-US" sz="1800" dirty="0" smtClean="0">
              <a:latin typeface="+mn-lt"/>
            </a:endParaRPr>
          </a:p>
        </p:txBody>
      </p:sp>
    </p:spTree>
    <p:extLst>
      <p:ext uri="{BB962C8B-B14F-4D97-AF65-F5344CB8AC3E}">
        <p14:creationId xmlns:p14="http://schemas.microsoft.com/office/powerpoint/2010/main" val="203462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10600" cy="400110"/>
          </a:xfrm>
        </p:spPr>
        <p:txBody>
          <a:bodyPr/>
          <a:lstStyle/>
          <a:p>
            <a:pPr algn="ctr"/>
            <a:r>
              <a:rPr lang="en-US" sz="2000" b="1" dirty="0" smtClean="0"/>
              <a:t>Exhibit 2. Summary of Major Findings </a:t>
            </a:r>
            <a:endParaRPr lang="en-US" sz="2000" b="1" dirty="0"/>
          </a:p>
        </p:txBody>
      </p:sp>
      <p:sp>
        <p:nvSpPr>
          <p:cNvPr id="3" name="Content Placeholder 2"/>
          <p:cNvSpPr>
            <a:spLocks noGrp="1"/>
          </p:cNvSpPr>
          <p:nvPr>
            <p:ph idx="1"/>
          </p:nvPr>
        </p:nvSpPr>
        <p:spPr>
          <a:xfrm>
            <a:off x="457200" y="838200"/>
            <a:ext cx="8229600" cy="5334000"/>
          </a:xfrm>
        </p:spPr>
        <p:txBody>
          <a:bodyPr/>
          <a:lstStyle/>
          <a:p>
            <a:r>
              <a:rPr lang="en-US" dirty="0" smtClean="0">
                <a:latin typeface="+mn-lt"/>
              </a:rPr>
              <a:t>An estimated 31 </a:t>
            </a:r>
            <a:r>
              <a:rPr lang="en-US" dirty="0" smtClean="0">
                <a:latin typeface="+mn-lt"/>
              </a:rPr>
              <a:t>million adults with </a:t>
            </a:r>
            <a:r>
              <a:rPr lang="en-US" dirty="0">
                <a:latin typeface="+mn-lt"/>
              </a:rPr>
              <a:t>health </a:t>
            </a:r>
            <a:r>
              <a:rPr lang="en-US" dirty="0" smtClean="0">
                <a:latin typeface="+mn-lt"/>
              </a:rPr>
              <a:t>insurance </a:t>
            </a:r>
            <a:r>
              <a:rPr lang="en-US" dirty="0" smtClean="0">
                <a:latin typeface="+mn-lt"/>
              </a:rPr>
              <a:t>all year </a:t>
            </a:r>
            <a:r>
              <a:rPr lang="en-US" dirty="0" smtClean="0">
                <a:latin typeface="+mn-lt"/>
              </a:rPr>
              <a:t>were </a:t>
            </a:r>
            <a:r>
              <a:rPr lang="en-US" dirty="0">
                <a:latin typeface="+mn-lt"/>
              </a:rPr>
              <a:t>underinsured in </a:t>
            </a:r>
            <a:r>
              <a:rPr lang="en-US" dirty="0" smtClean="0">
                <a:latin typeface="+mn-lt"/>
              </a:rPr>
              <a:t>2014. </a:t>
            </a:r>
          </a:p>
          <a:p>
            <a:r>
              <a:rPr lang="en-US" dirty="0" smtClean="0">
                <a:latin typeface="+mn-lt"/>
              </a:rPr>
              <a:t>The </a:t>
            </a:r>
            <a:r>
              <a:rPr lang="en-US" dirty="0">
                <a:latin typeface="+mn-lt"/>
              </a:rPr>
              <a:t>share of working-age adults who </a:t>
            </a:r>
            <a:r>
              <a:rPr lang="en-US" dirty="0" smtClean="0">
                <a:latin typeface="+mn-lt"/>
              </a:rPr>
              <a:t>were </a:t>
            </a:r>
            <a:r>
              <a:rPr lang="en-US" dirty="0">
                <a:latin typeface="+mn-lt"/>
              </a:rPr>
              <a:t>underinsured </a:t>
            </a:r>
            <a:r>
              <a:rPr lang="en-US" dirty="0" smtClean="0">
                <a:latin typeface="+mn-lt"/>
              </a:rPr>
              <a:t>was </a:t>
            </a:r>
            <a:r>
              <a:rPr lang="en-US" dirty="0">
                <a:latin typeface="+mn-lt"/>
              </a:rPr>
              <a:t>statistically unchanged since 2010, after nearly </a:t>
            </a:r>
            <a:r>
              <a:rPr lang="en-US" dirty="0" smtClean="0">
                <a:latin typeface="+mn-lt"/>
              </a:rPr>
              <a:t>doubling between </a:t>
            </a:r>
            <a:r>
              <a:rPr lang="en-US" dirty="0">
                <a:latin typeface="+mn-lt"/>
              </a:rPr>
              <a:t>2003 and </a:t>
            </a:r>
            <a:r>
              <a:rPr lang="en-US" dirty="0" smtClean="0">
                <a:latin typeface="+mn-lt"/>
              </a:rPr>
              <a:t>2010.</a:t>
            </a:r>
          </a:p>
          <a:p>
            <a:r>
              <a:rPr lang="en-US" dirty="0">
                <a:latin typeface="+mn-lt"/>
              </a:rPr>
              <a:t>D</a:t>
            </a:r>
            <a:r>
              <a:rPr lang="en-US" dirty="0" smtClean="0">
                <a:latin typeface="+mn-lt"/>
              </a:rPr>
              <a:t>eductibles are a growing factor in the number of people who are underinsured. </a:t>
            </a:r>
          </a:p>
          <a:p>
            <a:r>
              <a:rPr lang="en-US" dirty="0" smtClean="0">
                <a:latin typeface="+mn-lt"/>
              </a:rPr>
              <a:t>The </a:t>
            </a:r>
            <a:r>
              <a:rPr lang="en-US" dirty="0">
                <a:latin typeface="+mn-lt"/>
              </a:rPr>
              <a:t>financial consequences of being underinsured are significant. </a:t>
            </a:r>
            <a:r>
              <a:rPr lang="en-US" dirty="0" smtClean="0">
                <a:latin typeface="+mn-lt"/>
              </a:rPr>
              <a:t>Half of underinsured adults reported </a:t>
            </a:r>
            <a:r>
              <a:rPr lang="en-US" dirty="0">
                <a:latin typeface="+mn-lt"/>
              </a:rPr>
              <a:t>problems paying medical bills or </a:t>
            </a:r>
            <a:r>
              <a:rPr lang="en-US" dirty="0" smtClean="0">
                <a:latin typeface="+mn-lt"/>
              </a:rPr>
              <a:t>that they were </a:t>
            </a:r>
            <a:r>
              <a:rPr lang="en-US" dirty="0">
                <a:latin typeface="+mn-lt"/>
              </a:rPr>
              <a:t>paying off medical debt over time. </a:t>
            </a:r>
            <a:endParaRPr lang="en-US" dirty="0" smtClean="0">
              <a:latin typeface="+mn-lt"/>
            </a:endParaRPr>
          </a:p>
          <a:p>
            <a:r>
              <a:rPr lang="en-US" dirty="0" smtClean="0">
                <a:latin typeface="+mn-lt"/>
              </a:rPr>
              <a:t>Underinsured adults who reported problems paying medical bills had lingering financial problems including lower credit ratings and using all their savings to pay their bills. </a:t>
            </a:r>
          </a:p>
          <a:p>
            <a:r>
              <a:rPr lang="en-US" dirty="0" smtClean="0">
                <a:latin typeface="+mn-lt"/>
              </a:rPr>
              <a:t>Underinsured adults are also significantly more likely to report that they had skipped needed care because of cost compared to insured adults who are not underinsured. </a:t>
            </a:r>
          </a:p>
        </p:txBody>
      </p:sp>
    </p:spTree>
    <p:extLst>
      <p:ext uri="{BB962C8B-B14F-4D97-AF65-F5344CB8AC3E}">
        <p14:creationId xmlns:p14="http://schemas.microsoft.com/office/powerpoint/2010/main" val="66742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kern="0" dirty="0" smtClean="0">
                <a:solidFill>
                  <a:prstClr val="black"/>
                </a:solidFill>
                <a:ea typeface="ＭＳ Ｐゴシック"/>
              </a:rPr>
              <a:t>Exhibit </a:t>
            </a:r>
            <a:r>
              <a:rPr lang="en-US" sz="2000" b="1" kern="0" dirty="0">
                <a:solidFill>
                  <a:prstClr val="black"/>
                </a:solidFill>
                <a:ea typeface="ＭＳ Ｐゴシック"/>
              </a:rPr>
              <a:t>3</a:t>
            </a:r>
            <a:r>
              <a:rPr lang="en-US" sz="2000" b="1" kern="0" dirty="0" smtClean="0">
                <a:solidFill>
                  <a:prstClr val="black"/>
                </a:solidFill>
                <a:ea typeface="ＭＳ Ｐゴシック"/>
              </a:rPr>
              <a:t>. </a:t>
            </a:r>
            <a:r>
              <a:rPr lang="en-US" sz="2000" b="1" dirty="0" smtClean="0">
                <a:solidFill>
                  <a:prstClr val="black"/>
                </a:solidFill>
                <a:cs typeface="Arial" charset="0"/>
              </a:rPr>
              <a:t>Twenty-Three Percent of Adults Who Were Insured All Year Were </a:t>
            </a:r>
            <a:r>
              <a:rPr lang="en-US" sz="2000" b="1" dirty="0">
                <a:solidFill>
                  <a:prstClr val="black"/>
                </a:solidFill>
                <a:cs typeface="Arial" charset="0"/>
              </a:rPr>
              <a:t>Underinsured in 2014, Unchanged from 2010</a:t>
            </a:r>
          </a:p>
        </p:txBody>
      </p:sp>
      <p:sp>
        <p:nvSpPr>
          <p:cNvPr id="31" name="Text Box 49"/>
          <p:cNvSpPr txBox="1">
            <a:spLocks noChangeArrowheads="1"/>
          </p:cNvSpPr>
          <p:nvPr/>
        </p:nvSpPr>
        <p:spPr bwMode="auto">
          <a:xfrm>
            <a:off x="45720" y="5943600"/>
            <a:ext cx="8336280" cy="830997"/>
          </a:xfrm>
          <a:prstGeom prst="rect">
            <a:avLst/>
          </a:prstGeom>
          <a:noFill/>
          <a:ln w="9525">
            <a:noFill/>
            <a:miter lim="800000"/>
            <a:headEnd/>
            <a:tailEnd/>
          </a:ln>
        </p:spPr>
        <p:txBody>
          <a:bodyPr wrap="square">
            <a:spAutoFit/>
          </a:bodyPr>
          <a:lstStyle/>
          <a:p>
            <a:r>
              <a:rPr lang="en-US" sz="1200" dirty="0" smtClean="0">
                <a:solidFill>
                  <a:prstClr val="black"/>
                </a:solidFill>
                <a:latin typeface="Calibri" panose="020F0502020204030204" pitchFamily="34" charset="0"/>
              </a:rPr>
              <a:t>* </a:t>
            </a:r>
            <a:r>
              <a:rPr lang="en-US" sz="1200" dirty="0">
                <a:solidFill>
                  <a:prstClr val="black"/>
                </a:solidFill>
                <a:latin typeface="Calibri" panose="020F05020202040302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 </a:t>
            </a:r>
            <a:endParaRPr lang="en-US" sz="1200" dirty="0" smtClean="0">
              <a:solidFill>
                <a:prstClr val="black"/>
              </a:solidFill>
              <a:latin typeface="Calibri" panose="020F0502020204030204" pitchFamily="34" charset="0"/>
            </a:endParaRPr>
          </a:p>
          <a:p>
            <a:r>
              <a:rPr lang="en-US" sz="1200" dirty="0" smtClean="0">
                <a:solidFill>
                  <a:srgbClr val="000000"/>
                </a:solidFill>
                <a:latin typeface="Calibri" panose="020F0502020204030204" pitchFamily="34" charset="0"/>
              </a:rPr>
              <a:t>Source</a:t>
            </a:r>
            <a:r>
              <a:rPr lang="en-US" sz="1200" dirty="0">
                <a:solidFill>
                  <a:srgbClr val="000000"/>
                </a:solidFill>
                <a:latin typeface="Calibri" panose="020F0502020204030204" pitchFamily="34" charset="0"/>
              </a:rPr>
              <a:t>: The Commonwealth Fund Biennial Health Insurance Surveys (2003, 2005, 2010, 2012, and 2014).</a:t>
            </a:r>
          </a:p>
        </p:txBody>
      </p:sp>
      <p:sp>
        <p:nvSpPr>
          <p:cNvPr id="29" name="TextBox 28"/>
          <p:cNvSpPr txBox="1"/>
          <p:nvPr/>
        </p:nvSpPr>
        <p:spPr>
          <a:xfrm>
            <a:off x="25230" y="838200"/>
            <a:ext cx="6375570" cy="338554"/>
          </a:xfrm>
          <a:prstGeom prst="rect">
            <a:avLst/>
          </a:prstGeom>
          <a:noFill/>
        </p:spPr>
        <p:txBody>
          <a:bodyPr wrap="square" rtlCol="0">
            <a:spAutoFit/>
          </a:bodyPr>
          <a:lstStyle/>
          <a:p>
            <a:r>
              <a:rPr lang="en-US" sz="1600" b="1" dirty="0" smtClean="0">
                <a:solidFill>
                  <a:srgbClr val="000000"/>
                </a:solidFill>
              </a:rPr>
              <a:t>Percent adults insured all year ages 19–64 who were underinsured*</a:t>
            </a:r>
            <a:endParaRPr lang="en-US" sz="1600" b="1" dirty="0">
              <a:solidFill>
                <a:srgbClr val="000000"/>
              </a:solidFill>
            </a:endParaRPr>
          </a:p>
        </p:txBody>
      </p:sp>
      <p:graphicFrame>
        <p:nvGraphicFramePr>
          <p:cNvPr id="12" name="Chart 11"/>
          <p:cNvGraphicFramePr/>
          <p:nvPr>
            <p:extLst>
              <p:ext uri="{D42A27DB-BD31-4B8C-83A1-F6EECF244321}">
                <p14:modId xmlns:p14="http://schemas.microsoft.com/office/powerpoint/2010/main" val="3000894925"/>
              </p:ext>
            </p:extLst>
          </p:nvPr>
        </p:nvGraphicFramePr>
        <p:xfrm>
          <a:off x="152400" y="1143000"/>
          <a:ext cx="8763000" cy="46598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99102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197247068"/>
              </p:ext>
            </p:extLst>
          </p:nvPr>
        </p:nvGraphicFramePr>
        <p:xfrm>
          <a:off x="152400" y="1283732"/>
          <a:ext cx="8763000" cy="465986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1430" y="91440"/>
            <a:ext cx="8966370" cy="707886"/>
          </a:xfrm>
          <a:prstGeom prst="rect">
            <a:avLst/>
          </a:prstGeom>
          <a:noFill/>
        </p:spPr>
        <p:txBody>
          <a:bodyPr wrap="square" rtlCol="0" anchor="t" anchorCtr="1">
            <a:spAutoFit/>
          </a:bodyPr>
          <a:lstStyle/>
          <a:p>
            <a:pPr algn="ctr"/>
            <a:r>
              <a:rPr lang="en-US" sz="2000" b="1" dirty="0" smtClean="0">
                <a:solidFill>
                  <a:prstClr val="black"/>
                </a:solidFill>
                <a:latin typeface="Georgia"/>
              </a:rPr>
              <a:t>Exhibit </a:t>
            </a:r>
            <a:r>
              <a:rPr lang="en-US" sz="2000" b="1" dirty="0">
                <a:solidFill>
                  <a:prstClr val="black"/>
                </a:solidFill>
                <a:latin typeface="Georgia"/>
              </a:rPr>
              <a:t>4</a:t>
            </a:r>
            <a:r>
              <a:rPr lang="en-US" sz="2000" b="1" dirty="0" smtClean="0">
                <a:solidFill>
                  <a:prstClr val="black"/>
                </a:solidFill>
                <a:latin typeface="Georgia"/>
              </a:rPr>
              <a:t>. About Three of Ten Adults Who Were Insured All Year in Florida and Texas Were Underinsured in 2014</a:t>
            </a:r>
          </a:p>
        </p:txBody>
      </p:sp>
      <p:sp>
        <p:nvSpPr>
          <p:cNvPr id="6" name="Text Box 49"/>
          <p:cNvSpPr txBox="1">
            <a:spLocks noChangeArrowheads="1"/>
          </p:cNvSpPr>
          <p:nvPr/>
        </p:nvSpPr>
        <p:spPr bwMode="auto">
          <a:xfrm>
            <a:off x="42050" y="6059269"/>
            <a:ext cx="8763000" cy="646331"/>
          </a:xfrm>
          <a:prstGeom prst="rect">
            <a:avLst/>
          </a:prstGeom>
          <a:noFill/>
          <a:ln w="9525">
            <a:noFill/>
            <a:miter lim="800000"/>
            <a:headEnd/>
            <a:tailEnd/>
          </a:ln>
        </p:spPr>
        <p:txBody>
          <a:bodyPr>
            <a:spAutoFit/>
          </a:bodyPr>
          <a:lstStyle/>
          <a:p>
            <a:r>
              <a:rPr lang="en-US" sz="1200" dirty="0" smtClean="0">
                <a:solidFill>
                  <a:srgbClr val="000000"/>
                </a:solidFill>
              </a:rPr>
              <a:t>* Underinsured </a:t>
            </a:r>
            <a:r>
              <a:rPr lang="en-US" sz="1200" dirty="0">
                <a:solidFill>
                  <a:srgbClr val="000000"/>
                </a:solidFill>
              </a:rPr>
              <a:t>defined as insured all year but experienced one of the following: </a:t>
            </a:r>
            <a:r>
              <a:rPr lang="en-US" sz="1200" dirty="0" smtClean="0">
                <a:solidFill>
                  <a:srgbClr val="000000"/>
                </a:solidFill>
              </a:rPr>
              <a:t>out-of-pocket </a:t>
            </a:r>
            <a:r>
              <a:rPr lang="en-US" sz="1200" dirty="0">
                <a:solidFill>
                  <a:srgbClr val="000000"/>
                </a:solidFill>
              </a:rPr>
              <a:t>expenses equaled 10% or more of income; </a:t>
            </a:r>
            <a:r>
              <a:rPr lang="en-US" sz="1200" dirty="0" smtClean="0">
                <a:solidFill>
                  <a:srgbClr val="000000"/>
                </a:solidFill>
              </a:rPr>
              <a:t>out-of-pocket </a:t>
            </a:r>
            <a:r>
              <a:rPr lang="en-US" sz="1200" dirty="0">
                <a:solidFill>
                  <a:srgbClr val="000000"/>
                </a:solidFill>
              </a:rPr>
              <a:t>expenses equaled 5% or more of income if low income (&lt;200% of poverty); or deductibles equaled 5% or more of income</a:t>
            </a:r>
            <a:r>
              <a:rPr lang="en-US" sz="1200" dirty="0" smtClean="0">
                <a:solidFill>
                  <a:srgbClr val="000000"/>
                </a:solidFill>
              </a:rPr>
              <a:t>. </a:t>
            </a:r>
            <a:endParaRPr lang="en-US" sz="1200" dirty="0">
              <a:solidFill>
                <a:srgbClr val="FF0000"/>
              </a:solidFill>
            </a:endParaRPr>
          </a:p>
          <a:p>
            <a:r>
              <a:rPr lang="en-US" sz="1200" dirty="0" smtClean="0">
                <a:solidFill>
                  <a:srgbClr val="000000"/>
                </a:solidFill>
              </a:rPr>
              <a:t>Source</a:t>
            </a:r>
            <a:r>
              <a:rPr lang="en-US" sz="1200" dirty="0">
                <a:solidFill>
                  <a:srgbClr val="000000"/>
                </a:solidFill>
              </a:rPr>
              <a:t>: The Commonwealth Fund Biennial Health Insurance </a:t>
            </a:r>
            <a:r>
              <a:rPr lang="en-US" sz="1200" dirty="0" smtClean="0">
                <a:solidFill>
                  <a:srgbClr val="000000"/>
                </a:solidFill>
              </a:rPr>
              <a:t>Survey (2014).</a:t>
            </a:r>
            <a:endParaRPr lang="en-US" sz="1200" dirty="0">
              <a:solidFill>
                <a:srgbClr val="000000"/>
              </a:solidFill>
            </a:endParaRPr>
          </a:p>
        </p:txBody>
      </p:sp>
      <p:sp>
        <p:nvSpPr>
          <p:cNvPr id="10" name="TextBox 9"/>
          <p:cNvSpPr txBox="1"/>
          <p:nvPr/>
        </p:nvSpPr>
        <p:spPr>
          <a:xfrm>
            <a:off x="101430" y="1097578"/>
            <a:ext cx="6832770" cy="338554"/>
          </a:xfrm>
          <a:prstGeom prst="rect">
            <a:avLst/>
          </a:prstGeom>
          <a:noFill/>
        </p:spPr>
        <p:txBody>
          <a:bodyPr wrap="square" rtlCol="0">
            <a:spAutoFit/>
          </a:bodyPr>
          <a:lstStyle/>
          <a:p>
            <a:r>
              <a:rPr lang="en-US" sz="1600" b="1" dirty="0" smtClean="0">
                <a:solidFill>
                  <a:srgbClr val="000000"/>
                </a:solidFill>
              </a:rPr>
              <a:t>Percent of adults insured all year ages 19–64 who were underinsured*</a:t>
            </a:r>
            <a:endParaRPr lang="en-US" sz="1600" b="1" dirty="0">
              <a:solidFill>
                <a:srgbClr val="000000"/>
              </a:solidFill>
            </a:endParaRPr>
          </a:p>
        </p:txBody>
      </p:sp>
    </p:spTree>
    <p:extLst>
      <p:ext uri="{BB962C8B-B14F-4D97-AF65-F5344CB8AC3E}">
        <p14:creationId xmlns:p14="http://schemas.microsoft.com/office/powerpoint/2010/main" val="3148486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5" y="91440"/>
            <a:ext cx="8949266" cy="707886"/>
          </a:xfrm>
        </p:spPr>
        <p:txBody>
          <a:bodyPr anchor="t" anchorCtr="1"/>
          <a:lstStyle/>
          <a:p>
            <a:pPr algn="ctr"/>
            <a:r>
              <a:rPr lang="en-US" sz="2000" b="1" dirty="0" smtClean="0"/>
              <a:t>Exhibit </a:t>
            </a:r>
            <a:r>
              <a:rPr lang="en-US" sz="2000" b="1" dirty="0"/>
              <a:t>5</a:t>
            </a:r>
            <a:r>
              <a:rPr lang="en-US" sz="2000" b="1" dirty="0" smtClean="0"/>
              <a:t>. Underinsured Rates Among Adults Who Were Insured All Year by Source of Coverage at the Time of the Survey  </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511499"/>
              </p:ext>
            </p:extLst>
          </p:nvPr>
        </p:nvGraphicFramePr>
        <p:xfrm>
          <a:off x="152392" y="1036991"/>
          <a:ext cx="8652943" cy="4525613"/>
        </p:xfrm>
        <a:graphic>
          <a:graphicData uri="http://schemas.openxmlformats.org/drawingml/2006/table">
            <a:tbl>
              <a:tblPr firstRow="1" bandRow="1">
                <a:tableStyleId>{2D5ABB26-0587-4C30-8999-92F81FD0307C}</a:tableStyleId>
              </a:tblPr>
              <a:tblGrid>
                <a:gridCol w="3429008"/>
                <a:gridCol w="1044787"/>
                <a:gridCol w="1044787"/>
                <a:gridCol w="1044787"/>
                <a:gridCol w="1044787"/>
                <a:gridCol w="1044787"/>
              </a:tblGrid>
              <a:tr h="471824">
                <a:tc gridSpan="6">
                  <a:txBody>
                    <a:bodyPr/>
                    <a:lstStyle/>
                    <a:p>
                      <a:r>
                        <a:rPr lang="en-US" sz="1400" b="1" i="1" dirty="0" smtClean="0">
                          <a:solidFill>
                            <a:schemeClr val="bg1"/>
                          </a:solidFill>
                          <a:latin typeface="Calibri" panose="020F0502020204030204" pitchFamily="34" charset="0"/>
                        </a:rPr>
                        <a:t>Percent underinsured*, adults ages 19-64 who were insured all year</a:t>
                      </a:r>
                      <a:endParaRPr lang="en-US" sz="1400" b="1" i="1" dirty="0">
                        <a:solidFill>
                          <a:schemeClr val="bg1"/>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327468">
                <a:tc>
                  <a:txBody>
                    <a:bodyPr/>
                    <a:lstStyle/>
                    <a:p>
                      <a:pPr marL="91440"/>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2003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2005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0"/>
                      <a:r>
                        <a:rPr lang="en-US" sz="1400" b="1" i="0" dirty="0" smtClean="0">
                          <a:latin typeface="Calibri" panose="020F0502020204030204" pitchFamily="34" charset="0"/>
                        </a:rPr>
                        <a:t>Total</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0"/>
                      <a:r>
                        <a:rPr lang="en-US" sz="1400" b="1" i="0" dirty="0" smtClean="0">
                          <a:latin typeface="Calibri" panose="020F0502020204030204" pitchFamily="34" charset="0"/>
                        </a:rPr>
                        <a:t>Insurance source at time of survey**</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1"/>
                      <a:r>
                        <a:rPr lang="en-US" sz="1400" b="1" i="0" dirty="0" smtClean="0">
                          <a:latin typeface="Calibri" panose="020F0502020204030204" pitchFamily="34" charset="0"/>
                        </a:rPr>
                        <a:t>Employer provided coverage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marL="457200" lvl="1"/>
                      <a:r>
                        <a:rPr lang="en-US" sz="1400" b="1" i="0" dirty="0" smtClean="0">
                          <a:latin typeface="Calibri" panose="020F0502020204030204" pitchFamily="34" charset="0"/>
                        </a:rPr>
                        <a:t>Individual coverage^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i="0" dirty="0" smtClean="0">
                          <a:latin typeface="Calibri" panose="020F0502020204030204" pitchFamily="34" charset="0"/>
                        </a:rPr>
                        <a:t>19%</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45%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1"/>
                      <a:r>
                        <a:rPr lang="en-US" sz="1400" b="1" i="0" dirty="0" smtClean="0">
                          <a:latin typeface="Calibri" panose="020F0502020204030204" pitchFamily="34" charset="0"/>
                        </a:rPr>
                        <a:t>Medicaid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1"/>
                      <a:r>
                        <a:rPr lang="en-US" sz="1400" b="1" i="0" dirty="0" smtClean="0">
                          <a:latin typeface="Calibri" panose="020F0502020204030204" pitchFamily="34" charset="0"/>
                        </a:rPr>
                        <a:t>Medicare (under age</a:t>
                      </a:r>
                      <a:r>
                        <a:rPr lang="en-US" sz="1400" b="1" i="0" baseline="0" dirty="0" smtClean="0">
                          <a:latin typeface="Calibri" panose="020F0502020204030204" pitchFamily="34" charset="0"/>
                        </a:rPr>
                        <a:t> 65, disabled)</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39%</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24%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45%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32%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42%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3065">
                <a:tc>
                  <a:txBody>
                    <a:bodyPr/>
                    <a:lstStyle/>
                    <a:p>
                      <a:pPr lvl="0"/>
                      <a:r>
                        <a:rPr lang="en-US" sz="1400" b="1" i="0" dirty="0" smtClean="0">
                          <a:latin typeface="Calibri" panose="020F0502020204030204" pitchFamily="34" charset="0"/>
                        </a:rPr>
                        <a:t>Firm size (</a:t>
                      </a:r>
                      <a:r>
                        <a:rPr lang="en-US" sz="1400" b="1" i="1" dirty="0" smtClean="0">
                          <a:latin typeface="Calibri" panose="020F0502020204030204" pitchFamily="34" charset="0"/>
                        </a:rPr>
                        <a:t>Base: Full-</a:t>
                      </a:r>
                      <a:r>
                        <a:rPr lang="en-US" sz="1400" b="1" i="1" baseline="0" dirty="0" smtClean="0">
                          <a:latin typeface="Calibri" panose="020F0502020204030204" pitchFamily="34" charset="0"/>
                        </a:rPr>
                        <a:t> or part-time workers with coverage through their own employer</a:t>
                      </a:r>
                      <a:r>
                        <a:rPr lang="en-US" sz="1400" b="1" i="0" baseline="0" dirty="0" smtClean="0">
                          <a:latin typeface="Calibri" panose="020F0502020204030204" pitchFamily="34" charset="0"/>
                        </a:rPr>
                        <a:t>)</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57">
                <a:tc>
                  <a:txBody>
                    <a:bodyPr/>
                    <a:lstStyle/>
                    <a:p>
                      <a:pPr lvl="1"/>
                      <a:r>
                        <a:rPr lang="en-US" sz="1400" b="1" i="0" dirty="0" smtClean="0">
                          <a:latin typeface="Calibri" panose="020F0502020204030204" pitchFamily="34" charset="0"/>
                        </a:rPr>
                        <a:t>&lt;100</a:t>
                      </a:r>
                      <a:r>
                        <a:rPr lang="en-US" sz="1400" b="1" i="0" baseline="0" dirty="0" smtClean="0">
                          <a:latin typeface="Calibri" panose="020F0502020204030204" pitchFamily="34" charset="0"/>
                        </a:rPr>
                        <a:t> employees</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25%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27%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57">
                <a:tc>
                  <a:txBody>
                    <a:bodyPr/>
                    <a:lstStyle/>
                    <a:p>
                      <a:pPr lvl="1"/>
                      <a:r>
                        <a:rPr lang="en-US" sz="1400" b="1" i="0" dirty="0" smtClean="0">
                          <a:latin typeface="Calibri" panose="020F0502020204030204" pitchFamily="34" charset="0"/>
                        </a:rPr>
                        <a:t>100 employees or more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8%</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 Box 49"/>
          <p:cNvSpPr txBox="1">
            <a:spLocks noChangeArrowheads="1"/>
          </p:cNvSpPr>
          <p:nvPr/>
        </p:nvSpPr>
        <p:spPr bwMode="auto">
          <a:xfrm>
            <a:off x="42335" y="5638800"/>
            <a:ext cx="8763000" cy="1200329"/>
          </a:xfrm>
          <a:prstGeom prst="rect">
            <a:avLst/>
          </a:prstGeom>
          <a:noFill/>
          <a:ln w="9525">
            <a:noFill/>
            <a:miter lim="800000"/>
            <a:headEnd/>
            <a:tailEnd/>
          </a:ln>
        </p:spPr>
        <p:txBody>
          <a:bodyPr>
            <a:spAutoFit/>
          </a:bodyPr>
          <a:lstStyle/>
          <a:p>
            <a:r>
              <a:rPr lang="en-US" sz="1200" dirty="0" smtClean="0">
                <a:solidFill>
                  <a:srgbClr val="000000"/>
                </a:solidFill>
              </a:rPr>
              <a:t>*Underinsured </a:t>
            </a:r>
            <a:r>
              <a:rPr lang="en-US" sz="1200" dirty="0">
                <a:solidFill>
                  <a:srgbClr val="000000"/>
                </a:solidFill>
              </a:rPr>
              <a:t>defined as insured all year but experienced one of the following: out-of-pocket expenses equaled 10% or more of income; out-of-pocket expenses equaled 5% or more of income if low income (&lt;200% of poverty); or deductibles equaled 5% or more of income</a:t>
            </a:r>
            <a:r>
              <a:rPr lang="en-US" sz="1200" dirty="0" smtClean="0">
                <a:solidFill>
                  <a:srgbClr val="000000"/>
                </a:solidFill>
              </a:rPr>
              <a:t>. ** Adults with coverage through another source are not shown here. Respondents may have had another type of coverage at some point during the year, but had coverage for the entire previous 12 months.  ^ For 2014, includes those who get their individual coverage through the marketplace and outside of the marketplace. </a:t>
            </a:r>
            <a:endParaRPr lang="en-US" sz="1200" dirty="0">
              <a:solidFill>
                <a:srgbClr val="FF0000"/>
              </a:solidFill>
            </a:endParaRPr>
          </a:p>
          <a:p>
            <a:r>
              <a:rPr lang="en-US" sz="1200" dirty="0" smtClean="0">
                <a:solidFill>
                  <a:srgbClr val="000000"/>
                </a:solidFill>
              </a:rPr>
              <a:t>Source</a:t>
            </a:r>
            <a:r>
              <a:rPr lang="en-US" sz="1200" dirty="0">
                <a:solidFill>
                  <a:srgbClr val="000000"/>
                </a:solidFill>
              </a:rPr>
              <a:t>: The Commonwealth Fund </a:t>
            </a:r>
            <a:r>
              <a:rPr lang="en-US" sz="1200" dirty="0" smtClean="0">
                <a:solidFill>
                  <a:srgbClr val="000000"/>
                </a:solidFill>
              </a:rPr>
              <a:t>Biennial Health Insurance  Surveys (2003, 2005,2010, 2012, and 2014). </a:t>
            </a:r>
            <a:endParaRPr lang="en-US" sz="1200" dirty="0">
              <a:solidFill>
                <a:srgbClr val="000000"/>
              </a:solidFill>
            </a:endParaRPr>
          </a:p>
        </p:txBody>
      </p:sp>
    </p:spTree>
    <p:extLst>
      <p:ext uri="{BB962C8B-B14F-4D97-AF65-F5344CB8AC3E}">
        <p14:creationId xmlns:p14="http://schemas.microsoft.com/office/powerpoint/2010/main" val="878814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type="title"/>
          </p:nvPr>
        </p:nvSpPr>
        <p:spPr>
          <a:xfrm>
            <a:off x="0" y="90488"/>
            <a:ext cx="9140825" cy="707886"/>
          </a:xfrm>
          <a:noFill/>
        </p:spPr>
        <p:txBody>
          <a:bodyPr anchor="t" anchorCtr="1"/>
          <a:lstStyle/>
          <a:p>
            <a:pPr algn="ctr" eaLnBrk="1" hangingPunct="1"/>
            <a:r>
              <a:rPr lang="en-US" sz="2000" b="1" dirty="0" smtClean="0">
                <a:latin typeface="+mj-lt"/>
                <a:cs typeface="Arial" charset="0"/>
              </a:rPr>
              <a:t>Exhibit 6.  More Privately Insured Adults Have Deductibles and They Have Grown in Size </a:t>
            </a:r>
          </a:p>
        </p:txBody>
      </p:sp>
      <p:sp>
        <p:nvSpPr>
          <p:cNvPr id="78852" name="Text Box 4"/>
          <p:cNvSpPr txBox="1">
            <a:spLocks noChangeArrowheads="1"/>
          </p:cNvSpPr>
          <p:nvPr/>
        </p:nvSpPr>
        <p:spPr bwMode="auto">
          <a:xfrm>
            <a:off x="228600" y="1185446"/>
            <a:ext cx="6619875" cy="338554"/>
          </a:xfrm>
          <a:prstGeom prst="rect">
            <a:avLst/>
          </a:prstGeom>
          <a:noFill/>
          <a:ln w="9525">
            <a:noFill/>
            <a:miter lim="800000"/>
            <a:headEnd/>
            <a:tailEnd/>
          </a:ln>
        </p:spPr>
        <p:txBody>
          <a:bodyPr>
            <a:spAutoFit/>
          </a:bodyPr>
          <a:lstStyle/>
          <a:p>
            <a:pPr eaLnBrk="0" hangingPunct="0">
              <a:spcBef>
                <a:spcPct val="50000"/>
              </a:spcBef>
            </a:pPr>
            <a:r>
              <a:rPr lang="en-US" sz="1600" b="1" dirty="0">
                <a:solidFill>
                  <a:prstClr val="black"/>
                </a:solidFill>
                <a:latin typeface="Calibri" panose="020F0502020204030204" pitchFamily="34" charset="0"/>
                <a:cs typeface="Arial" charset="0"/>
              </a:rPr>
              <a:t>Percent </a:t>
            </a:r>
            <a:r>
              <a:rPr lang="en-US" sz="1600" b="1" dirty="0" smtClean="0">
                <a:solidFill>
                  <a:prstClr val="black"/>
                </a:solidFill>
                <a:latin typeface="Calibri" panose="020F0502020204030204" pitchFamily="34" charset="0"/>
                <a:cs typeface="Arial" charset="0"/>
              </a:rPr>
              <a:t>privately insured adults </a:t>
            </a:r>
            <a:r>
              <a:rPr lang="en-US" sz="1600" b="1" dirty="0">
                <a:solidFill>
                  <a:prstClr val="black"/>
                </a:solidFill>
                <a:latin typeface="Calibri" panose="020F0502020204030204" pitchFamily="34" charset="0"/>
                <a:cs typeface="Arial" charset="0"/>
              </a:rPr>
              <a:t>ages 19–64*</a:t>
            </a:r>
          </a:p>
        </p:txBody>
      </p:sp>
      <p:sp>
        <p:nvSpPr>
          <p:cNvPr id="78853" name="Text Box 5"/>
          <p:cNvSpPr txBox="1">
            <a:spLocks noChangeArrowheads="1"/>
          </p:cNvSpPr>
          <p:nvPr/>
        </p:nvSpPr>
        <p:spPr bwMode="auto">
          <a:xfrm>
            <a:off x="42050" y="6358244"/>
            <a:ext cx="8077200" cy="461962"/>
          </a:xfrm>
          <a:prstGeom prst="rect">
            <a:avLst/>
          </a:prstGeom>
          <a:noFill/>
          <a:ln w="9525">
            <a:noFill/>
            <a:miter lim="800000"/>
            <a:headEnd/>
            <a:tailEnd/>
          </a:ln>
        </p:spPr>
        <p:txBody>
          <a:bodyPr>
            <a:spAutoFit/>
          </a:bodyPr>
          <a:lstStyle/>
          <a:p>
            <a:r>
              <a:rPr lang="en-US" sz="1200" dirty="0" smtClean="0">
                <a:solidFill>
                  <a:prstClr val="black"/>
                </a:solidFill>
                <a:latin typeface="Calibri" panose="020F0502020204030204" pitchFamily="34" charset="0"/>
              </a:rPr>
              <a:t>* Base</a:t>
            </a:r>
            <a:r>
              <a:rPr lang="en-US" sz="1200" dirty="0">
                <a:solidFill>
                  <a:prstClr val="black"/>
                </a:solidFill>
                <a:latin typeface="Calibri" panose="020F0502020204030204" pitchFamily="34" charset="0"/>
              </a:rPr>
              <a:t>: Those who </a:t>
            </a:r>
            <a:r>
              <a:rPr lang="en-US" sz="1200" dirty="0" smtClean="0">
                <a:solidFill>
                  <a:prstClr val="black"/>
                </a:solidFill>
                <a:latin typeface="Calibri" panose="020F0502020204030204" pitchFamily="34" charset="0"/>
              </a:rPr>
              <a:t>specified deductible.</a:t>
            </a:r>
            <a:endParaRPr lang="en-US" sz="1200" dirty="0">
              <a:solidFill>
                <a:prstClr val="black"/>
              </a:solidFill>
              <a:latin typeface="Calibri" panose="020F0502020204030204" pitchFamily="34" charset="0"/>
            </a:endParaRPr>
          </a:p>
          <a:p>
            <a:r>
              <a:rPr lang="en-US" sz="1200" dirty="0">
                <a:solidFill>
                  <a:prstClr val="black"/>
                </a:solidFill>
                <a:latin typeface="Calibri" panose="020F0502020204030204" pitchFamily="34" charset="0"/>
              </a:rPr>
              <a:t>Source: The Commonwealth Fund Biennial Health Insurance Surveys </a:t>
            </a:r>
            <a:r>
              <a:rPr lang="en-US" sz="1200" dirty="0" smtClean="0">
                <a:solidFill>
                  <a:prstClr val="black"/>
                </a:solidFill>
                <a:latin typeface="Calibri" panose="020F0502020204030204" pitchFamily="34" charset="0"/>
              </a:rPr>
              <a:t>(2003, 2005, 2010, 2012, and 2014).</a:t>
            </a:r>
            <a:endParaRPr lang="en-US" sz="1200" dirty="0">
              <a:solidFill>
                <a:prstClr val="black"/>
              </a:solidFill>
              <a:latin typeface="Calibri" panose="020F0502020204030204" pitchFamily="34" charset="0"/>
            </a:endParaRPr>
          </a:p>
        </p:txBody>
      </p:sp>
      <p:graphicFrame>
        <p:nvGraphicFramePr>
          <p:cNvPr id="6" name="Chart 5"/>
          <p:cNvGraphicFramePr/>
          <p:nvPr>
            <p:extLst>
              <p:ext uri="{D42A27DB-BD31-4B8C-83A1-F6EECF244321}">
                <p14:modId xmlns:p14="http://schemas.microsoft.com/office/powerpoint/2010/main" val="764849412"/>
              </p:ext>
            </p:extLst>
          </p:nvPr>
        </p:nvGraphicFramePr>
        <p:xfrm>
          <a:off x="335265" y="1543050"/>
          <a:ext cx="8585200" cy="4476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7450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15663"/>
          </a:xfrm>
        </p:spPr>
        <p:txBody>
          <a:bodyPr anchor="t" anchorCtr="1"/>
          <a:lstStyle/>
          <a:p>
            <a:pPr algn="ctr"/>
            <a:r>
              <a:rPr lang="en-US" sz="2000" b="1" dirty="0" smtClean="0"/>
              <a:t>Exhibit 7.  Deductibles Have Become A Growing Factor in Underinsurance Rates</a:t>
            </a:r>
            <a:br>
              <a:rPr lang="en-US" sz="2000" b="1" dirty="0" smtClean="0"/>
            </a:b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6468726"/>
              </p:ext>
            </p:extLst>
          </p:nvPr>
        </p:nvGraphicFramePr>
        <p:xfrm>
          <a:off x="152392" y="1219200"/>
          <a:ext cx="8652942" cy="4267198"/>
        </p:xfrm>
        <a:graphic>
          <a:graphicData uri="http://schemas.openxmlformats.org/drawingml/2006/table">
            <a:tbl>
              <a:tblPr firstRow="1" bandRow="1">
                <a:tableStyleId>{2D5ABB26-0587-4C30-8999-92F81FD0307C}</a:tableStyleId>
              </a:tblPr>
              <a:tblGrid>
                <a:gridCol w="3080487"/>
                <a:gridCol w="1114491"/>
                <a:gridCol w="1114491"/>
                <a:gridCol w="1114491"/>
                <a:gridCol w="1114491"/>
                <a:gridCol w="1114491"/>
              </a:tblGrid>
              <a:tr h="524558">
                <a:tc gridSpan="6">
                  <a:txBody>
                    <a:bodyPr/>
                    <a:lstStyle/>
                    <a:p>
                      <a:r>
                        <a:rPr lang="en-US" sz="1400" b="1" i="1" dirty="0" smtClean="0">
                          <a:solidFill>
                            <a:schemeClr val="bg1"/>
                          </a:solidFill>
                          <a:latin typeface="Calibri" panose="020F0502020204030204" pitchFamily="34" charset="0"/>
                        </a:rPr>
                        <a:t>Indicators of underinsurance among adults ages 19–64 who were insured all year</a:t>
                      </a:r>
                      <a:endParaRPr lang="en-US" sz="1400" b="1" i="1" dirty="0">
                        <a:solidFill>
                          <a:schemeClr val="bg1"/>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419647">
                <a:tc>
                  <a:txBody>
                    <a:bodyPr/>
                    <a:lstStyle/>
                    <a:p>
                      <a:pPr marL="91440"/>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2003</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2005</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2010</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2012</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2014</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7153">
                <a:tc>
                  <a:txBody>
                    <a:bodyPr/>
                    <a:lstStyle/>
                    <a:p>
                      <a:pPr lvl="0"/>
                      <a:r>
                        <a:rPr lang="en-US" sz="1400" b="1" i="0" dirty="0" smtClean="0">
                          <a:latin typeface="Calibri" panose="020F0502020204030204" pitchFamily="34" charset="0"/>
                        </a:rPr>
                        <a:t>Out-of-pocket costs</a:t>
                      </a:r>
                      <a:r>
                        <a:rPr lang="en-US" sz="1400" b="1" i="0" baseline="0" dirty="0" smtClean="0">
                          <a:latin typeface="Calibri" panose="020F0502020204030204" pitchFamily="34" charset="0"/>
                        </a:rPr>
                        <a:t> were 10% or more of income or 5% of more of income if low-income*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14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14 million </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25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23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24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400">
                <a:tc>
                  <a:txBody>
                    <a:bodyPr/>
                    <a:lstStyle/>
                    <a:p>
                      <a:pPr marL="0"/>
                      <a:r>
                        <a:rPr lang="en-US" sz="1400" b="1" dirty="0" smtClean="0">
                          <a:latin typeface="Calibri" panose="020F0502020204030204" pitchFamily="34" charset="0"/>
                        </a:rPr>
                        <a:t>Deductible equals 5% or more of income</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4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baseline="0" dirty="0" smtClean="0">
                          <a:latin typeface="Calibri" panose="020F0502020204030204" pitchFamily="34" charset="0"/>
                        </a:rPr>
                        <a:t>4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8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11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libri" panose="020F0502020204030204" pitchFamily="34" charset="0"/>
                        </a:rPr>
                        <a:t>14 million</a:t>
                      </a:r>
                      <a:endParaRPr lang="en-US" sz="1400" b="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1220">
                <a:tc>
                  <a:txBody>
                    <a:bodyPr/>
                    <a:lstStyle/>
                    <a:p>
                      <a:pPr lvl="1"/>
                      <a:r>
                        <a:rPr lang="en-US" sz="1400" b="1" i="1" dirty="0" smtClean="0">
                          <a:latin typeface="Calibri" panose="020F0502020204030204" pitchFamily="34" charset="0"/>
                        </a:rPr>
                        <a:t>Net increase in millions underinsured because </a:t>
                      </a:r>
                      <a:r>
                        <a:rPr lang="en-US" sz="1400" b="1" i="1" smtClean="0">
                          <a:latin typeface="Calibri" panose="020F0502020204030204" pitchFamily="34" charset="0"/>
                        </a:rPr>
                        <a:t>of high deductible</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libri" panose="020F0502020204030204" pitchFamily="34" charset="0"/>
                        </a:rPr>
                        <a:t>2 million</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libri" panose="020F0502020204030204" pitchFamily="34" charset="0"/>
                        </a:rPr>
                        <a:t>2 million</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baseline="0" dirty="0" smtClean="0">
                          <a:latin typeface="Calibri" panose="020F0502020204030204" pitchFamily="34" charset="0"/>
                        </a:rPr>
                        <a:t>5 million</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libri" panose="020F0502020204030204" pitchFamily="34" charset="0"/>
                        </a:rPr>
                        <a:t>6 million</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libri" panose="020F0502020204030204" pitchFamily="34" charset="0"/>
                        </a:rPr>
                        <a:t>7 million</a:t>
                      </a:r>
                      <a:endParaRPr lang="en-US" sz="1400" b="1" i="1"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1220">
                <a:tc>
                  <a:txBody>
                    <a:bodyPr/>
                    <a:lstStyle/>
                    <a:p>
                      <a:pPr lvl="0"/>
                      <a:r>
                        <a:rPr lang="en-US" sz="1400" b="1" i="0" dirty="0" smtClean="0">
                          <a:latin typeface="Calibri" panose="020F0502020204030204" pitchFamily="34" charset="0"/>
                        </a:rPr>
                        <a:t>Underinsured**</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libri" panose="020F0502020204030204" pitchFamily="34" charset="0"/>
                        </a:rPr>
                        <a:t>16 million</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libri" panose="020F0502020204030204" pitchFamily="34" charset="0"/>
                        </a:rPr>
                        <a:t>16 million</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libri" panose="020F0502020204030204" pitchFamily="34" charset="0"/>
                        </a:rPr>
                        <a:t>29 million</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libri" panose="020F0502020204030204" pitchFamily="34" charset="0"/>
                        </a:rPr>
                        <a:t>30 million</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libri" panose="020F0502020204030204" pitchFamily="34" charset="0"/>
                        </a:rPr>
                        <a:t>31 million</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Text Box 49"/>
          <p:cNvSpPr txBox="1">
            <a:spLocks noChangeArrowheads="1"/>
          </p:cNvSpPr>
          <p:nvPr/>
        </p:nvSpPr>
        <p:spPr bwMode="auto">
          <a:xfrm>
            <a:off x="42335" y="5950803"/>
            <a:ext cx="8763000" cy="830997"/>
          </a:xfrm>
          <a:prstGeom prst="rect">
            <a:avLst/>
          </a:prstGeom>
          <a:noFill/>
          <a:ln w="9525">
            <a:noFill/>
            <a:miter lim="800000"/>
            <a:headEnd/>
            <a:tailEnd/>
          </a:ln>
        </p:spPr>
        <p:txBody>
          <a:bodyPr>
            <a:spAutoFit/>
          </a:bodyPr>
          <a:lstStyle/>
          <a:p>
            <a:r>
              <a:rPr lang="en-US" sz="1200" dirty="0" smtClean="0">
                <a:solidFill>
                  <a:srgbClr val="000000"/>
                </a:solidFill>
              </a:rPr>
              <a:t>*Low income refers to those with incomes below 200 percent of the federal poverty level.</a:t>
            </a:r>
          </a:p>
          <a:p>
            <a:r>
              <a:rPr lang="en-US" sz="1200" dirty="0" smtClean="0">
                <a:solidFill>
                  <a:srgbClr val="000000"/>
                </a:solidFill>
              </a:rPr>
              <a:t>**Underinsured </a:t>
            </a:r>
            <a:r>
              <a:rPr lang="en-US" sz="1200" dirty="0">
                <a:solidFill>
                  <a:srgbClr val="000000"/>
                </a:solidFill>
              </a:rPr>
              <a:t>defined as insured all year but experienced one of the following: out-of-pocket expenses equaled 10% or more of income; out-of-pocket expenses equaled 5% or more of income if low income (&lt;200% of poverty); or deductibles equaled 5% or more of income. </a:t>
            </a:r>
            <a:endParaRPr lang="en-US" sz="1200" dirty="0">
              <a:solidFill>
                <a:srgbClr val="FF0000"/>
              </a:solidFill>
            </a:endParaRPr>
          </a:p>
          <a:p>
            <a:r>
              <a:rPr lang="en-US" sz="1200" dirty="0" smtClean="0">
                <a:solidFill>
                  <a:srgbClr val="000000"/>
                </a:solidFill>
              </a:rPr>
              <a:t>Source</a:t>
            </a:r>
            <a:r>
              <a:rPr lang="en-US" sz="1200" dirty="0">
                <a:solidFill>
                  <a:srgbClr val="000000"/>
                </a:solidFill>
              </a:rPr>
              <a:t>: The Commonwealth Fund </a:t>
            </a:r>
            <a:r>
              <a:rPr lang="en-US" sz="1200" dirty="0" smtClean="0">
                <a:solidFill>
                  <a:srgbClr val="000000"/>
                </a:solidFill>
              </a:rPr>
              <a:t>Biennial Health Insurance  Surveys (2003, 2005,2010, 2012, and 2014). </a:t>
            </a:r>
            <a:endParaRPr lang="en-US" sz="1200" dirty="0">
              <a:solidFill>
                <a:srgbClr val="000000"/>
              </a:solidFill>
            </a:endParaRPr>
          </a:p>
        </p:txBody>
      </p:sp>
    </p:spTree>
    <p:extLst>
      <p:ext uri="{BB962C8B-B14F-4D97-AF65-F5344CB8AC3E}">
        <p14:creationId xmlns:p14="http://schemas.microsoft.com/office/powerpoint/2010/main" val="3502367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07886"/>
          </a:xfrm>
        </p:spPr>
        <p:txBody>
          <a:bodyPr anchor="t" anchorCtr="1"/>
          <a:lstStyle/>
          <a:p>
            <a:pPr algn="ctr"/>
            <a:r>
              <a:rPr lang="en-US" sz="2000" b="1" dirty="0" smtClean="0"/>
              <a:t>Exhibit </a:t>
            </a:r>
            <a:r>
              <a:rPr lang="en-US" sz="2000" b="1" dirty="0"/>
              <a:t>8</a:t>
            </a:r>
            <a:r>
              <a:rPr lang="en-US" sz="2000" b="1" dirty="0" smtClean="0"/>
              <a:t>. High Deductibles Relative to Income by Coverage Source at the Time of the Survey   </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3813734"/>
              </p:ext>
            </p:extLst>
          </p:nvPr>
        </p:nvGraphicFramePr>
        <p:xfrm>
          <a:off x="152392" y="1036991"/>
          <a:ext cx="8652943" cy="4036686"/>
        </p:xfrm>
        <a:graphic>
          <a:graphicData uri="http://schemas.openxmlformats.org/drawingml/2006/table">
            <a:tbl>
              <a:tblPr firstRow="1" bandRow="1">
                <a:tableStyleId>{2D5ABB26-0587-4C30-8999-92F81FD0307C}</a:tableStyleId>
              </a:tblPr>
              <a:tblGrid>
                <a:gridCol w="3429008"/>
                <a:gridCol w="1044787"/>
                <a:gridCol w="1044787"/>
                <a:gridCol w="1044787"/>
                <a:gridCol w="1044787"/>
                <a:gridCol w="1044787"/>
              </a:tblGrid>
              <a:tr h="506909">
                <a:tc gridSpan="6">
                  <a:txBody>
                    <a:bodyPr/>
                    <a:lstStyle/>
                    <a:p>
                      <a:r>
                        <a:rPr lang="en-US" sz="1400" b="1" i="1" dirty="0" smtClean="0">
                          <a:solidFill>
                            <a:schemeClr val="bg1"/>
                          </a:solidFill>
                          <a:latin typeface="Calibri" panose="020F0502020204030204" pitchFamily="34" charset="0"/>
                        </a:rPr>
                        <a:t>Percent with deductibles that are 5% or more of income, adults ages 19-64 who were insured all year</a:t>
                      </a:r>
                      <a:endParaRPr lang="en-US" sz="1400" b="1" i="1" dirty="0">
                        <a:solidFill>
                          <a:schemeClr val="bg1"/>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351819">
                <a:tc>
                  <a:txBody>
                    <a:bodyPr/>
                    <a:lstStyle/>
                    <a:p>
                      <a:pPr marL="91440"/>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2003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2005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2014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lvl="0"/>
                      <a:r>
                        <a:rPr lang="en-US" sz="1400" b="1" i="0" dirty="0" smtClean="0">
                          <a:latin typeface="Calibri" panose="020F0502020204030204" pitchFamily="34" charset="0"/>
                        </a:rPr>
                        <a:t>Total</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8%</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lvl="0"/>
                      <a:r>
                        <a:rPr lang="en-US" sz="1400" b="1" i="0" dirty="0" smtClean="0">
                          <a:latin typeface="Calibri" panose="020F0502020204030204" pitchFamily="34" charset="0"/>
                        </a:rPr>
                        <a:t>Insurance source at time of survey*</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lvl="1"/>
                      <a:r>
                        <a:rPr lang="en-US" sz="1400" b="1" i="0" dirty="0" smtClean="0">
                          <a:latin typeface="Calibri" panose="020F0502020204030204" pitchFamily="34" charset="0"/>
                        </a:rPr>
                        <a:t>Employer provided coverage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8%</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marL="457200" lvl="1"/>
                      <a:r>
                        <a:rPr lang="en-US" sz="1400" b="1" i="0" dirty="0" smtClean="0">
                          <a:latin typeface="Calibri" panose="020F0502020204030204" pitchFamily="34" charset="0"/>
                        </a:rPr>
                        <a:t>Individual coverage^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i="0" dirty="0" smtClean="0">
                          <a:latin typeface="Calibri" panose="020F0502020204030204" pitchFamily="34" charset="0"/>
                        </a:rPr>
                        <a:t>12%</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17%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30%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libri" panose="020F0502020204030204" pitchFamily="34" charset="0"/>
                        </a:rPr>
                        <a:t>24%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1626">
                <a:tc>
                  <a:txBody>
                    <a:bodyPr/>
                    <a:lstStyle/>
                    <a:p>
                      <a:pPr lvl="0"/>
                      <a:r>
                        <a:rPr lang="en-US" sz="1400" b="1" i="0" dirty="0" smtClean="0">
                          <a:latin typeface="Calibri" panose="020F0502020204030204" pitchFamily="34" charset="0"/>
                        </a:rPr>
                        <a:t>Firm size (</a:t>
                      </a:r>
                      <a:r>
                        <a:rPr lang="en-US" sz="1400" b="1" i="1" dirty="0" smtClean="0">
                          <a:latin typeface="Calibri" panose="020F0502020204030204" pitchFamily="34" charset="0"/>
                        </a:rPr>
                        <a:t>Base: Full-</a:t>
                      </a:r>
                      <a:r>
                        <a:rPr lang="en-US" sz="1400" b="1" i="1" baseline="0" dirty="0" smtClean="0">
                          <a:latin typeface="Calibri" panose="020F0502020204030204" pitchFamily="34" charset="0"/>
                        </a:rPr>
                        <a:t> or part-time workers with coverage through their own employer</a:t>
                      </a:r>
                      <a:r>
                        <a:rPr lang="en-US" sz="1400" b="1" i="0" baseline="0" dirty="0" smtClean="0">
                          <a:latin typeface="Calibri" panose="020F0502020204030204" pitchFamily="34" charset="0"/>
                        </a:rPr>
                        <a:t>)</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722">
                <a:tc>
                  <a:txBody>
                    <a:bodyPr/>
                    <a:lstStyle/>
                    <a:p>
                      <a:pPr lvl="1"/>
                      <a:r>
                        <a:rPr lang="en-US" sz="1400" b="1" i="0" dirty="0" smtClean="0">
                          <a:latin typeface="Calibri" panose="020F0502020204030204" pitchFamily="34" charset="0"/>
                        </a:rPr>
                        <a:t>&lt;100</a:t>
                      </a:r>
                      <a:r>
                        <a:rPr lang="en-US" sz="1400" b="1" i="0" baseline="0" dirty="0" smtClean="0">
                          <a:latin typeface="Calibri" panose="020F0502020204030204" pitchFamily="34" charset="0"/>
                        </a:rPr>
                        <a:t> employees</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7%</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14%</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20%</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722">
                <a:tc>
                  <a:txBody>
                    <a:bodyPr/>
                    <a:lstStyle/>
                    <a:p>
                      <a:pPr lvl="1"/>
                      <a:r>
                        <a:rPr lang="en-US" sz="1400" b="1" i="0" dirty="0" smtClean="0">
                          <a:latin typeface="Calibri" panose="020F0502020204030204" pitchFamily="34" charset="0"/>
                        </a:rPr>
                        <a:t>100 employees or more</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1%</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5%</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6%</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libri" panose="020F0502020204030204" pitchFamily="34" charset="0"/>
                        </a:rPr>
                        <a:t>8%</a:t>
                      </a:r>
                      <a:endParaRPr lang="en-US" sz="1400" b="1" i="0" dirty="0">
                        <a:latin typeface="Calibri" panose="020F05020202040302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 Box 49"/>
          <p:cNvSpPr txBox="1">
            <a:spLocks noChangeArrowheads="1"/>
          </p:cNvSpPr>
          <p:nvPr/>
        </p:nvSpPr>
        <p:spPr bwMode="auto">
          <a:xfrm>
            <a:off x="42335" y="6172200"/>
            <a:ext cx="8763000" cy="646331"/>
          </a:xfrm>
          <a:prstGeom prst="rect">
            <a:avLst/>
          </a:prstGeom>
          <a:noFill/>
          <a:ln w="9525">
            <a:noFill/>
            <a:miter lim="800000"/>
            <a:headEnd/>
            <a:tailEnd/>
          </a:ln>
        </p:spPr>
        <p:txBody>
          <a:bodyPr>
            <a:spAutoFit/>
          </a:bodyPr>
          <a:lstStyle/>
          <a:p>
            <a:r>
              <a:rPr lang="en-US" sz="1200" dirty="0" smtClean="0">
                <a:solidFill>
                  <a:srgbClr val="000000"/>
                </a:solidFill>
              </a:rPr>
              <a:t>* </a:t>
            </a:r>
            <a:r>
              <a:rPr lang="en-US" sz="1200" dirty="0">
                <a:solidFill>
                  <a:srgbClr val="000000"/>
                </a:solidFill>
              </a:rPr>
              <a:t>Respondents may have had another type of coverage </a:t>
            </a:r>
            <a:r>
              <a:rPr lang="en-US" sz="1200" dirty="0" smtClean="0">
                <a:solidFill>
                  <a:srgbClr val="000000"/>
                </a:solidFill>
              </a:rPr>
              <a:t>at some point during </a:t>
            </a:r>
            <a:r>
              <a:rPr lang="en-US" sz="1200" dirty="0">
                <a:solidFill>
                  <a:srgbClr val="000000"/>
                </a:solidFill>
              </a:rPr>
              <a:t>the year, but had coverage for the entire previous 12 months. ^ </a:t>
            </a:r>
            <a:r>
              <a:rPr lang="en-US" sz="1200" dirty="0" smtClean="0">
                <a:solidFill>
                  <a:srgbClr val="000000"/>
                </a:solidFill>
              </a:rPr>
              <a:t>For 2014, includes those who get their individual coverage through the marketplace and outside of the marketplace. </a:t>
            </a:r>
            <a:endParaRPr lang="en-US" sz="1200" dirty="0">
              <a:solidFill>
                <a:srgbClr val="FF0000"/>
              </a:solidFill>
            </a:endParaRPr>
          </a:p>
          <a:p>
            <a:r>
              <a:rPr lang="en-US" sz="1200" dirty="0" smtClean="0">
                <a:solidFill>
                  <a:srgbClr val="000000"/>
                </a:solidFill>
              </a:rPr>
              <a:t>Source</a:t>
            </a:r>
            <a:r>
              <a:rPr lang="en-US" sz="1200" dirty="0">
                <a:solidFill>
                  <a:srgbClr val="000000"/>
                </a:solidFill>
              </a:rPr>
              <a:t>: The Commonwealth Fund </a:t>
            </a:r>
            <a:r>
              <a:rPr lang="en-US" sz="1200" dirty="0" smtClean="0">
                <a:solidFill>
                  <a:srgbClr val="000000"/>
                </a:solidFill>
              </a:rPr>
              <a:t>Biennial Health Insurance  Surveys (2003, 2005,2010, 2012, and 2014). </a:t>
            </a:r>
            <a:endParaRPr lang="en-US" sz="1200" dirty="0">
              <a:solidFill>
                <a:srgbClr val="000000"/>
              </a:solidFill>
            </a:endParaRPr>
          </a:p>
        </p:txBody>
      </p:sp>
    </p:spTree>
    <p:extLst>
      <p:ext uri="{BB962C8B-B14F-4D97-AF65-F5344CB8AC3E}">
        <p14:creationId xmlns:p14="http://schemas.microsoft.com/office/powerpoint/2010/main" val="3307434091"/>
      </p:ext>
    </p:extLst>
  </p:cSld>
  <p:clrMapOvr>
    <a:masterClrMapping/>
  </p:clrMapOvr>
</p:sld>
</file>

<file path=ppt/theme/theme1.xml><?xml version="1.0" encoding="utf-8"?>
<a:theme xmlns:a="http://schemas.openxmlformats.org/drawingml/2006/main" name="Underinsured teleconference">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1_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Underinsured teleconference</Template>
  <TotalTime>959</TotalTime>
  <Words>2080</Words>
  <Application>Microsoft Office PowerPoint</Application>
  <PresentationFormat>On-screen Show (4:3)</PresentationFormat>
  <Paragraphs>218</Paragraphs>
  <Slides>15</Slides>
  <Notes>15</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Underinsured teleconference</vt:lpstr>
      <vt:lpstr>CMWF_template_5-2014_white_bg</vt:lpstr>
      <vt:lpstr>1_CMWF_template_5-2014_white_bg</vt:lpstr>
      <vt:lpstr>The Problem of Underinsurance and How Rising Deductibles Will Make it Worse  Findings from the Commonwealth Fund Biennial Health Insurance Survey, 2014</vt:lpstr>
      <vt:lpstr>Exhibit 1. Who is Underinsured? </vt:lpstr>
      <vt:lpstr>Exhibit 2. Summary of Major Findings </vt:lpstr>
      <vt:lpstr>PowerPoint Presentation</vt:lpstr>
      <vt:lpstr>PowerPoint Presentation</vt:lpstr>
      <vt:lpstr>Exhibit 5. Underinsured Rates Among Adults Who Were Insured All Year by Source of Coverage at the Time of the Survey  </vt:lpstr>
      <vt:lpstr>Exhibit 6.  More Privately Insured Adults Have Deductibles and They Have Grown in Size </vt:lpstr>
      <vt:lpstr>Exhibit 7.  Deductibles Have Become A Growing Factor in Underinsurance Rates </vt:lpstr>
      <vt:lpstr>Exhibit 8. High Deductibles Relative to Income by Coverage Source at the Time of the Survey   </vt:lpstr>
      <vt:lpstr>PowerPoint Presentation</vt:lpstr>
      <vt:lpstr>Exhibit 10. Underinsured Adults Report Medical Bill Problems at Twice the Rate as Insured Adults who are Not Underinsured  </vt:lpstr>
      <vt:lpstr>PowerPoint Presentation</vt:lpstr>
      <vt:lpstr>Exhibit 12. More than 2 of 5 Adults Who Are Underinsured Reported Problems Getting Needed Care Because of Cost    </vt:lpstr>
      <vt:lpstr>Exhibit 13. Conclusions</vt:lpstr>
      <vt:lpstr>Exhibit 14. Survey Methodology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Sophie Beutel</dc:creator>
  <cp:lastModifiedBy>Collins</cp:lastModifiedBy>
  <cp:revision>53</cp:revision>
  <cp:lastPrinted>2015-05-14T21:19:37Z</cp:lastPrinted>
  <dcterms:created xsi:type="dcterms:W3CDTF">2015-05-06T19:47:42Z</dcterms:created>
  <dcterms:modified xsi:type="dcterms:W3CDTF">2015-05-19T01:05:18Z</dcterms:modified>
</cp:coreProperties>
</file>