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6" r:id="rId3"/>
  </p:sldMasterIdLst>
  <p:notesMasterIdLst>
    <p:notesMasterId r:id="rId16"/>
  </p:notesMasterIdLst>
  <p:handoutMasterIdLst>
    <p:handoutMasterId r:id="rId17"/>
  </p:handoutMasterIdLst>
  <p:sldIdLst>
    <p:sldId id="287" r:id="rId4"/>
    <p:sldId id="292" r:id="rId5"/>
    <p:sldId id="293" r:id="rId6"/>
    <p:sldId id="257" r:id="rId7"/>
    <p:sldId id="299" r:id="rId8"/>
    <p:sldId id="256" r:id="rId9"/>
    <p:sldId id="285" r:id="rId10"/>
    <p:sldId id="295" r:id="rId11"/>
    <p:sldId id="280" r:id="rId12"/>
    <p:sldId id="301" r:id="rId13"/>
    <p:sldId id="300" r:id="rId14"/>
    <p:sldId id="291" r:id="rId15"/>
  </p:sldIdLst>
  <p:sldSz cx="12192000" cy="6858000"/>
  <p:notesSz cx="6858000" cy="9418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D7EE"/>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21" autoAdjust="0"/>
    <p:restoredTop sz="68539" autoAdjust="0"/>
  </p:normalViewPr>
  <p:slideViewPr>
    <p:cSldViewPr snapToGrid="0">
      <p:cViewPr varScale="1">
        <p:scale>
          <a:sx n="91" d="100"/>
          <a:sy n="91" d="100"/>
        </p:scale>
        <p:origin x="96" y="44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"High" Health Care Users</c:v>
                </c:pt>
              </c:strCache>
            </c:strRef>
          </c:tx>
          <c:spPr>
            <a:solidFill>
              <a:srgbClr val="002060"/>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$35,000 (No cost-sharing reductions)</c:v>
                </c:pt>
                <c:pt idx="1">
                  <c:v>$25,000</c:v>
                </c:pt>
                <c:pt idx="2">
                  <c:v>$20,000</c:v>
                </c:pt>
                <c:pt idx="3">
                  <c:v>$17,000</c:v>
                </c:pt>
              </c:strCache>
            </c:strRef>
          </c:cat>
          <c:val>
            <c:numRef>
              <c:f>Sheet1!$B$2:$B$5</c:f>
              <c:numCache>
                <c:formatCode>"$"#,##0</c:formatCode>
                <c:ptCount val="4"/>
                <c:pt idx="0">
                  <c:v>6500</c:v>
                </c:pt>
                <c:pt idx="1">
                  <c:v>4948.5</c:v>
                </c:pt>
                <c:pt idx="2">
                  <c:v>1850</c:v>
                </c:pt>
                <c:pt idx="3">
                  <c:v>650</c:v>
                </c:pt>
              </c:numCache>
            </c:numRef>
          </c:val>
        </c:ser>
        <c:ser>
          <c:idx val="1"/>
          <c:order val="1"/>
          <c:tx>
            <c:strRef>
              <c:f>Sheet1!$C$1</c:f>
              <c:strCache>
                <c:ptCount val="1"/>
                <c:pt idx="0">
                  <c:v>"Medium" Health Care Users</c:v>
                </c:pt>
              </c:strCache>
            </c:strRef>
          </c:tx>
          <c:spPr>
            <a:solidFill>
              <a:schemeClr val="accent1">
                <a:lumMod val="60000"/>
                <a:lumOff val="40000"/>
              </a:scheme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$35,000 (No cost-sharing reductions)</c:v>
                </c:pt>
                <c:pt idx="1">
                  <c:v>$25,000</c:v>
                </c:pt>
                <c:pt idx="2">
                  <c:v>$20,000</c:v>
                </c:pt>
                <c:pt idx="3">
                  <c:v>$17,000</c:v>
                </c:pt>
              </c:strCache>
            </c:strRef>
          </c:cat>
          <c:val>
            <c:numRef>
              <c:f>Sheet1!$C$2:$C$5</c:f>
              <c:numCache>
                <c:formatCode>"$"#,##0</c:formatCode>
                <c:ptCount val="4"/>
                <c:pt idx="0">
                  <c:v>446.5</c:v>
                </c:pt>
                <c:pt idx="1">
                  <c:v>436.5</c:v>
                </c:pt>
                <c:pt idx="2">
                  <c:v>355</c:v>
                </c:pt>
                <c:pt idx="3">
                  <c:v>258.5</c:v>
                </c:pt>
              </c:numCache>
            </c:numRef>
          </c:val>
        </c:ser>
        <c:ser>
          <c:idx val="2"/>
          <c:order val="2"/>
          <c:tx>
            <c:strRef>
              <c:f>Sheet1!$D$1</c:f>
              <c:strCache>
                <c:ptCount val="1"/>
                <c:pt idx="0">
                  <c:v>"Low" Health Care Users</c:v>
                </c:pt>
              </c:strCache>
            </c:strRef>
          </c:tx>
          <c:spPr>
            <a:solidFill>
              <a:schemeClr val="accent3"/>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$35,000 (No cost-sharing reductions)</c:v>
                </c:pt>
                <c:pt idx="1">
                  <c:v>$25,000</c:v>
                </c:pt>
                <c:pt idx="2">
                  <c:v>$20,000</c:v>
                </c:pt>
                <c:pt idx="3">
                  <c:v>$17,000</c:v>
                </c:pt>
              </c:strCache>
            </c:strRef>
          </c:cat>
          <c:val>
            <c:numRef>
              <c:f>Sheet1!$D$2:$D$5</c:f>
              <c:numCache>
                <c:formatCode>"$"#,##0</c:formatCode>
                <c:ptCount val="4"/>
                <c:pt idx="0">
                  <c:v>81</c:v>
                </c:pt>
                <c:pt idx="1">
                  <c:v>75</c:v>
                </c:pt>
                <c:pt idx="2">
                  <c:v>57</c:v>
                </c:pt>
                <c:pt idx="3">
                  <c:v>51</c:v>
                </c:pt>
              </c:numCache>
            </c:numRef>
          </c:val>
        </c:ser>
        <c:dLbls>
          <c:dLblPos val="outEnd"/>
          <c:showLegendKey val="0"/>
          <c:showVal val="1"/>
          <c:showCatName val="0"/>
          <c:showSerName val="0"/>
          <c:showPercent val="0"/>
          <c:showBubbleSize val="0"/>
        </c:dLbls>
        <c:gapWidth val="224"/>
        <c:overlap val="-13"/>
        <c:axId val="423834160"/>
        <c:axId val="423834552"/>
      </c:barChart>
      <c:catAx>
        <c:axId val="423834160"/>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423834552"/>
        <c:crosses val="autoZero"/>
        <c:auto val="1"/>
        <c:lblAlgn val="ctr"/>
        <c:lblOffset val="100"/>
        <c:noMultiLvlLbl val="0"/>
      </c:catAx>
      <c:valAx>
        <c:axId val="423834552"/>
        <c:scaling>
          <c:orientation val="minMax"/>
        </c:scaling>
        <c:delete val="0"/>
        <c:axPos val="l"/>
        <c:majorGridlines>
          <c:spPr>
            <a:ln w="9525" cap="flat" cmpd="sng" algn="ctr">
              <a:noFill/>
              <a:round/>
            </a:ln>
            <a:effectLst/>
          </c:spPr>
        </c:majorGridlines>
        <c:numFmt formatCode="&quot;$&quot;#,##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423834160"/>
        <c:crosses val="autoZero"/>
        <c:crossBetween val="between"/>
      </c:valAx>
      <c:spPr>
        <a:noFill/>
        <a:ln>
          <a:noFill/>
        </a:ln>
        <a:effectLst/>
      </c:spPr>
    </c:plotArea>
    <c:legend>
      <c:legendPos val="b"/>
      <c:layout>
        <c:manualLayout>
          <c:xMode val="edge"/>
          <c:yMode val="edge"/>
          <c:x val="0.17688917481245572"/>
          <c:y val="2.1273875517311591E-3"/>
          <c:w val="0.7251371553371454"/>
          <c:h val="6.8082630200756472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Highest OOP costs</c:v>
                </c:pt>
              </c:strCache>
            </c:strRef>
          </c:tx>
          <c:spPr>
            <a:solidFill>
              <a:srgbClr val="002060"/>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High Users</c:v>
                </c:pt>
                <c:pt idx="1">
                  <c:v>Medium Users</c:v>
                </c:pt>
                <c:pt idx="2">
                  <c:v>Low Users </c:v>
                </c:pt>
              </c:strCache>
            </c:strRef>
          </c:cat>
          <c:val>
            <c:numRef>
              <c:f>Sheet1!$B$2:$B$4</c:f>
              <c:numCache>
                <c:formatCode>"$"#,##0</c:formatCode>
                <c:ptCount val="3"/>
                <c:pt idx="0">
                  <c:v>2250</c:v>
                </c:pt>
                <c:pt idx="1">
                  <c:v>550</c:v>
                </c:pt>
                <c:pt idx="2">
                  <c:v>121</c:v>
                </c:pt>
              </c:numCache>
            </c:numRef>
          </c:val>
        </c:ser>
        <c:ser>
          <c:idx val="1"/>
          <c:order val="1"/>
          <c:tx>
            <c:strRef>
              <c:f>Sheet1!$C$1</c:f>
              <c:strCache>
                <c:ptCount val="1"/>
                <c:pt idx="0">
                  <c:v>Median OOP costs</c:v>
                </c:pt>
              </c:strCache>
            </c:strRef>
          </c:tx>
          <c:spPr>
            <a:solidFill>
              <a:schemeClr val="accent1">
                <a:lumMod val="60000"/>
                <a:lumOff val="40000"/>
              </a:scheme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High Users</c:v>
                </c:pt>
                <c:pt idx="1">
                  <c:v>Medium Users</c:v>
                </c:pt>
                <c:pt idx="2">
                  <c:v>Low Users </c:v>
                </c:pt>
              </c:strCache>
            </c:strRef>
          </c:cat>
          <c:val>
            <c:numRef>
              <c:f>Sheet1!$C$2:$C$4</c:f>
              <c:numCache>
                <c:formatCode>"$"#,##0</c:formatCode>
                <c:ptCount val="3"/>
                <c:pt idx="0">
                  <c:v>650</c:v>
                </c:pt>
                <c:pt idx="1">
                  <c:v>259</c:v>
                </c:pt>
                <c:pt idx="2">
                  <c:v>51</c:v>
                </c:pt>
              </c:numCache>
            </c:numRef>
          </c:val>
        </c:ser>
        <c:ser>
          <c:idx val="2"/>
          <c:order val="2"/>
          <c:tx>
            <c:strRef>
              <c:f>Sheet1!$D$1</c:f>
              <c:strCache>
                <c:ptCount val="1"/>
                <c:pt idx="0">
                  <c:v>Lowest OOP costs </c:v>
                </c:pt>
              </c:strCache>
            </c:strRef>
          </c:tx>
          <c:spPr>
            <a:solidFill>
              <a:schemeClr val="accent3"/>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High Users</c:v>
                </c:pt>
                <c:pt idx="1">
                  <c:v>Medium Users</c:v>
                </c:pt>
                <c:pt idx="2">
                  <c:v>Low Users </c:v>
                </c:pt>
              </c:strCache>
            </c:strRef>
          </c:cat>
          <c:val>
            <c:numRef>
              <c:f>Sheet1!$D$2:$D$4</c:f>
              <c:numCache>
                <c:formatCode>"$"#,##0</c:formatCode>
                <c:ptCount val="3"/>
                <c:pt idx="0">
                  <c:v>500</c:v>
                </c:pt>
                <c:pt idx="1">
                  <c:v>59</c:v>
                </c:pt>
                <c:pt idx="2">
                  <c:v>7</c:v>
                </c:pt>
              </c:numCache>
            </c:numRef>
          </c:val>
        </c:ser>
        <c:dLbls>
          <c:showLegendKey val="0"/>
          <c:showVal val="0"/>
          <c:showCatName val="0"/>
          <c:showSerName val="0"/>
          <c:showPercent val="0"/>
          <c:showBubbleSize val="0"/>
        </c:dLbls>
        <c:gapWidth val="224"/>
        <c:overlap val="-13"/>
        <c:axId val="423835336"/>
        <c:axId val="287712168"/>
      </c:barChart>
      <c:catAx>
        <c:axId val="423835336"/>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287712168"/>
        <c:crosses val="autoZero"/>
        <c:auto val="1"/>
        <c:lblAlgn val="ctr"/>
        <c:lblOffset val="100"/>
        <c:noMultiLvlLbl val="0"/>
      </c:catAx>
      <c:valAx>
        <c:axId val="287712168"/>
        <c:scaling>
          <c:orientation val="minMax"/>
        </c:scaling>
        <c:delete val="0"/>
        <c:axPos val="l"/>
        <c:majorGridlines>
          <c:spPr>
            <a:ln w="9525" cap="flat" cmpd="sng" algn="ctr">
              <a:noFill/>
              <a:round/>
            </a:ln>
            <a:effectLst/>
          </c:spPr>
        </c:majorGridlines>
        <c:numFmt formatCode="&quot;$&quot;#,##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423835336"/>
        <c:crosses val="autoZero"/>
        <c:crossBetween val="between"/>
      </c:valAx>
      <c:spPr>
        <a:noFill/>
        <a:ln>
          <a:noFill/>
        </a:ln>
        <a:effectLst/>
      </c:spPr>
    </c:plotArea>
    <c:legend>
      <c:legendPos val="t"/>
      <c:layout>
        <c:manualLayout>
          <c:xMode val="edge"/>
          <c:yMode val="edge"/>
          <c:x val="0.22631554173317944"/>
          <c:y val="0.15887114088378332"/>
          <c:w val="0.57974472387118869"/>
          <c:h val="7.1124714395863251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316938643539113E-2"/>
          <c:y val="4.1303702346202543E-2"/>
          <c:w val="0.90698257826467343"/>
          <c:h val="0.71517855333516012"/>
        </c:manualLayout>
      </c:layout>
      <c:barChart>
        <c:barDir val="col"/>
        <c:grouping val="clustered"/>
        <c:varyColors val="0"/>
        <c:ser>
          <c:idx val="0"/>
          <c:order val="0"/>
          <c:tx>
            <c:strRef>
              <c:f>Sheet1!$B$1</c:f>
              <c:strCache>
                <c:ptCount val="1"/>
                <c:pt idx="0">
                  <c:v>OOP Limit</c:v>
                </c:pt>
              </c:strCache>
            </c:strRef>
          </c:tx>
          <c:spPr>
            <a:solidFill>
              <a:srgbClr val="002060"/>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$35,000 (No cost-sharing reductions)</c:v>
                </c:pt>
                <c:pt idx="1">
                  <c:v>$25,000</c:v>
                </c:pt>
                <c:pt idx="2">
                  <c:v>$20,000</c:v>
                </c:pt>
                <c:pt idx="3">
                  <c:v>$17,000</c:v>
                </c:pt>
              </c:strCache>
            </c:strRef>
          </c:cat>
          <c:val>
            <c:numRef>
              <c:f>Sheet1!$B$2:$B$5</c:f>
              <c:numCache>
                <c:formatCode>"$"#,##0</c:formatCode>
                <c:ptCount val="4"/>
                <c:pt idx="0">
                  <c:v>6500</c:v>
                </c:pt>
                <c:pt idx="1">
                  <c:v>5000</c:v>
                </c:pt>
                <c:pt idx="2">
                  <c:v>1850</c:v>
                </c:pt>
                <c:pt idx="3">
                  <c:v>650</c:v>
                </c:pt>
              </c:numCache>
            </c:numRef>
          </c:val>
        </c:ser>
        <c:ser>
          <c:idx val="1"/>
          <c:order val="1"/>
          <c:tx>
            <c:strRef>
              <c:f>Sheet1!$C$1</c:f>
              <c:strCache>
                <c:ptCount val="1"/>
                <c:pt idx="0">
                  <c:v>Deductible</c:v>
                </c:pt>
              </c:strCache>
            </c:strRef>
          </c:tx>
          <c:spPr>
            <a:solidFill>
              <a:srgbClr val="BDD7EE"/>
            </a:solidFill>
            <a:ln>
              <a:solidFill>
                <a:schemeClr val="tx1"/>
              </a:solidFill>
            </a:ln>
            <a:effectLst/>
          </c:spPr>
          <c:invertIfNegative val="0"/>
          <c:dPt>
            <c:idx val="0"/>
            <c:invertIfNegative val="0"/>
            <c:bubble3D val="0"/>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$35,000 (No cost-sharing reductions)</c:v>
                </c:pt>
                <c:pt idx="1">
                  <c:v>$25,000</c:v>
                </c:pt>
                <c:pt idx="2">
                  <c:v>$20,000</c:v>
                </c:pt>
                <c:pt idx="3">
                  <c:v>$17,000</c:v>
                </c:pt>
              </c:strCache>
            </c:strRef>
          </c:cat>
          <c:val>
            <c:numRef>
              <c:f>Sheet1!$C$2:$C$5</c:f>
              <c:numCache>
                <c:formatCode>"$"#,##0</c:formatCode>
                <c:ptCount val="4"/>
                <c:pt idx="0">
                  <c:v>3500</c:v>
                </c:pt>
                <c:pt idx="1">
                  <c:v>2500</c:v>
                </c:pt>
                <c:pt idx="2">
                  <c:v>600</c:v>
                </c:pt>
                <c:pt idx="3">
                  <c:v>125</c:v>
                </c:pt>
              </c:numCache>
            </c:numRef>
          </c:val>
        </c:ser>
        <c:dLbls>
          <c:dLblPos val="outEnd"/>
          <c:showLegendKey val="0"/>
          <c:showVal val="1"/>
          <c:showCatName val="0"/>
          <c:showSerName val="0"/>
          <c:showPercent val="0"/>
          <c:showBubbleSize val="0"/>
        </c:dLbls>
        <c:gapWidth val="224"/>
        <c:overlap val="-13"/>
        <c:axId val="287713344"/>
        <c:axId val="287713736"/>
      </c:barChart>
      <c:catAx>
        <c:axId val="28771334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287713736"/>
        <c:crosses val="autoZero"/>
        <c:auto val="1"/>
        <c:lblAlgn val="ctr"/>
        <c:lblOffset val="100"/>
        <c:noMultiLvlLbl val="0"/>
      </c:catAx>
      <c:valAx>
        <c:axId val="287713736"/>
        <c:scaling>
          <c:orientation val="minMax"/>
        </c:scaling>
        <c:delete val="0"/>
        <c:axPos val="l"/>
        <c:majorGridlines>
          <c:spPr>
            <a:ln w="9525" cap="flat" cmpd="sng" algn="ctr">
              <a:noFill/>
              <a:round/>
            </a:ln>
            <a:effectLst/>
          </c:spPr>
        </c:majorGridlines>
        <c:numFmt formatCode="&quot;$&quot;#,##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287713344"/>
        <c:crosses val="autoZero"/>
        <c:crossBetween val="between"/>
      </c:valAx>
      <c:spPr>
        <a:noFill/>
        <a:ln>
          <a:noFill/>
        </a:ln>
        <a:effectLst/>
      </c:spPr>
    </c:plotArea>
    <c:legend>
      <c:legendPos val="b"/>
      <c:layout>
        <c:manualLayout>
          <c:xMode val="edge"/>
          <c:yMode val="edge"/>
          <c:x val="0.35447373426147816"/>
          <c:y val="1.4462110886242352E-2"/>
          <c:w val="0.252405093385066"/>
          <c:h val="7.0871105558409239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355585986534281E-2"/>
          <c:y val="3.1419301373508561E-2"/>
          <c:w val="0.90698257826467343"/>
          <c:h val="0.7598352506746201"/>
        </c:manualLayout>
      </c:layout>
      <c:barChart>
        <c:barDir val="col"/>
        <c:grouping val="clustered"/>
        <c:varyColors val="0"/>
        <c:ser>
          <c:idx val="0"/>
          <c:order val="0"/>
          <c:tx>
            <c:strRef>
              <c:f>Sheet1!$B$1</c:f>
              <c:strCache>
                <c:ptCount val="1"/>
                <c:pt idx="0">
                  <c:v>Maximum</c:v>
                </c:pt>
              </c:strCache>
            </c:strRef>
          </c:tx>
          <c:spPr>
            <a:solidFill>
              <a:srgbClr val="002060"/>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$35,000 (No cost-sharing reductions)</c:v>
                </c:pt>
                <c:pt idx="1">
                  <c:v>$25,000 </c:v>
                </c:pt>
                <c:pt idx="2">
                  <c:v>$20,000 </c:v>
                </c:pt>
                <c:pt idx="3">
                  <c:v>$17,000 </c:v>
                </c:pt>
              </c:strCache>
            </c:strRef>
          </c:cat>
          <c:val>
            <c:numRef>
              <c:f>Sheet1!$B$2:$B$5</c:f>
              <c:numCache>
                <c:formatCode>"$"#,##0</c:formatCode>
                <c:ptCount val="4"/>
                <c:pt idx="0">
                  <c:v>6500</c:v>
                </c:pt>
                <c:pt idx="1">
                  <c:v>4500</c:v>
                </c:pt>
                <c:pt idx="2">
                  <c:v>1750</c:v>
                </c:pt>
                <c:pt idx="3">
                  <c:v>700</c:v>
                </c:pt>
              </c:numCache>
            </c:numRef>
          </c:val>
        </c:ser>
        <c:ser>
          <c:idx val="1"/>
          <c:order val="1"/>
          <c:tx>
            <c:strRef>
              <c:f>Sheet1!$C$1</c:f>
              <c:strCache>
                <c:ptCount val="1"/>
                <c:pt idx="0">
                  <c:v>Median</c:v>
                </c:pt>
              </c:strCache>
            </c:strRef>
          </c:tx>
          <c:spPr>
            <a:solidFill>
              <a:schemeClr val="accent1">
                <a:lumMod val="40000"/>
                <a:lumOff val="60000"/>
              </a:scheme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$35,000 (No cost-sharing reductions)</c:v>
                </c:pt>
                <c:pt idx="1">
                  <c:v>$25,000 </c:v>
                </c:pt>
                <c:pt idx="2">
                  <c:v>$20,000 </c:v>
                </c:pt>
                <c:pt idx="3">
                  <c:v>$17,000 </c:v>
                </c:pt>
              </c:strCache>
            </c:strRef>
          </c:cat>
          <c:val>
            <c:numRef>
              <c:f>Sheet1!$C$2:$C$5</c:f>
              <c:numCache>
                <c:formatCode>"$"#,##0</c:formatCode>
                <c:ptCount val="4"/>
                <c:pt idx="0">
                  <c:v>3500</c:v>
                </c:pt>
                <c:pt idx="1">
                  <c:v>2500</c:v>
                </c:pt>
                <c:pt idx="2">
                  <c:v>600</c:v>
                </c:pt>
                <c:pt idx="3">
                  <c:v>125</c:v>
                </c:pt>
              </c:numCache>
            </c:numRef>
          </c:val>
        </c:ser>
        <c:ser>
          <c:idx val="2"/>
          <c:order val="2"/>
          <c:tx>
            <c:strRef>
              <c:f>Sheet1!$D$1</c:f>
              <c:strCache>
                <c:ptCount val="1"/>
                <c:pt idx="0">
                  <c:v>Minimum</c:v>
                </c:pt>
              </c:strCache>
            </c:strRef>
          </c:tx>
          <c:spPr>
            <a:solidFill>
              <a:schemeClr val="accent3"/>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$35,000 (No cost-sharing reductions)</c:v>
                </c:pt>
                <c:pt idx="1">
                  <c:v>$25,000 </c:v>
                </c:pt>
                <c:pt idx="2">
                  <c:v>$20,000 </c:v>
                </c:pt>
                <c:pt idx="3">
                  <c:v>$17,000 </c:v>
                </c:pt>
              </c:strCache>
            </c:strRef>
          </c:cat>
          <c:val>
            <c:numRef>
              <c:f>Sheet1!$D$2:$D$5</c:f>
              <c:numCache>
                <c:formatCode>"$"#,##0</c:formatCode>
                <c:ptCount val="4"/>
                <c:pt idx="0">
                  <c:v>0</c:v>
                </c:pt>
                <c:pt idx="1">
                  <c:v>0</c:v>
                </c:pt>
                <c:pt idx="2">
                  <c:v>0</c:v>
                </c:pt>
                <c:pt idx="3">
                  <c:v>0</c:v>
                </c:pt>
              </c:numCache>
            </c:numRef>
          </c:val>
        </c:ser>
        <c:dLbls>
          <c:showLegendKey val="0"/>
          <c:showVal val="0"/>
          <c:showCatName val="0"/>
          <c:showSerName val="0"/>
          <c:showPercent val="0"/>
          <c:showBubbleSize val="0"/>
        </c:dLbls>
        <c:gapWidth val="224"/>
        <c:overlap val="-13"/>
        <c:axId val="287714520"/>
        <c:axId val="287714912"/>
      </c:barChart>
      <c:catAx>
        <c:axId val="28771452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287714912"/>
        <c:crosses val="autoZero"/>
        <c:auto val="1"/>
        <c:lblAlgn val="ctr"/>
        <c:lblOffset val="100"/>
        <c:noMultiLvlLbl val="0"/>
      </c:catAx>
      <c:valAx>
        <c:axId val="287714912"/>
        <c:scaling>
          <c:orientation val="minMax"/>
        </c:scaling>
        <c:delete val="0"/>
        <c:axPos val="l"/>
        <c:majorGridlines>
          <c:spPr>
            <a:ln w="9525" cap="flat" cmpd="sng" algn="ctr">
              <a:noFill/>
              <a:round/>
            </a:ln>
            <a:effectLst/>
          </c:spPr>
        </c:majorGridlines>
        <c:numFmt formatCode="&quot;$&quot;#,##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287714520"/>
        <c:crosses val="autoZero"/>
        <c:crossBetween val="between"/>
      </c:valAx>
      <c:spPr>
        <a:noFill/>
        <a:ln>
          <a:noFill/>
        </a:ln>
        <a:effectLst/>
      </c:spPr>
    </c:plotArea>
    <c:legend>
      <c:legendPos val="b"/>
      <c:layout>
        <c:manualLayout>
          <c:xMode val="edge"/>
          <c:yMode val="edge"/>
          <c:x val="0.3399809806382898"/>
          <c:y val="8.4755539560475344E-4"/>
          <c:w val="0.34289351059378448"/>
          <c:h val="7.3942773464162059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444822557122025E-2"/>
          <c:y val="4.2176366740688309E-2"/>
          <c:w val="0.94421725022894032"/>
          <c:h val="0.5427356338746967"/>
        </c:manualLayout>
      </c:layout>
      <c:barChart>
        <c:barDir val="col"/>
        <c:grouping val="clustered"/>
        <c:varyColors val="0"/>
        <c:ser>
          <c:idx val="0"/>
          <c:order val="0"/>
          <c:tx>
            <c:strRef>
              <c:f>Sheet1!$B$1</c:f>
              <c:strCache>
                <c:ptCount val="1"/>
                <c:pt idx="0">
                  <c:v>_35000</c:v>
                </c:pt>
              </c:strCache>
            </c:strRef>
          </c:tx>
          <c:spPr>
            <a:solidFill>
              <a:srgbClr val="002060"/>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Sheet1!$A$2:$A$21</c:f>
              <c:strCache>
                <c:ptCount val="20"/>
                <c:pt idx="0">
                  <c:v>Generic drugs</c:v>
                </c:pt>
                <c:pt idx="1">
                  <c:v>PCP visit</c:v>
                </c:pt>
                <c:pt idx="2">
                  <c:v>Specalist visit</c:v>
                </c:pt>
                <c:pt idx="3">
                  <c:v>Preferred drugs</c:v>
                </c:pt>
                <c:pt idx="4">
                  <c:v>Mental/Behaviorial Health Outpatient</c:v>
                </c:pt>
                <c:pt idx="5">
                  <c:v>Chiropractic Care</c:v>
                </c:pt>
                <c:pt idx="6">
                  <c:v>Non-Preferred Drugs</c:v>
                </c:pt>
                <c:pt idx="7">
                  <c:v>ER Visit</c:v>
                </c:pt>
                <c:pt idx="8">
                  <c:v>Outpatient Rehabilitation</c:v>
                </c:pt>
                <c:pt idx="9">
                  <c:v>Specialty Drugs</c:v>
                </c:pt>
                <c:pt idx="10">
                  <c:v>Habilitation</c:v>
                </c:pt>
                <c:pt idx="11">
                  <c:v>Lab Outpatient &amp; Professional Services</c:v>
                </c:pt>
                <c:pt idx="12">
                  <c:v>Xray &amp; Diagnostic Imaging</c:v>
                </c:pt>
                <c:pt idx="13">
                  <c:v>Acupuncture</c:v>
                </c:pt>
                <c:pt idx="14">
                  <c:v>Hearing Aids</c:v>
                </c:pt>
                <c:pt idx="15">
                  <c:v>Private Duty Nursing</c:v>
                </c:pt>
                <c:pt idx="16">
                  <c:v>Infertility Treatment</c:v>
                </c:pt>
                <c:pt idx="17">
                  <c:v>Mental/Behaviorial Health Inpatient</c:v>
                </c:pt>
                <c:pt idx="18">
                  <c:v>Inpatient Physician &amp; Surgical</c:v>
                </c:pt>
                <c:pt idx="19">
                  <c:v>Inpatient Hospital</c:v>
                </c:pt>
              </c:strCache>
            </c:strRef>
          </c:cat>
          <c:val>
            <c:numRef>
              <c:f>Sheet1!$B$2:$B$21</c:f>
              <c:numCache>
                <c:formatCode>General</c:formatCode>
                <c:ptCount val="20"/>
                <c:pt idx="0">
                  <c:v>30</c:v>
                </c:pt>
                <c:pt idx="1">
                  <c:v>30</c:v>
                </c:pt>
                <c:pt idx="2">
                  <c:v>24</c:v>
                </c:pt>
                <c:pt idx="3">
                  <c:v>24</c:v>
                </c:pt>
                <c:pt idx="4">
                  <c:v>23</c:v>
                </c:pt>
                <c:pt idx="5">
                  <c:v>16</c:v>
                </c:pt>
                <c:pt idx="6">
                  <c:v>12</c:v>
                </c:pt>
                <c:pt idx="7">
                  <c:v>11</c:v>
                </c:pt>
                <c:pt idx="8">
                  <c:v>9</c:v>
                </c:pt>
                <c:pt idx="9">
                  <c:v>9</c:v>
                </c:pt>
                <c:pt idx="10">
                  <c:v>7</c:v>
                </c:pt>
                <c:pt idx="11">
                  <c:v>7</c:v>
                </c:pt>
                <c:pt idx="12">
                  <c:v>5</c:v>
                </c:pt>
                <c:pt idx="13">
                  <c:v>3</c:v>
                </c:pt>
                <c:pt idx="14">
                  <c:v>3</c:v>
                </c:pt>
                <c:pt idx="15">
                  <c:v>2</c:v>
                </c:pt>
                <c:pt idx="16">
                  <c:v>2</c:v>
                </c:pt>
                <c:pt idx="17">
                  <c:v>1</c:v>
                </c:pt>
                <c:pt idx="18">
                  <c:v>1</c:v>
                </c:pt>
                <c:pt idx="19">
                  <c:v>1</c:v>
                </c:pt>
              </c:numCache>
            </c:numRef>
          </c:val>
        </c:ser>
        <c:dLbls>
          <c:showLegendKey val="0"/>
          <c:showVal val="0"/>
          <c:showCatName val="0"/>
          <c:showSerName val="0"/>
          <c:showPercent val="0"/>
          <c:showBubbleSize val="0"/>
        </c:dLbls>
        <c:gapWidth val="56"/>
        <c:axId val="424631000"/>
        <c:axId val="424631392"/>
      </c:barChart>
      <c:catAx>
        <c:axId val="424631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424631392"/>
        <c:crosses val="autoZero"/>
        <c:auto val="1"/>
        <c:lblAlgn val="ctr"/>
        <c:lblOffset val="100"/>
        <c:noMultiLvlLbl val="0"/>
      </c:catAx>
      <c:valAx>
        <c:axId val="424631392"/>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4246310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7256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1"/>
            <a:ext cx="2971800" cy="472568"/>
          </a:xfrm>
          <a:prstGeom prst="rect">
            <a:avLst/>
          </a:prstGeom>
        </p:spPr>
        <p:txBody>
          <a:bodyPr vert="horz" lIns="91440" tIns="45720" rIns="91440" bIns="45720" rtlCol="0"/>
          <a:lstStyle>
            <a:lvl1pPr algn="r">
              <a:defRPr sz="1200"/>
            </a:lvl1pPr>
          </a:lstStyle>
          <a:p>
            <a:fld id="{DABBC145-8827-4BE8-9BFD-01C85D2409D7}" type="datetimeFigureOut">
              <a:rPr lang="en-US" smtClean="0"/>
              <a:t>3/16/2016</a:t>
            </a:fld>
            <a:endParaRPr lang="en-US" dirty="0"/>
          </a:p>
        </p:txBody>
      </p:sp>
      <p:sp>
        <p:nvSpPr>
          <p:cNvPr id="4" name="Footer Placeholder 3"/>
          <p:cNvSpPr>
            <a:spLocks noGrp="1"/>
          </p:cNvSpPr>
          <p:nvPr>
            <p:ph type="ftr" sz="quarter" idx="2"/>
          </p:nvPr>
        </p:nvSpPr>
        <p:spPr>
          <a:xfrm>
            <a:off x="0" y="8946073"/>
            <a:ext cx="2971800" cy="47256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946073"/>
            <a:ext cx="2971800" cy="472567"/>
          </a:xfrm>
          <a:prstGeom prst="rect">
            <a:avLst/>
          </a:prstGeom>
        </p:spPr>
        <p:txBody>
          <a:bodyPr vert="horz" lIns="91440" tIns="45720" rIns="91440" bIns="45720" rtlCol="0" anchor="b"/>
          <a:lstStyle>
            <a:lvl1pPr algn="r">
              <a:defRPr sz="1200"/>
            </a:lvl1pPr>
          </a:lstStyle>
          <a:p>
            <a:fld id="{9D52529A-F40E-49FE-8C0E-32605714771E}" type="slidenum">
              <a:rPr lang="en-US" smtClean="0"/>
              <a:t>‹#›</a:t>
            </a:fld>
            <a:endParaRPr lang="en-US" dirty="0"/>
          </a:p>
        </p:txBody>
      </p:sp>
    </p:spTree>
    <p:extLst>
      <p:ext uri="{BB962C8B-B14F-4D97-AF65-F5344CB8AC3E}">
        <p14:creationId xmlns:p14="http://schemas.microsoft.com/office/powerpoint/2010/main" val="3065216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714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1"/>
            <a:ext cx="2971800" cy="471488"/>
          </a:xfrm>
          <a:prstGeom prst="rect">
            <a:avLst/>
          </a:prstGeom>
        </p:spPr>
        <p:txBody>
          <a:bodyPr vert="horz" lIns="91440" tIns="45720" rIns="91440" bIns="45720" rtlCol="0"/>
          <a:lstStyle>
            <a:lvl1pPr algn="r">
              <a:defRPr sz="1200"/>
            </a:lvl1pPr>
          </a:lstStyle>
          <a:p>
            <a:fld id="{8671C670-AC98-4305-9C38-480D0964FA44}" type="datetimeFigureOut">
              <a:rPr lang="en-US" smtClean="0"/>
              <a:t>3/16/2016</a:t>
            </a:fld>
            <a:endParaRPr lang="en-US" dirty="0"/>
          </a:p>
        </p:txBody>
      </p:sp>
      <p:sp>
        <p:nvSpPr>
          <p:cNvPr id="4" name="Slide Image Placeholder 3"/>
          <p:cNvSpPr>
            <a:spLocks noGrp="1" noRot="1" noChangeAspect="1"/>
          </p:cNvSpPr>
          <p:nvPr>
            <p:ph type="sldImg" idx="2"/>
          </p:nvPr>
        </p:nvSpPr>
        <p:spPr>
          <a:xfrm>
            <a:off x="604838" y="1177925"/>
            <a:ext cx="5648325" cy="31781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532313"/>
            <a:ext cx="5486400" cy="37084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47150"/>
            <a:ext cx="2971800" cy="47148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947150"/>
            <a:ext cx="2971800" cy="471488"/>
          </a:xfrm>
          <a:prstGeom prst="rect">
            <a:avLst/>
          </a:prstGeom>
        </p:spPr>
        <p:txBody>
          <a:bodyPr vert="horz" lIns="91440" tIns="45720" rIns="91440" bIns="45720" rtlCol="0" anchor="b"/>
          <a:lstStyle>
            <a:lvl1pPr algn="r">
              <a:defRPr sz="1200"/>
            </a:lvl1pPr>
          </a:lstStyle>
          <a:p>
            <a:fld id="{FA309E25-2B3F-47E4-8DB1-E50B593DBF60}" type="slidenum">
              <a:rPr lang="en-US" smtClean="0"/>
              <a:t>‹#›</a:t>
            </a:fld>
            <a:endParaRPr lang="en-US" dirty="0"/>
          </a:p>
        </p:txBody>
      </p:sp>
    </p:spTree>
    <p:extLst>
      <p:ext uri="{BB962C8B-B14F-4D97-AF65-F5344CB8AC3E}">
        <p14:creationId xmlns:p14="http://schemas.microsoft.com/office/powerpoint/2010/main" val="178013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631495-809F-4118-87B7-2B4F3E8D5A02}"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4034148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309E25-2B3F-47E4-8DB1-E50B593DBF60}" type="slidenum">
              <a:rPr lang="en-US" smtClean="0"/>
              <a:t>2</a:t>
            </a:fld>
            <a:endParaRPr lang="en-US" dirty="0"/>
          </a:p>
        </p:txBody>
      </p:sp>
    </p:spTree>
    <p:extLst>
      <p:ext uri="{BB962C8B-B14F-4D97-AF65-F5344CB8AC3E}">
        <p14:creationId xmlns:p14="http://schemas.microsoft.com/office/powerpoint/2010/main" val="3155274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309E25-2B3F-47E4-8DB1-E50B593DBF60}" type="slidenum">
              <a:rPr lang="en-US" smtClean="0"/>
              <a:t>3</a:t>
            </a:fld>
            <a:endParaRPr lang="en-US" dirty="0"/>
          </a:p>
        </p:txBody>
      </p:sp>
    </p:spTree>
    <p:extLst>
      <p:ext uri="{BB962C8B-B14F-4D97-AF65-F5344CB8AC3E}">
        <p14:creationId xmlns:p14="http://schemas.microsoft.com/office/powerpoint/2010/main" val="1685388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309E25-2B3F-47E4-8DB1-E50B593DBF60}" type="slidenum">
              <a:rPr lang="en-US" smtClean="0"/>
              <a:t>5</a:t>
            </a:fld>
            <a:endParaRPr lang="en-US" dirty="0"/>
          </a:p>
        </p:txBody>
      </p:sp>
    </p:spTree>
    <p:extLst>
      <p:ext uri="{BB962C8B-B14F-4D97-AF65-F5344CB8AC3E}">
        <p14:creationId xmlns:p14="http://schemas.microsoft.com/office/powerpoint/2010/main" val="1079880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309E25-2B3F-47E4-8DB1-E50B593DBF60}" type="slidenum">
              <a:rPr lang="en-US" smtClean="0"/>
              <a:t>6</a:t>
            </a:fld>
            <a:endParaRPr lang="en-US" dirty="0"/>
          </a:p>
        </p:txBody>
      </p:sp>
    </p:spTree>
    <p:extLst>
      <p:ext uri="{BB962C8B-B14F-4D97-AF65-F5344CB8AC3E}">
        <p14:creationId xmlns:p14="http://schemas.microsoft.com/office/powerpoint/2010/main" val="3272330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309E25-2B3F-47E4-8DB1-E50B593DBF60}" type="slidenum">
              <a:rPr lang="en-US" smtClean="0"/>
              <a:t>7</a:t>
            </a:fld>
            <a:endParaRPr lang="en-US" dirty="0"/>
          </a:p>
        </p:txBody>
      </p:sp>
    </p:spTree>
    <p:extLst>
      <p:ext uri="{BB962C8B-B14F-4D97-AF65-F5344CB8AC3E}">
        <p14:creationId xmlns:p14="http://schemas.microsoft.com/office/powerpoint/2010/main" val="854919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309E25-2B3F-47E4-8DB1-E50B593DBF60}" type="slidenum">
              <a:rPr lang="en-US" smtClean="0"/>
              <a:t>10</a:t>
            </a:fld>
            <a:endParaRPr lang="en-US" dirty="0"/>
          </a:p>
        </p:txBody>
      </p:sp>
    </p:spTree>
    <p:extLst>
      <p:ext uri="{BB962C8B-B14F-4D97-AF65-F5344CB8AC3E}">
        <p14:creationId xmlns:p14="http://schemas.microsoft.com/office/powerpoint/2010/main" val="259673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p:spPr>
        <p:txBody>
          <a:bodyPr/>
          <a:lstStyle/>
          <a:p>
            <a:pPr defTabSz="914350" eaLnBrk="0" fontAlgn="base" hangingPunct="0">
              <a:spcBef>
                <a:spcPct val="30000"/>
              </a:spcBef>
              <a:spcAft>
                <a:spcPct val="0"/>
              </a:spcAft>
              <a:defRPr/>
            </a:pPr>
            <a:endParaRPr lang="en-US" dirty="0" smtClean="0"/>
          </a:p>
        </p:txBody>
      </p:sp>
      <p:sp>
        <p:nvSpPr>
          <p:cNvPr id="106500" name="Slide Number Placeholder 3"/>
          <p:cNvSpPr>
            <a:spLocks noGrp="1"/>
          </p:cNvSpPr>
          <p:nvPr>
            <p:ph type="sldNum" sz="quarter" idx="5"/>
          </p:nvPr>
        </p:nvSpPr>
        <p:spPr>
          <a:noFill/>
        </p:spPr>
        <p:txBody>
          <a:bodyPr/>
          <a:lstStyle/>
          <a:p>
            <a:fld id="{E0CC542A-2124-48EB-971F-E51FDB7A5FD7}" type="slidenum">
              <a:rPr lang="en-US">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971680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1C5703-5A33-42C1-ABB2-B7F21BC43C92}" type="datetimeFigureOut">
              <a:rPr lang="en-US" smtClean="0"/>
              <a:t>3/16/2016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1792E1-AEDB-44D8-8CFC-E44BA7B0F7F3}" type="slidenum">
              <a:rPr lang="en-US" smtClean="0"/>
              <a:t>‹#›</a:t>
            </a:fld>
            <a:endParaRPr lang="en-US" dirty="0"/>
          </a:p>
        </p:txBody>
      </p:sp>
    </p:spTree>
    <p:extLst>
      <p:ext uri="{BB962C8B-B14F-4D97-AF65-F5344CB8AC3E}">
        <p14:creationId xmlns:p14="http://schemas.microsoft.com/office/powerpoint/2010/main" val="2295203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1C5703-5A33-42C1-ABB2-B7F21BC43C92}" type="datetimeFigureOut">
              <a:rPr lang="en-US" smtClean="0"/>
              <a:t>3/16/2016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1792E1-AEDB-44D8-8CFC-E44BA7B0F7F3}" type="slidenum">
              <a:rPr lang="en-US" smtClean="0"/>
              <a:t>‹#›</a:t>
            </a:fld>
            <a:endParaRPr lang="en-US" dirty="0"/>
          </a:p>
        </p:txBody>
      </p:sp>
    </p:spTree>
    <p:extLst>
      <p:ext uri="{BB962C8B-B14F-4D97-AF65-F5344CB8AC3E}">
        <p14:creationId xmlns:p14="http://schemas.microsoft.com/office/powerpoint/2010/main" val="1944421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1C5703-5A33-42C1-ABB2-B7F21BC43C92}" type="datetimeFigureOut">
              <a:rPr lang="en-US" smtClean="0"/>
              <a:t>3/16/2016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1792E1-AEDB-44D8-8CFC-E44BA7B0F7F3}" type="slidenum">
              <a:rPr lang="en-US" smtClean="0"/>
              <a:t>‹#›</a:t>
            </a:fld>
            <a:endParaRPr lang="en-US" dirty="0"/>
          </a:p>
        </p:txBody>
      </p:sp>
    </p:spTree>
    <p:extLst>
      <p:ext uri="{BB962C8B-B14F-4D97-AF65-F5344CB8AC3E}">
        <p14:creationId xmlns:p14="http://schemas.microsoft.com/office/powerpoint/2010/main" val="3624572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42273"/>
            <a:ext cx="10363200" cy="646331"/>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2075445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55499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507103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153629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 y="301517"/>
            <a:ext cx="12187767" cy="646331"/>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9034" y="1066801"/>
            <a:ext cx="5687484"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9717" y="1066801"/>
            <a:ext cx="5687483"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518528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335744-CC0E-4F42-93EA-B1F6D28A7810}" type="datetimeFigureOut">
              <a:rPr lang="en-US" smtClean="0">
                <a:solidFill>
                  <a:prstClr val="black">
                    <a:tint val="75000"/>
                  </a:prstClr>
                </a:solidFill>
              </a:rPr>
              <a:pPr/>
              <a:t>3/16/2016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97CA62-A99A-4144-A2E3-CB668772F2B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92013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335744-CC0E-4F42-93EA-B1F6D28A7810}" type="datetimeFigureOut">
              <a:rPr lang="en-US" smtClean="0">
                <a:solidFill>
                  <a:prstClr val="black">
                    <a:tint val="75000"/>
                  </a:prstClr>
                </a:solidFill>
              </a:rPr>
              <a:pPr/>
              <a:t>3/16/2016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97CA62-A99A-4144-A2E3-CB668772F2B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72767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335744-CC0E-4F42-93EA-B1F6D28A7810}" type="datetimeFigureOut">
              <a:rPr lang="en-US" smtClean="0">
                <a:solidFill>
                  <a:prstClr val="black">
                    <a:tint val="75000"/>
                  </a:prstClr>
                </a:solidFill>
              </a:rPr>
              <a:pPr/>
              <a:t>3/16/2016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97CA62-A99A-4144-A2E3-CB668772F2B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6137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1C5703-5A33-42C1-ABB2-B7F21BC43C92}" type="datetimeFigureOut">
              <a:rPr lang="en-US" smtClean="0"/>
              <a:t>3/16/2016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1792E1-AEDB-44D8-8CFC-E44BA7B0F7F3}" type="slidenum">
              <a:rPr lang="en-US" smtClean="0"/>
              <a:t>‹#›</a:t>
            </a:fld>
            <a:endParaRPr lang="en-US" dirty="0"/>
          </a:p>
        </p:txBody>
      </p:sp>
    </p:spTree>
    <p:extLst>
      <p:ext uri="{BB962C8B-B14F-4D97-AF65-F5344CB8AC3E}">
        <p14:creationId xmlns:p14="http://schemas.microsoft.com/office/powerpoint/2010/main" val="6098708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335744-CC0E-4F42-93EA-B1F6D28A7810}" type="datetimeFigureOut">
              <a:rPr lang="en-US" smtClean="0">
                <a:solidFill>
                  <a:prstClr val="black">
                    <a:tint val="75000"/>
                  </a:prstClr>
                </a:solidFill>
              </a:rPr>
              <a:pPr/>
              <a:t>3/16/2016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197CA62-A99A-4144-A2E3-CB668772F2B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73735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335744-CC0E-4F42-93EA-B1F6D28A7810}" type="datetimeFigureOut">
              <a:rPr lang="en-US" smtClean="0">
                <a:solidFill>
                  <a:prstClr val="black">
                    <a:tint val="75000"/>
                  </a:prstClr>
                </a:solidFill>
              </a:rPr>
              <a:pPr/>
              <a:t>3/16/2016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197CA62-A99A-4144-A2E3-CB668772F2B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34258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335744-CC0E-4F42-93EA-B1F6D28A7810}" type="datetimeFigureOut">
              <a:rPr lang="en-US" smtClean="0">
                <a:solidFill>
                  <a:prstClr val="black">
                    <a:tint val="75000"/>
                  </a:prstClr>
                </a:solidFill>
              </a:rPr>
              <a:pPr/>
              <a:t>3/16/2016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197CA62-A99A-4144-A2E3-CB668772F2B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62623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335744-CC0E-4F42-93EA-B1F6D28A7810}" type="datetimeFigureOut">
              <a:rPr lang="en-US" smtClean="0">
                <a:solidFill>
                  <a:prstClr val="black">
                    <a:tint val="75000"/>
                  </a:prstClr>
                </a:solidFill>
              </a:rPr>
              <a:pPr/>
              <a:t>3/16/2016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197CA62-A99A-4144-A2E3-CB668772F2B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53044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335744-CC0E-4F42-93EA-B1F6D28A7810}" type="datetimeFigureOut">
              <a:rPr lang="en-US" smtClean="0">
                <a:solidFill>
                  <a:prstClr val="black">
                    <a:tint val="75000"/>
                  </a:prstClr>
                </a:solidFill>
              </a:rPr>
              <a:pPr/>
              <a:t>3/16/2016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197CA62-A99A-4144-A2E3-CB668772F2B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15518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335744-CC0E-4F42-93EA-B1F6D28A7810}" type="datetimeFigureOut">
              <a:rPr lang="en-US" smtClean="0">
                <a:solidFill>
                  <a:prstClr val="black">
                    <a:tint val="75000"/>
                  </a:prstClr>
                </a:solidFill>
              </a:rPr>
              <a:pPr/>
              <a:t>3/16/2016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197CA62-A99A-4144-A2E3-CB668772F2B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15754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335744-CC0E-4F42-93EA-B1F6D28A7810}" type="datetimeFigureOut">
              <a:rPr lang="en-US" smtClean="0">
                <a:solidFill>
                  <a:prstClr val="black">
                    <a:tint val="75000"/>
                  </a:prstClr>
                </a:solidFill>
              </a:rPr>
              <a:pPr/>
              <a:t>3/16/2016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97CA62-A99A-4144-A2E3-CB668772F2B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94510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335744-CC0E-4F42-93EA-B1F6D28A7810}" type="datetimeFigureOut">
              <a:rPr lang="en-US" smtClean="0">
                <a:solidFill>
                  <a:prstClr val="black">
                    <a:tint val="75000"/>
                  </a:prstClr>
                </a:solidFill>
              </a:rPr>
              <a:pPr/>
              <a:t>3/16/2016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197CA62-A99A-4144-A2E3-CB668772F2B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06665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600201"/>
            <a:ext cx="109728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Tree>
    <p:extLst>
      <p:ext uri="{BB962C8B-B14F-4D97-AF65-F5344CB8AC3E}">
        <p14:creationId xmlns:p14="http://schemas.microsoft.com/office/powerpoint/2010/main" val="4292213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1C5703-5A33-42C1-ABB2-B7F21BC43C92}" type="datetimeFigureOut">
              <a:rPr lang="en-US" smtClean="0"/>
              <a:t>3/16/2016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1792E1-AEDB-44D8-8CFC-E44BA7B0F7F3}" type="slidenum">
              <a:rPr lang="en-US" smtClean="0"/>
              <a:t>‹#›</a:t>
            </a:fld>
            <a:endParaRPr lang="en-US" dirty="0"/>
          </a:p>
        </p:txBody>
      </p:sp>
    </p:spTree>
    <p:extLst>
      <p:ext uri="{BB962C8B-B14F-4D97-AF65-F5344CB8AC3E}">
        <p14:creationId xmlns:p14="http://schemas.microsoft.com/office/powerpoint/2010/main" val="4266175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1C5703-5A33-42C1-ABB2-B7F21BC43C92}" type="datetimeFigureOut">
              <a:rPr lang="en-US" smtClean="0"/>
              <a:t>3/16/2016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1792E1-AEDB-44D8-8CFC-E44BA7B0F7F3}" type="slidenum">
              <a:rPr lang="en-US" smtClean="0"/>
              <a:t>‹#›</a:t>
            </a:fld>
            <a:endParaRPr lang="en-US" dirty="0"/>
          </a:p>
        </p:txBody>
      </p:sp>
    </p:spTree>
    <p:extLst>
      <p:ext uri="{BB962C8B-B14F-4D97-AF65-F5344CB8AC3E}">
        <p14:creationId xmlns:p14="http://schemas.microsoft.com/office/powerpoint/2010/main" val="1956345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1C5703-5A33-42C1-ABB2-B7F21BC43C92}" type="datetimeFigureOut">
              <a:rPr lang="en-US" smtClean="0"/>
              <a:t>3/16/2016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C1792E1-AEDB-44D8-8CFC-E44BA7B0F7F3}" type="slidenum">
              <a:rPr lang="en-US" smtClean="0"/>
              <a:t>‹#›</a:t>
            </a:fld>
            <a:endParaRPr lang="en-US" dirty="0"/>
          </a:p>
        </p:txBody>
      </p:sp>
    </p:spTree>
    <p:extLst>
      <p:ext uri="{BB962C8B-B14F-4D97-AF65-F5344CB8AC3E}">
        <p14:creationId xmlns:p14="http://schemas.microsoft.com/office/powerpoint/2010/main" val="2320833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1C5703-5A33-42C1-ABB2-B7F21BC43C92}" type="datetimeFigureOut">
              <a:rPr lang="en-US" smtClean="0"/>
              <a:t>3/16/2016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C1792E1-AEDB-44D8-8CFC-E44BA7B0F7F3}" type="slidenum">
              <a:rPr lang="en-US" smtClean="0"/>
              <a:t>‹#›</a:t>
            </a:fld>
            <a:endParaRPr lang="en-US" dirty="0"/>
          </a:p>
        </p:txBody>
      </p:sp>
    </p:spTree>
    <p:extLst>
      <p:ext uri="{BB962C8B-B14F-4D97-AF65-F5344CB8AC3E}">
        <p14:creationId xmlns:p14="http://schemas.microsoft.com/office/powerpoint/2010/main" val="3202922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1C5703-5A33-42C1-ABB2-B7F21BC43C92}" type="datetimeFigureOut">
              <a:rPr lang="en-US" smtClean="0"/>
              <a:t>3/16/2016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C1792E1-AEDB-44D8-8CFC-E44BA7B0F7F3}" type="slidenum">
              <a:rPr lang="en-US" smtClean="0"/>
              <a:t>‹#›</a:t>
            </a:fld>
            <a:endParaRPr lang="en-US" dirty="0"/>
          </a:p>
        </p:txBody>
      </p:sp>
    </p:spTree>
    <p:extLst>
      <p:ext uri="{BB962C8B-B14F-4D97-AF65-F5344CB8AC3E}">
        <p14:creationId xmlns:p14="http://schemas.microsoft.com/office/powerpoint/2010/main" val="2241359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1C5703-5A33-42C1-ABB2-B7F21BC43C92}" type="datetimeFigureOut">
              <a:rPr lang="en-US" smtClean="0"/>
              <a:t>3/16/2016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1792E1-AEDB-44D8-8CFC-E44BA7B0F7F3}" type="slidenum">
              <a:rPr lang="en-US" smtClean="0"/>
              <a:t>‹#›</a:t>
            </a:fld>
            <a:endParaRPr lang="en-US" dirty="0"/>
          </a:p>
        </p:txBody>
      </p:sp>
    </p:spTree>
    <p:extLst>
      <p:ext uri="{BB962C8B-B14F-4D97-AF65-F5344CB8AC3E}">
        <p14:creationId xmlns:p14="http://schemas.microsoft.com/office/powerpoint/2010/main" val="4215313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1C5703-5A33-42C1-ABB2-B7F21BC43C92}" type="datetimeFigureOut">
              <a:rPr lang="en-US" smtClean="0"/>
              <a:t>3/16/2016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1792E1-AEDB-44D8-8CFC-E44BA7B0F7F3}" type="slidenum">
              <a:rPr lang="en-US" smtClean="0"/>
              <a:t>‹#›</a:t>
            </a:fld>
            <a:endParaRPr lang="en-US" dirty="0"/>
          </a:p>
        </p:txBody>
      </p:sp>
    </p:spTree>
    <p:extLst>
      <p:ext uri="{BB962C8B-B14F-4D97-AF65-F5344CB8AC3E}">
        <p14:creationId xmlns:p14="http://schemas.microsoft.com/office/powerpoint/2010/main" val="881390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emf"/><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3.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1C5703-5A33-42C1-ABB2-B7F21BC43C92}" type="datetimeFigureOut">
              <a:rPr lang="en-US" smtClean="0"/>
              <a:t>3/16/2016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1792E1-AEDB-44D8-8CFC-E44BA7B0F7F3}" type="slidenum">
              <a:rPr lang="en-US" smtClean="0"/>
              <a:t>‹#›</a:t>
            </a:fld>
            <a:endParaRPr lang="en-US" dirty="0"/>
          </a:p>
        </p:txBody>
      </p:sp>
    </p:spTree>
    <p:extLst>
      <p:ext uri="{BB962C8B-B14F-4D97-AF65-F5344CB8AC3E}">
        <p14:creationId xmlns:p14="http://schemas.microsoft.com/office/powerpoint/2010/main" val="4194821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01600" y="442913"/>
            <a:ext cx="12090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609600" y="1600200"/>
            <a:ext cx="10972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8" name="Picture 14"/>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54018" y="6099176"/>
            <a:ext cx="3033183"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45733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rtl="0" eaLnBrk="1" fontAlgn="base" hangingPunct="1">
        <a:spcBef>
          <a:spcPct val="0"/>
        </a:spcBef>
        <a:spcAft>
          <a:spcPct val="0"/>
        </a:spcAft>
        <a:defRPr sz="3600" kern="1200">
          <a:solidFill>
            <a:schemeClr val="tx1"/>
          </a:solidFill>
          <a:latin typeface="Georgia"/>
          <a:ea typeface="ＭＳ Ｐゴシック" charset="-128"/>
          <a:cs typeface="Georgia"/>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ＭＳ Ｐゴシック" charset="0"/>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1800" kern="1200">
          <a:solidFill>
            <a:schemeClr val="tx1"/>
          </a:solidFill>
          <a:latin typeface="Corbel"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335744-CC0E-4F42-93EA-B1F6D28A7810}" type="datetimeFigureOut">
              <a:rPr lang="en-US" smtClean="0">
                <a:solidFill>
                  <a:prstClr val="black">
                    <a:tint val="75000"/>
                  </a:prstClr>
                </a:solidFill>
              </a:rPr>
              <a:pPr/>
              <a:t>3/16/2016</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97CA62-A99A-4144-A2E3-CB668772F2B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037758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rs.gov/irb/2014-50_IRB/ar11.html" TargetMode="External"/><Relationship Id="rId2" Type="http://schemas.openxmlformats.org/officeDocument/2006/relationships/notesSlide" Target="../notesSlides/notesSlide8.xml"/><Relationship Id="rId1" Type="http://schemas.openxmlformats.org/officeDocument/2006/relationships/slideLayout" Target="../slideLayouts/slideLayout28.xml"/><Relationship Id="rId6" Type="http://schemas.openxmlformats.org/officeDocument/2006/relationships/image" Target="../media/image3.emf"/><Relationship Id="rId5" Type="http://schemas.openxmlformats.org/officeDocument/2006/relationships/hyperlink" Target="https://www.gpo.gov/fdsys/pkg/USCODE-2011-title42/pdf/USCODE-2011-title42-chap157.pdf" TargetMode="External"/><Relationship Id="rId4" Type="http://schemas.openxmlformats.org/officeDocument/2006/relationships/hyperlink" Target="https://www.gpo.gov/fdsys/pkg/FR-2015-02-27/pdf/2015-03751.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1828800" y="1303116"/>
            <a:ext cx="8534400" cy="1384995"/>
          </a:xfrm>
        </p:spPr>
        <p:txBody>
          <a:bodyPr/>
          <a:lstStyle/>
          <a:p>
            <a:pPr algn="ctr"/>
            <a:r>
              <a:rPr lang="en-US" sz="2800" b="1" dirty="0" smtClean="0">
                <a:latin typeface="Georgia" charset="0"/>
                <a:ea typeface="ＭＳ Ｐゴシック" charset="0"/>
              </a:rPr>
              <a:t>How Will the Affordable Care Act’s Cost-Sharing Reductions Affect Consumers’ Out of Pocket Costs in 2016? </a:t>
            </a:r>
            <a:endParaRPr lang="en-US" sz="2800" b="1" dirty="0">
              <a:latin typeface="Georgia" charset="0"/>
              <a:ea typeface="ＭＳ Ｐゴシック" charset="0"/>
            </a:endParaRPr>
          </a:p>
        </p:txBody>
      </p:sp>
      <p:pic>
        <p:nvPicPr>
          <p:cNvPr id="13315" name="Picture 3"/>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0354" y="6489700"/>
            <a:ext cx="38989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5" descr="CFlogo_2014_4-color_PMS_K.eps"/>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99254" y="5249917"/>
            <a:ext cx="3810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ubtitle 2"/>
          <p:cNvSpPr txBox="1">
            <a:spLocks/>
          </p:cNvSpPr>
          <p:nvPr/>
        </p:nvSpPr>
        <p:spPr bwMode="auto">
          <a:xfrm>
            <a:off x="2895600" y="35052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 typeface="Arial" charset="0"/>
              <a:buNone/>
              <a:defRPr sz="2000" kern="1200">
                <a:solidFill>
                  <a:schemeClr val="tx1">
                    <a:tint val="75000"/>
                  </a:schemeClr>
                </a:solidFill>
                <a:latin typeface="Corbel" pitchFamily="34" charset="0"/>
                <a:ea typeface="ＭＳ Ｐゴシック" charset="-128"/>
                <a:cs typeface="ＭＳ Ｐゴシック" charset="0"/>
              </a:defRPr>
            </a:lvl1pPr>
            <a:lvl2pPr marL="457200" indent="0" algn="ctr" rtl="0" eaLnBrk="1" fontAlgn="base" hangingPunct="1">
              <a:spcBef>
                <a:spcPct val="20000"/>
              </a:spcBef>
              <a:spcAft>
                <a:spcPct val="0"/>
              </a:spcAft>
              <a:buFont typeface="Arial" charset="0"/>
              <a:buNone/>
              <a:defRPr sz="2000" kern="1200">
                <a:solidFill>
                  <a:schemeClr val="tx1">
                    <a:tint val="75000"/>
                  </a:schemeClr>
                </a:solidFill>
                <a:latin typeface="Corbel" pitchFamily="34" charset="0"/>
                <a:ea typeface="ＭＳ Ｐゴシック" charset="-128"/>
                <a:cs typeface="+mn-cs"/>
              </a:defRPr>
            </a:lvl2pPr>
            <a:lvl3pPr marL="914400" indent="0" algn="ctr" rtl="0" eaLnBrk="1" fontAlgn="base" hangingPunct="1">
              <a:spcBef>
                <a:spcPct val="20000"/>
              </a:spcBef>
              <a:spcAft>
                <a:spcPct val="0"/>
              </a:spcAft>
              <a:buFont typeface="Arial" charset="0"/>
              <a:buNone/>
              <a:defRPr sz="1800" kern="1200">
                <a:solidFill>
                  <a:schemeClr val="tx1">
                    <a:tint val="75000"/>
                  </a:schemeClr>
                </a:solidFill>
                <a:latin typeface="Corbel" pitchFamily="34" charset="0"/>
                <a:ea typeface="ＭＳ Ｐゴシック" charset="-128"/>
                <a:cs typeface="+mn-cs"/>
              </a:defRPr>
            </a:lvl3pPr>
            <a:lvl4pPr marL="1371600" indent="0" algn="ctr" rtl="0" eaLnBrk="1" fontAlgn="base" hangingPunct="1">
              <a:spcBef>
                <a:spcPct val="20000"/>
              </a:spcBef>
              <a:spcAft>
                <a:spcPct val="0"/>
              </a:spcAft>
              <a:buFont typeface="Arial" charset="0"/>
              <a:buNone/>
              <a:defRPr sz="1600" kern="1200">
                <a:solidFill>
                  <a:schemeClr val="tx1">
                    <a:tint val="75000"/>
                  </a:schemeClr>
                </a:solidFill>
                <a:latin typeface="Corbel" pitchFamily="34" charset="0"/>
                <a:ea typeface="ＭＳ Ｐゴシック" charset="-128"/>
                <a:cs typeface="+mn-cs"/>
              </a:defRPr>
            </a:lvl4pPr>
            <a:lvl5pPr marL="1828800" indent="0" algn="ctr" rtl="0" eaLnBrk="1" fontAlgn="base" hangingPunct="1">
              <a:spcBef>
                <a:spcPct val="20000"/>
              </a:spcBef>
              <a:spcAft>
                <a:spcPct val="0"/>
              </a:spcAft>
              <a:buFont typeface="Arial" charset="0"/>
              <a:buNone/>
              <a:defRPr sz="1600" kern="1200">
                <a:solidFill>
                  <a:schemeClr val="tx1">
                    <a:tint val="75000"/>
                  </a:schemeClr>
                </a:solidFill>
                <a:latin typeface="Corbel" pitchFamily="34" charset="0"/>
                <a:ea typeface="ＭＳ Ｐゴシック" charset="-128"/>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ts val="0"/>
              </a:spcBef>
              <a:defRPr/>
            </a:pPr>
            <a:r>
              <a:rPr lang="en-US" b="1" dirty="0">
                <a:solidFill>
                  <a:prstClr val="black">
                    <a:tint val="75000"/>
                  </a:prstClr>
                </a:solidFill>
                <a:latin typeface="Calibri" panose="020F0502020204030204" pitchFamily="34" charset="0"/>
                <a:cs typeface="Arial"/>
              </a:rPr>
              <a:t>Sara R. Collins, Ph.D.</a:t>
            </a:r>
          </a:p>
          <a:p>
            <a:pPr>
              <a:spcBef>
                <a:spcPts val="0"/>
              </a:spcBef>
              <a:defRPr/>
            </a:pPr>
            <a:r>
              <a:rPr lang="en-US" b="1" dirty="0">
                <a:solidFill>
                  <a:prstClr val="black">
                    <a:tint val="75000"/>
                  </a:prstClr>
                </a:solidFill>
                <a:latin typeface="Calibri" panose="020F0502020204030204" pitchFamily="34" charset="0"/>
                <a:cs typeface="Arial"/>
              </a:rPr>
              <a:t>Vice President, Health Care Coverage and Access</a:t>
            </a:r>
          </a:p>
          <a:p>
            <a:pPr>
              <a:spcBef>
                <a:spcPts val="0"/>
              </a:spcBef>
              <a:defRPr/>
            </a:pPr>
            <a:r>
              <a:rPr lang="en-US" b="1" dirty="0">
                <a:solidFill>
                  <a:prstClr val="black">
                    <a:tint val="75000"/>
                  </a:prstClr>
                </a:solidFill>
                <a:latin typeface="Calibri" panose="020F0502020204030204" pitchFamily="34" charset="0"/>
                <a:cs typeface="Arial"/>
              </a:rPr>
              <a:t>The Commonwealth Fund </a:t>
            </a:r>
          </a:p>
          <a:p>
            <a:pPr>
              <a:spcBef>
                <a:spcPts val="0"/>
              </a:spcBef>
              <a:defRPr/>
            </a:pPr>
            <a:endParaRPr lang="en-US" b="1" dirty="0">
              <a:solidFill>
                <a:prstClr val="black">
                  <a:tint val="75000"/>
                </a:prstClr>
              </a:solidFill>
              <a:latin typeface="Calibri" panose="020F0502020204030204" pitchFamily="34" charset="0"/>
              <a:cs typeface="Arial"/>
            </a:endParaRPr>
          </a:p>
          <a:p>
            <a:pPr>
              <a:spcBef>
                <a:spcPts val="0"/>
              </a:spcBef>
              <a:defRPr/>
            </a:pPr>
            <a:r>
              <a:rPr lang="en-US" b="1" dirty="0">
                <a:solidFill>
                  <a:prstClr val="black">
                    <a:tint val="75000"/>
                  </a:prstClr>
                </a:solidFill>
                <a:latin typeface="Calibri" panose="020F0502020204030204" pitchFamily="34" charset="0"/>
                <a:cs typeface="Arial"/>
              </a:rPr>
              <a:t>Media Teleconference</a:t>
            </a:r>
          </a:p>
          <a:p>
            <a:pPr>
              <a:spcBef>
                <a:spcPts val="0"/>
              </a:spcBef>
              <a:defRPr/>
            </a:pPr>
            <a:r>
              <a:rPr lang="en-US" b="1" dirty="0" smtClean="0">
                <a:solidFill>
                  <a:prstClr val="black">
                    <a:tint val="75000"/>
                  </a:prstClr>
                </a:solidFill>
                <a:latin typeface="Calibri" panose="020F0502020204030204" pitchFamily="34" charset="0"/>
                <a:cs typeface="Arial"/>
              </a:rPr>
              <a:t>March 16, 2016</a:t>
            </a:r>
            <a:endParaRPr lang="en-US" b="1" dirty="0">
              <a:solidFill>
                <a:prstClr val="black">
                  <a:tint val="75000"/>
                </a:prstClr>
              </a:solidFill>
              <a:latin typeface="Calibri" panose="020F0502020204030204" pitchFamily="34" charset="0"/>
              <a:cs typeface="Arial"/>
            </a:endParaRPr>
          </a:p>
          <a:p>
            <a:pPr algn="l">
              <a:defRPr/>
            </a:pPr>
            <a:endParaRPr lang="en-US" sz="2800" dirty="0">
              <a:solidFill>
                <a:prstClr val="black">
                  <a:tint val="75000"/>
                </a:prstClr>
              </a:solidFill>
              <a:latin typeface="Arial"/>
              <a:cs typeface="Arial"/>
            </a:endParaRPr>
          </a:p>
        </p:txBody>
      </p:sp>
    </p:spTree>
    <p:extLst>
      <p:ext uri="{BB962C8B-B14F-4D97-AF65-F5344CB8AC3E}">
        <p14:creationId xmlns:p14="http://schemas.microsoft.com/office/powerpoint/2010/main" val="2963973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264647"/>
            <a:ext cx="12090400" cy="523220"/>
          </a:xfrm>
        </p:spPr>
        <p:txBody>
          <a:bodyPr/>
          <a:lstStyle/>
          <a:p>
            <a:pPr algn="ctr"/>
            <a:r>
              <a:rPr lang="en-US" sz="2800" b="1" dirty="0" smtClean="0">
                <a:latin typeface="Calibri" panose="020F0502020204030204" pitchFamily="34" charset="0"/>
              </a:rPr>
              <a:t>Exhibit </a:t>
            </a:r>
            <a:r>
              <a:rPr lang="en-US" sz="2800" b="1" dirty="0">
                <a:latin typeface="Calibri" panose="020F0502020204030204" pitchFamily="34" charset="0"/>
              </a:rPr>
              <a:t>9</a:t>
            </a:r>
            <a:r>
              <a:rPr lang="en-US" sz="2800" b="1" dirty="0" smtClean="0">
                <a:latin typeface="Calibri" panose="020F0502020204030204" pitchFamily="34" charset="0"/>
              </a:rPr>
              <a:t>. Conclusions and Policy Implications</a:t>
            </a:r>
            <a:endParaRPr lang="en-US" sz="2800" b="1" dirty="0">
              <a:latin typeface="Calibri" panose="020F0502020204030204" pitchFamily="34" charset="0"/>
            </a:endParaRPr>
          </a:p>
        </p:txBody>
      </p:sp>
      <p:sp>
        <p:nvSpPr>
          <p:cNvPr id="3" name="Content Placeholder 2"/>
          <p:cNvSpPr>
            <a:spLocks noGrp="1"/>
          </p:cNvSpPr>
          <p:nvPr>
            <p:ph idx="1"/>
          </p:nvPr>
        </p:nvSpPr>
        <p:spPr>
          <a:xfrm>
            <a:off x="101600" y="1104981"/>
            <a:ext cx="11002978" cy="4538050"/>
          </a:xfrm>
        </p:spPr>
        <p:txBody>
          <a:bodyPr/>
          <a:lstStyle/>
          <a:p>
            <a:r>
              <a:rPr lang="en-US" dirty="0"/>
              <a:t>In 2016, </a:t>
            </a:r>
            <a:r>
              <a:rPr lang="en-US" dirty="0" smtClean="0"/>
              <a:t>as many as </a:t>
            </a:r>
            <a:r>
              <a:rPr lang="en-US" dirty="0"/>
              <a:t>7 million </a:t>
            </a:r>
            <a:r>
              <a:rPr lang="en-US" dirty="0" smtClean="0"/>
              <a:t>Americans will </a:t>
            </a:r>
            <a:r>
              <a:rPr lang="en-US" dirty="0"/>
              <a:t>have </a:t>
            </a:r>
            <a:r>
              <a:rPr lang="en-US" dirty="0" smtClean="0"/>
              <a:t>marketplace plans </a:t>
            </a:r>
            <a:r>
              <a:rPr lang="en-US" dirty="0"/>
              <a:t>with </a:t>
            </a:r>
            <a:r>
              <a:rPr lang="en-US" dirty="0" smtClean="0"/>
              <a:t> </a:t>
            </a:r>
            <a:r>
              <a:rPr lang="en-US" dirty="0"/>
              <a:t>cost-sharing reductions. </a:t>
            </a:r>
            <a:endParaRPr lang="en-US" dirty="0" smtClean="0"/>
          </a:p>
          <a:p>
            <a:pPr marL="0" indent="0">
              <a:buNone/>
            </a:pPr>
            <a:endParaRPr lang="en-US" dirty="0" smtClean="0"/>
          </a:p>
          <a:p>
            <a:r>
              <a:rPr lang="en-US" dirty="0" smtClean="0"/>
              <a:t>These reductions are estimated to significantly lower out-of-pocket costs for enrollees.</a:t>
            </a:r>
          </a:p>
          <a:p>
            <a:endParaRPr lang="en-US" dirty="0" smtClean="0"/>
          </a:p>
          <a:p>
            <a:r>
              <a:rPr lang="en-US" dirty="0" smtClean="0"/>
              <a:t>People  who experience high health care costs will realize particularly large savings. </a:t>
            </a:r>
          </a:p>
          <a:p>
            <a:endParaRPr lang="en-US" dirty="0" smtClean="0"/>
          </a:p>
          <a:p>
            <a:r>
              <a:rPr lang="en-US" dirty="0" smtClean="0"/>
              <a:t>If the plaintiffs in the </a:t>
            </a:r>
            <a:r>
              <a:rPr lang="en-US" i="1" dirty="0" smtClean="0"/>
              <a:t>House of Representatives vs. Burwell </a:t>
            </a:r>
            <a:r>
              <a:rPr lang="en-US" dirty="0" smtClean="0"/>
              <a:t>case prevail, families  with low and moderate incomes will see their out-of-pocket health care costs climb.   </a:t>
            </a:r>
          </a:p>
          <a:p>
            <a:endParaRPr lang="en-US" dirty="0" smtClean="0"/>
          </a:p>
          <a:p>
            <a:r>
              <a:rPr lang="en-US" dirty="0" smtClean="0"/>
              <a:t>The variation in consumer out-of</a:t>
            </a:r>
            <a:r>
              <a:rPr lang="en-US" dirty="0"/>
              <a:t>-</a:t>
            </a:r>
            <a:r>
              <a:rPr lang="en-US" dirty="0" smtClean="0"/>
              <a:t>pocket spending that we found in the study might be narrowed if health plan designs were more similar.</a:t>
            </a:r>
          </a:p>
          <a:p>
            <a:pPr marL="0" indent="0">
              <a:buNone/>
            </a:pPr>
            <a:r>
              <a:rPr lang="en-US" dirty="0" smtClean="0"/>
              <a:t>  </a:t>
            </a:r>
            <a:endParaRPr lang="en-US" dirty="0"/>
          </a:p>
          <a:p>
            <a:r>
              <a:rPr lang="en-US" dirty="0" smtClean="0"/>
              <a:t>Seven states currently require some standardization of plans sold in the marketplaces; the federal marketplaces will provide standard plan options for insurers to use in 2017. </a:t>
            </a:r>
          </a:p>
          <a:p>
            <a:pPr marL="0" indent="0">
              <a:buNone/>
            </a:pPr>
            <a:endParaRPr lang="en-US" dirty="0" smtClean="0"/>
          </a:p>
        </p:txBody>
      </p:sp>
      <p:pic>
        <p:nvPicPr>
          <p:cNvPr id="4" name="Picture 5" descr="CFlogo_2014_4-color_PMS_K.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19227" y="5989277"/>
            <a:ext cx="2458673" cy="639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0554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20248835"/>
              </p:ext>
            </p:extLst>
          </p:nvPr>
        </p:nvGraphicFramePr>
        <p:xfrm>
          <a:off x="957206" y="1398832"/>
          <a:ext cx="10118504" cy="3444625"/>
        </p:xfrm>
        <a:graphic>
          <a:graphicData uri="http://schemas.openxmlformats.org/drawingml/2006/table">
            <a:tbl>
              <a:tblPr firstRow="1" bandRow="1">
                <a:tableStyleId>{BC89EF96-8CEA-46FF-86C4-4CE0E7609802}</a:tableStyleId>
              </a:tblPr>
              <a:tblGrid>
                <a:gridCol w="2773086"/>
                <a:gridCol w="1313449"/>
                <a:gridCol w="1313449"/>
                <a:gridCol w="1179630"/>
                <a:gridCol w="1179630"/>
                <a:gridCol w="1179630"/>
                <a:gridCol w="1179630"/>
              </a:tblGrid>
              <a:tr h="561091">
                <a:tc>
                  <a:txBody>
                    <a:bodyPr/>
                    <a:lstStyle/>
                    <a:p>
                      <a:pPr algn="l" fontAlgn="b"/>
                      <a:endParaRPr lang="en-US" sz="1400" b="0" i="0" u="none" strike="noStrike" dirty="0">
                        <a:solidFill>
                          <a:srgbClr val="000000"/>
                        </a:solidFill>
                        <a:effectLst/>
                        <a:latin typeface="Cambria" panose="02040503050406030204" pitchFamily="18" charset="0"/>
                      </a:endParaRPr>
                    </a:p>
                  </a:txBody>
                  <a:tcPr marL="9525" marR="9525" marT="9525" marB="0" anchor="b"/>
                </a:tc>
                <a:tc gridSpan="2">
                  <a:txBody>
                    <a:bodyPr/>
                    <a:lstStyle/>
                    <a:p>
                      <a:pPr algn="ctr" fontAlgn="b"/>
                      <a:r>
                        <a:rPr lang="en-US" sz="1800" b="1" i="0" u="none" strike="noStrike" baseline="0" dirty="0" smtClean="0">
                          <a:solidFill>
                            <a:srgbClr val="000000"/>
                          </a:solidFill>
                          <a:effectLst/>
                          <a:latin typeface="Cambria" panose="02040503050406030204" pitchFamily="18" charset="0"/>
                        </a:rPr>
                        <a:t> Low User</a:t>
                      </a:r>
                      <a:endParaRPr lang="en-US" sz="1800" b="1" i="0" u="none" strike="noStrike" dirty="0">
                        <a:solidFill>
                          <a:srgbClr val="000000"/>
                        </a:solidFill>
                        <a:effectLst/>
                        <a:latin typeface="Cambria" panose="02040503050406030204" pitchFamily="18" charset="0"/>
                      </a:endParaRPr>
                    </a:p>
                  </a:txBody>
                  <a:tcPr marL="9525" marR="9525" marT="9525" marB="0" anchor="b"/>
                </a:tc>
                <a:tc hMerge="1">
                  <a:txBody>
                    <a:bodyPr/>
                    <a:lstStyle/>
                    <a:p>
                      <a:endParaRPr lang="en-US"/>
                    </a:p>
                  </a:txBody>
                  <a:tcPr/>
                </a:tc>
                <a:tc gridSpan="2">
                  <a:txBody>
                    <a:bodyPr/>
                    <a:lstStyle/>
                    <a:p>
                      <a:pPr algn="ctr" fontAlgn="b"/>
                      <a:r>
                        <a:rPr lang="en-US" sz="1800" b="1" i="0" u="none" strike="noStrike" dirty="0" smtClean="0">
                          <a:solidFill>
                            <a:srgbClr val="000000"/>
                          </a:solidFill>
                          <a:effectLst/>
                          <a:latin typeface="Cambria" panose="02040503050406030204" pitchFamily="18" charset="0"/>
                        </a:rPr>
                        <a:t>Medium User </a:t>
                      </a:r>
                      <a:endParaRPr lang="en-US" sz="1800" b="1" i="0" u="none" strike="noStrike" dirty="0">
                        <a:solidFill>
                          <a:srgbClr val="000000"/>
                        </a:solidFill>
                        <a:effectLst/>
                        <a:latin typeface="Cambria" panose="02040503050406030204" pitchFamily="18" charset="0"/>
                      </a:endParaRPr>
                    </a:p>
                  </a:txBody>
                  <a:tcPr marL="9525" marR="9525" marT="9525" marB="0" anchor="b"/>
                </a:tc>
                <a:tc hMerge="1">
                  <a:txBody>
                    <a:bodyPr/>
                    <a:lstStyle/>
                    <a:p>
                      <a:endParaRPr lang="en-US"/>
                    </a:p>
                  </a:txBody>
                  <a:tcPr/>
                </a:tc>
                <a:tc gridSpan="2">
                  <a:txBody>
                    <a:bodyPr/>
                    <a:lstStyle/>
                    <a:p>
                      <a:pPr algn="ctr" fontAlgn="b"/>
                      <a:r>
                        <a:rPr lang="en-US" sz="1800" b="1" i="0" u="none" strike="noStrike" dirty="0" smtClean="0">
                          <a:solidFill>
                            <a:srgbClr val="000000"/>
                          </a:solidFill>
                          <a:effectLst/>
                          <a:latin typeface="Cambria" panose="02040503050406030204" pitchFamily="18" charset="0"/>
                        </a:rPr>
                        <a:t>High User</a:t>
                      </a:r>
                      <a:r>
                        <a:rPr lang="en-US" sz="1800" b="1" i="0" u="none" strike="noStrike" baseline="0" dirty="0" smtClean="0">
                          <a:solidFill>
                            <a:srgbClr val="000000"/>
                          </a:solidFill>
                          <a:effectLst/>
                          <a:latin typeface="Cambria" panose="02040503050406030204" pitchFamily="18" charset="0"/>
                        </a:rPr>
                        <a:t> </a:t>
                      </a:r>
                      <a:endParaRPr lang="en-US" sz="1800" b="1" i="0" u="none" strike="noStrike" dirty="0">
                        <a:solidFill>
                          <a:srgbClr val="000000"/>
                        </a:solidFill>
                        <a:effectLst/>
                        <a:latin typeface="Cambria" panose="02040503050406030204" pitchFamily="18" charset="0"/>
                      </a:endParaRPr>
                    </a:p>
                  </a:txBody>
                  <a:tcPr marL="9525" marR="9525" marT="9525" marB="0" anchor="b"/>
                </a:tc>
                <a:tc hMerge="1">
                  <a:txBody>
                    <a:bodyPr/>
                    <a:lstStyle/>
                    <a:p>
                      <a:endParaRPr lang="en-US"/>
                    </a:p>
                  </a:txBody>
                  <a:tcPr/>
                </a:tc>
              </a:tr>
              <a:tr h="480589">
                <a:tc>
                  <a:txBody>
                    <a:bodyPr/>
                    <a:lstStyle/>
                    <a:p>
                      <a:pPr algn="l" fontAlgn="b"/>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Male  </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Female </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Male  </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Female </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Male  </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Female </a:t>
                      </a:r>
                      <a:endParaRPr lang="en-US" sz="1600" b="0" i="0" u="none" strike="noStrike" dirty="0">
                        <a:solidFill>
                          <a:srgbClr val="000000"/>
                        </a:solidFill>
                        <a:effectLst/>
                        <a:latin typeface="Cambria" panose="02040503050406030204" pitchFamily="18" charset="0"/>
                      </a:endParaRPr>
                    </a:p>
                  </a:txBody>
                  <a:tcPr marL="9525" marR="9525" marT="9525" marB="0" anchor="b"/>
                </a:tc>
              </a:tr>
              <a:tr h="480589">
                <a:tc>
                  <a:txBody>
                    <a:bodyPr/>
                    <a:lstStyle/>
                    <a:p>
                      <a:pPr algn="l" fontAlgn="b"/>
                      <a:r>
                        <a:rPr lang="en-US" sz="1600" b="0" i="0" u="none" strike="noStrike" dirty="0" smtClean="0">
                          <a:solidFill>
                            <a:srgbClr val="000000"/>
                          </a:solidFill>
                          <a:effectLst/>
                          <a:latin typeface="Cambria" panose="02040503050406030204" pitchFamily="18" charset="0"/>
                        </a:rPr>
                        <a:t>Doctors</a:t>
                      </a:r>
                      <a:r>
                        <a:rPr lang="en-US" sz="1600" b="0" i="0" u="none" strike="noStrike" baseline="0" dirty="0" smtClean="0">
                          <a:solidFill>
                            <a:srgbClr val="000000"/>
                          </a:solidFill>
                          <a:effectLst/>
                          <a:latin typeface="Cambria" panose="02040503050406030204" pitchFamily="18" charset="0"/>
                        </a:rPr>
                        <a:t> visits</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1</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3</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4</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7</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13</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18</a:t>
                      </a:r>
                      <a:endParaRPr lang="en-US" sz="1600" b="0" i="0" u="none" strike="noStrike" dirty="0">
                        <a:solidFill>
                          <a:srgbClr val="000000"/>
                        </a:solidFill>
                        <a:effectLst/>
                        <a:latin typeface="Cambria" panose="02040503050406030204" pitchFamily="18" charset="0"/>
                      </a:endParaRPr>
                    </a:p>
                  </a:txBody>
                  <a:tcPr marL="9525" marR="9525" marT="9525" marB="0" anchor="b"/>
                </a:tc>
              </a:tr>
              <a:tr h="480589">
                <a:tc>
                  <a:txBody>
                    <a:bodyPr/>
                    <a:lstStyle/>
                    <a:p>
                      <a:pPr algn="l" fontAlgn="b"/>
                      <a:r>
                        <a:rPr lang="en-US" sz="1600" b="0" i="0" u="none" strike="noStrike" dirty="0" smtClean="0">
                          <a:solidFill>
                            <a:srgbClr val="000000"/>
                          </a:solidFill>
                          <a:effectLst/>
                          <a:latin typeface="Cambria" panose="02040503050406030204" pitchFamily="18" charset="0"/>
                        </a:rPr>
                        <a:t>Lab or diagnostic</a:t>
                      </a:r>
                      <a:r>
                        <a:rPr lang="en-US" sz="1600" b="0" i="0" u="none" strike="noStrike" baseline="0" dirty="0" smtClean="0">
                          <a:solidFill>
                            <a:srgbClr val="000000"/>
                          </a:solidFill>
                          <a:effectLst/>
                          <a:latin typeface="Cambria" panose="02040503050406030204" pitchFamily="18" charset="0"/>
                        </a:rPr>
                        <a:t> tests </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0</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1</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1</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3</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6</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11</a:t>
                      </a:r>
                      <a:endParaRPr lang="en-US" sz="1600" b="0" i="0" u="none" strike="noStrike" dirty="0">
                        <a:solidFill>
                          <a:srgbClr val="000000"/>
                        </a:solidFill>
                        <a:effectLst/>
                        <a:latin typeface="Cambria" panose="02040503050406030204" pitchFamily="18" charset="0"/>
                      </a:endParaRPr>
                    </a:p>
                  </a:txBody>
                  <a:tcPr marL="9525" marR="9525" marT="9525" marB="0" anchor="b"/>
                </a:tc>
              </a:tr>
              <a:tr h="480589">
                <a:tc>
                  <a:txBody>
                    <a:bodyPr/>
                    <a:lstStyle/>
                    <a:p>
                      <a:pPr algn="l" fontAlgn="b"/>
                      <a:r>
                        <a:rPr lang="en-US" sz="1600" b="0" i="0" u="none" strike="noStrike" dirty="0" smtClean="0">
                          <a:solidFill>
                            <a:srgbClr val="000000"/>
                          </a:solidFill>
                          <a:effectLst/>
                          <a:latin typeface="Cambria" panose="02040503050406030204" pitchFamily="18" charset="0"/>
                        </a:rPr>
                        <a:t>Prescription</a:t>
                      </a:r>
                      <a:r>
                        <a:rPr lang="en-US" sz="1600" b="0" i="0" u="none" strike="noStrike" baseline="0" dirty="0" smtClean="0">
                          <a:solidFill>
                            <a:srgbClr val="000000"/>
                          </a:solidFill>
                          <a:effectLst/>
                          <a:latin typeface="Cambria" panose="02040503050406030204" pitchFamily="18" charset="0"/>
                        </a:rPr>
                        <a:t> drugs</a:t>
                      </a:r>
                      <a:endParaRPr lang="en-US" sz="1600" b="0" i="0" u="none" strike="noStrike" dirty="0" smtClean="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2</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5</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6</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11</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28</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32</a:t>
                      </a:r>
                      <a:endParaRPr lang="en-US" sz="1600" b="0" i="0" u="none" strike="noStrike" dirty="0">
                        <a:solidFill>
                          <a:srgbClr val="000000"/>
                        </a:solidFill>
                        <a:effectLst/>
                        <a:latin typeface="Cambria" panose="02040503050406030204" pitchFamily="18" charset="0"/>
                      </a:endParaRPr>
                    </a:p>
                  </a:txBody>
                  <a:tcPr marL="9525" marR="9525" marT="9525" marB="0" anchor="b"/>
                </a:tc>
              </a:tr>
              <a:tr h="480589">
                <a:tc>
                  <a:txBody>
                    <a:bodyPr/>
                    <a:lstStyle/>
                    <a:p>
                      <a:pPr lvl="0" algn="l" fontAlgn="b"/>
                      <a:r>
                        <a:rPr lang="en-US" sz="1600" b="0" i="0" u="none" strike="noStrike" dirty="0" smtClean="0">
                          <a:solidFill>
                            <a:srgbClr val="000000"/>
                          </a:solidFill>
                          <a:effectLst/>
                          <a:latin typeface="Cambria" panose="02040503050406030204" pitchFamily="18" charset="0"/>
                        </a:rPr>
                        <a:t>Days in hospital</a:t>
                      </a: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0</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0</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0</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0</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1</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2</a:t>
                      </a:r>
                      <a:endParaRPr lang="en-US" sz="1600" b="0" i="0" u="none" strike="noStrike" dirty="0">
                        <a:solidFill>
                          <a:srgbClr val="000000"/>
                        </a:solidFill>
                        <a:effectLst/>
                        <a:latin typeface="Cambria" panose="02040503050406030204" pitchFamily="18" charset="0"/>
                      </a:endParaRPr>
                    </a:p>
                  </a:txBody>
                  <a:tcPr marL="9525" marR="9525" marT="9525" marB="0" anchor="b"/>
                </a:tc>
              </a:tr>
              <a:tr h="480589">
                <a:tc>
                  <a:txBody>
                    <a:bodyPr/>
                    <a:lstStyle/>
                    <a:p>
                      <a:pPr lvl="0" algn="l" fontAlgn="b"/>
                      <a:r>
                        <a:rPr lang="en-US" sz="1600" b="0" i="0" u="none" strike="noStrike" dirty="0" smtClean="0">
                          <a:solidFill>
                            <a:srgbClr val="000000"/>
                          </a:solidFill>
                          <a:effectLst/>
                          <a:latin typeface="Cambria" panose="02040503050406030204" pitchFamily="18" charset="0"/>
                        </a:rPr>
                        <a:t>Other medical</a:t>
                      </a:r>
                      <a:r>
                        <a:rPr lang="en-US" sz="1600" b="0" i="0" u="none" strike="noStrike" baseline="0" dirty="0" smtClean="0">
                          <a:solidFill>
                            <a:srgbClr val="000000"/>
                          </a:solidFill>
                          <a:effectLst/>
                          <a:latin typeface="Cambria" panose="02040503050406030204" pitchFamily="18" charset="0"/>
                        </a:rPr>
                        <a:t> expenses </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Minimal </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Minimal </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$100</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$300</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$10,300</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ctr" fontAlgn="b"/>
                      <a:r>
                        <a:rPr lang="en-US" sz="1600" b="0" i="0" u="none" strike="noStrike" dirty="0" smtClean="0">
                          <a:solidFill>
                            <a:srgbClr val="000000"/>
                          </a:solidFill>
                          <a:effectLst/>
                          <a:latin typeface="Cambria" panose="02040503050406030204" pitchFamily="18" charset="0"/>
                        </a:rPr>
                        <a:t>$13,800</a:t>
                      </a:r>
                      <a:endParaRPr lang="en-US" sz="1600" b="0" i="0" u="none" strike="noStrike" dirty="0">
                        <a:solidFill>
                          <a:srgbClr val="000000"/>
                        </a:solidFill>
                        <a:effectLst/>
                        <a:latin typeface="Cambria" panose="02040503050406030204" pitchFamily="18" charset="0"/>
                      </a:endParaRPr>
                    </a:p>
                  </a:txBody>
                  <a:tcPr marL="9525" marR="9525" marT="9525" marB="0" anchor="b"/>
                </a:tc>
              </a:tr>
            </a:tbl>
          </a:graphicData>
        </a:graphic>
      </p:graphicFrame>
      <p:sp>
        <p:nvSpPr>
          <p:cNvPr id="6" name="TextBox 5"/>
          <p:cNvSpPr txBox="1"/>
          <p:nvPr/>
        </p:nvSpPr>
        <p:spPr>
          <a:xfrm>
            <a:off x="185530" y="185744"/>
            <a:ext cx="12006470" cy="954107"/>
          </a:xfrm>
          <a:prstGeom prst="rect">
            <a:avLst/>
          </a:prstGeom>
          <a:noFill/>
        </p:spPr>
        <p:txBody>
          <a:bodyPr wrap="square" rtlCol="0">
            <a:spAutoFit/>
          </a:bodyPr>
          <a:lstStyle/>
          <a:p>
            <a:r>
              <a:rPr lang="en-US" sz="2800" b="1" dirty="0" smtClean="0">
                <a:solidFill>
                  <a:prstClr val="black"/>
                </a:solidFill>
              </a:rPr>
              <a:t>Appendix 1.   Assumed health care service use among 40 year old non-smoking males and females, Healthcare.gov</a:t>
            </a:r>
            <a:endParaRPr lang="en-US" sz="2800" b="1" dirty="0">
              <a:solidFill>
                <a:prstClr val="black"/>
              </a:solidFill>
            </a:endParaRPr>
          </a:p>
        </p:txBody>
      </p:sp>
      <p:sp>
        <p:nvSpPr>
          <p:cNvPr id="7" name="TextBox 6"/>
          <p:cNvSpPr txBox="1"/>
          <p:nvPr/>
        </p:nvSpPr>
        <p:spPr>
          <a:xfrm>
            <a:off x="185530" y="6383132"/>
            <a:ext cx="8910909" cy="307777"/>
          </a:xfrm>
          <a:prstGeom prst="rect">
            <a:avLst/>
          </a:prstGeom>
          <a:noFill/>
        </p:spPr>
        <p:txBody>
          <a:bodyPr wrap="square" rtlCol="0">
            <a:spAutoFit/>
          </a:bodyPr>
          <a:lstStyle/>
          <a:p>
            <a:r>
              <a:rPr lang="en-US" sz="1400" dirty="0" smtClean="0">
                <a:solidFill>
                  <a:prstClr val="black"/>
                </a:solidFill>
              </a:rPr>
              <a:t>Source: HealthCare.gov</a:t>
            </a:r>
            <a:endParaRPr lang="en-US" sz="1400" dirty="0">
              <a:solidFill>
                <a:prstClr val="black"/>
              </a:solidFill>
            </a:endParaRPr>
          </a:p>
        </p:txBody>
      </p:sp>
      <p:pic>
        <p:nvPicPr>
          <p:cNvPr id="5" name="Picture 5" descr="CFlogo_2014_4-color_PMS_K.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86770" y="6145233"/>
            <a:ext cx="2458673" cy="639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83543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3" name="Group 3"/>
          <p:cNvGraphicFramePr>
            <a:graphicFrameLocks noGrp="1"/>
          </p:cNvGraphicFramePr>
          <p:nvPr>
            <p:ph idx="1"/>
            <p:extLst>
              <p:ext uri="{D42A27DB-BD31-4B8C-83A1-F6EECF244321}">
                <p14:modId xmlns:p14="http://schemas.microsoft.com/office/powerpoint/2010/main" val="4035097568"/>
              </p:ext>
            </p:extLst>
          </p:nvPr>
        </p:nvGraphicFramePr>
        <p:xfrm>
          <a:off x="1139484" y="1160959"/>
          <a:ext cx="9788161" cy="4592725"/>
        </p:xfrm>
        <a:graphic>
          <a:graphicData uri="http://schemas.openxmlformats.org/drawingml/2006/table">
            <a:tbl>
              <a:tblPr/>
              <a:tblGrid>
                <a:gridCol w="1779849"/>
                <a:gridCol w="2265263"/>
                <a:gridCol w="1986263"/>
                <a:gridCol w="1878393"/>
                <a:gridCol w="1878393"/>
              </a:tblGrid>
              <a:tr h="82842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ＭＳ Ｐゴシック" charset="-128"/>
                        </a:rPr>
                        <a:t>FPL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ＭＳ Ｐゴシック" charset="-128"/>
                        </a:rPr>
                        <a:t>Income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ＭＳ Ｐゴシック" charset="-128"/>
                        </a:rPr>
                        <a:t>Actuarial value: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ＭＳ Ｐゴシック" charset="-128"/>
                        </a:rPr>
                        <a:t>Silver plan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Arial" charset="0"/>
                          <a:ea typeface="ＭＳ Ｐゴシック" charset="-128"/>
                        </a:rPr>
                        <a:t>Out-of-Pocket Limits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Arial" charset="0"/>
                          <a:ea typeface="ＭＳ Ｐゴシック" charset="-128"/>
                        </a:rPr>
                        <a:t>Premium contribution as a share of income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775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ＭＳ Ｐゴシック" charset="-128"/>
                        </a:rPr>
                        <a:t>100 - &lt;138% </a:t>
                      </a:r>
                    </a:p>
                  </a:txBody>
                  <a:tcPr marL="320040" marR="3200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S: $11,770 - &lt;16,243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F: $24,250 - &lt;33,465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ＭＳ Ｐゴシック" charset="-128"/>
                        </a:rPr>
                        <a:t>94%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D7EE"/>
                    </a:solid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ＭＳ Ｐゴシック" charset="-128"/>
                        </a:rPr>
                        <a:t>S: $2,250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ＭＳ Ｐゴシック" charset="-128"/>
                        </a:rPr>
                        <a:t>F: $4,500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D7EE"/>
                    </a:solidFill>
                  </a:tcPr>
                </a:tc>
                <a:tc>
                  <a:txBody>
                    <a:bodyPr/>
                    <a:lstStyle/>
                    <a:p>
                      <a:pPr algn="ctr"/>
                      <a:r>
                        <a:rPr lang="en-US" sz="1200" b="1" dirty="0" smtClean="0">
                          <a:latin typeface="Arial" panose="020B0604020202020204" pitchFamily="34" charset="0"/>
                          <a:cs typeface="Arial" panose="020B0604020202020204" pitchFamily="34" charset="0"/>
                        </a:rPr>
                        <a:t>2.03%</a:t>
                      </a:r>
                      <a:endParaRPr lang="en-US" sz="1200" b="1" dirty="0">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775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ＭＳ Ｐゴシック" charset="-128"/>
                        </a:rPr>
                        <a:t>138% - &lt;150%</a:t>
                      </a:r>
                    </a:p>
                  </a:txBody>
                  <a:tcPr marL="320040" marR="3200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Arial" charset="0"/>
                        </a:rPr>
                        <a:t>S: $16,243 - &lt;17,655</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Arial" charset="0"/>
                        </a:rPr>
                        <a:t>F: $33,465 - &lt;36,375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ＭＳ Ｐゴシック" charset="-128"/>
                        </a:rPr>
                        <a:t>94%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D7EE"/>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200" b="1" dirty="0" smtClean="0">
                          <a:latin typeface="Arial" panose="020B0604020202020204" pitchFamily="34" charset="0"/>
                          <a:cs typeface="Arial" panose="020B0604020202020204" pitchFamily="34" charset="0"/>
                        </a:rPr>
                        <a:t>3.05%-4.07%</a:t>
                      </a:r>
                      <a:endParaRPr lang="en-US" sz="1200" b="1" dirty="0">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775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ＭＳ Ｐゴシック" charset="-128"/>
                        </a:rPr>
                        <a:t>150% – &lt;200%</a:t>
                      </a:r>
                    </a:p>
                  </a:txBody>
                  <a:tcPr marL="320040" marR="3200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Arial" charset="0"/>
                        </a:rPr>
                        <a:t>S: $17,655 - &lt;23,540</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Arial" charset="0"/>
                        </a:rPr>
                        <a:t>F: $36,375 - &lt;48,500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ＭＳ Ｐゴシック" charset="-128"/>
                        </a:rPr>
                        <a:t>87%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D7EE"/>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200" b="1" dirty="0" smtClean="0">
                          <a:latin typeface="Arial" panose="020B0604020202020204" pitchFamily="34" charset="0"/>
                          <a:cs typeface="Arial" panose="020B0604020202020204" pitchFamily="34" charset="0"/>
                        </a:rPr>
                        <a:t>4.07%-</a:t>
                      </a:r>
                      <a:r>
                        <a:rPr lang="en-US" sz="1200" b="1" baseline="0" dirty="0" smtClean="0">
                          <a:latin typeface="Arial" panose="020B0604020202020204" pitchFamily="34" charset="0"/>
                          <a:cs typeface="Arial" panose="020B0604020202020204" pitchFamily="34" charset="0"/>
                        </a:rPr>
                        <a:t>6.41%</a:t>
                      </a:r>
                      <a:endParaRPr lang="en-US" sz="1200" b="1" dirty="0">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775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ＭＳ Ｐゴシック" charset="-128"/>
                        </a:rPr>
                        <a:t>200% – &lt;250%</a:t>
                      </a:r>
                    </a:p>
                  </a:txBody>
                  <a:tcPr marL="320040" marR="3200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Arial" charset="0"/>
                        </a:rPr>
                        <a:t>S: $23,540 - &lt;29,425</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Arial" charset="0"/>
                        </a:rPr>
                        <a:t>F: $48,500 - &lt;60,625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ＭＳ Ｐゴシック" charset="-128"/>
                        </a:rPr>
                        <a:t>73%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D7E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ＭＳ Ｐゴシック" charset="-128"/>
                        </a:rPr>
                        <a:t>S: $5,450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ＭＳ Ｐゴシック" charset="-128"/>
                        </a:rPr>
                        <a:t>F: $10,900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D7EE"/>
                    </a:solidFill>
                  </a:tcPr>
                </a:tc>
                <a:tc>
                  <a:txBody>
                    <a:bodyPr/>
                    <a:lstStyle/>
                    <a:p>
                      <a:pPr algn="ctr"/>
                      <a:r>
                        <a:rPr lang="en-US" sz="1200" b="1" dirty="0" smtClean="0">
                          <a:latin typeface="Arial" panose="020B0604020202020204" pitchFamily="34" charset="0"/>
                          <a:cs typeface="Arial" panose="020B0604020202020204" pitchFamily="34" charset="0"/>
                        </a:rPr>
                        <a:t>6.41%-8.18%</a:t>
                      </a:r>
                      <a:endParaRPr lang="en-US" sz="1200" b="1" dirty="0">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775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ＭＳ Ｐゴシック" charset="-128"/>
                        </a:rPr>
                        <a:t>250% – &lt;300%</a:t>
                      </a:r>
                    </a:p>
                  </a:txBody>
                  <a:tcPr marL="320040" marR="3200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Arial" charset="0"/>
                        </a:rPr>
                        <a:t>S: $29,425 - &lt;35,310</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Arial" charset="0"/>
                        </a:rPr>
                        <a:t>F: $60,625 - &lt;72,750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ＭＳ Ｐゴシック" charset="-128"/>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ＭＳ Ｐゴシック" charset="-128"/>
                        </a:rPr>
                        <a:t>S: $6,850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ＭＳ Ｐゴシック" charset="-128"/>
                        </a:rPr>
                        <a:t>F: 13,700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200" b="1" dirty="0" smtClean="0">
                          <a:latin typeface="Arial" panose="020B0604020202020204" pitchFamily="34" charset="0"/>
                          <a:cs typeface="Arial" panose="020B0604020202020204" pitchFamily="34" charset="0"/>
                        </a:rPr>
                        <a:t>8.18%-9.66%</a:t>
                      </a:r>
                      <a:endParaRPr lang="en-US" sz="1200" b="1" dirty="0">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775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ＭＳ Ｐゴシック" charset="-128"/>
                        </a:rPr>
                        <a:t>300% – &lt;400%</a:t>
                      </a:r>
                    </a:p>
                  </a:txBody>
                  <a:tcPr marL="320040" marR="3200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Arial" charset="0"/>
                        </a:rPr>
                        <a:t>S: $35,310 - &lt;47,080</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Arial" charset="0"/>
                        </a:rPr>
                        <a:t>F: $72,750 - &lt;97,000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ＭＳ Ｐゴシック" charset="-128"/>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200" b="1" dirty="0" smtClean="0">
                          <a:latin typeface="Arial" panose="020B0604020202020204" pitchFamily="34" charset="0"/>
                          <a:cs typeface="Arial" panose="020B0604020202020204" pitchFamily="34" charset="0"/>
                        </a:rPr>
                        <a:t>9.66%</a:t>
                      </a:r>
                      <a:endParaRPr lang="en-US" sz="1200" b="1" dirty="0">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775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ＭＳ Ｐゴシック" charset="-128"/>
                        </a:rPr>
                        <a:t>400%+</a:t>
                      </a:r>
                    </a:p>
                  </a:txBody>
                  <a:tcPr marL="320040" marR="3200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Arial" charset="0"/>
                        </a:rPr>
                        <a:t>S: $47,080+</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Arial" charset="0"/>
                        </a:rPr>
                        <a:t>F: $97,000+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ＭＳ Ｐゴシック" charset="-128"/>
                        </a:rPr>
                        <a: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sz="1200" b="1" dirty="0" smtClean="0">
                          <a:latin typeface="Arial" panose="020B0604020202020204" pitchFamily="34" charset="0"/>
                          <a:cs typeface="Arial" panose="020B0604020202020204" pitchFamily="34" charset="0"/>
                        </a:rPr>
                        <a:t>-</a:t>
                      </a:r>
                      <a:r>
                        <a:rPr lang="en-US" sz="1200" b="1" baseline="0" dirty="0" smtClean="0">
                          <a:latin typeface="Arial" panose="020B0604020202020204" pitchFamily="34" charset="0"/>
                          <a:cs typeface="Arial" panose="020B0604020202020204" pitchFamily="34" charset="0"/>
                        </a:rPr>
                        <a:t> </a:t>
                      </a:r>
                      <a:endParaRPr lang="en-US" sz="1200" b="1" dirty="0">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5525" name="Text Box 6"/>
          <p:cNvSpPr txBox="1">
            <a:spLocks noChangeArrowheads="1"/>
          </p:cNvSpPr>
          <p:nvPr/>
        </p:nvSpPr>
        <p:spPr bwMode="auto">
          <a:xfrm>
            <a:off x="87086" y="5845629"/>
            <a:ext cx="9408817" cy="1200329"/>
          </a:xfrm>
          <a:prstGeom prst="rect">
            <a:avLst/>
          </a:prstGeom>
          <a:noFill/>
          <a:ln w="9525">
            <a:noFill/>
            <a:miter lim="800000"/>
            <a:headEnd/>
            <a:tailEnd/>
          </a:ln>
        </p:spPr>
        <p:txBody>
          <a:bodyPr wrap="square">
            <a:spAutoFit/>
          </a:bodyPr>
          <a:lstStyle/>
          <a:p>
            <a:r>
              <a:rPr lang="en-US" sz="1200" dirty="0">
                <a:solidFill>
                  <a:srgbClr val="000000"/>
                </a:solidFill>
                <a:latin typeface="Arial" pitchFamily="34" charset="0"/>
                <a:cs typeface="Arial" pitchFamily="34" charset="0"/>
              </a:rPr>
              <a:t>Notes: FPL refers to federal poverty level. Income levels based on 2015 FPL. Actuarial values are the average percent of medical costs covered by a health plan. Premium and cost-sharing credits are for silver plan.</a:t>
            </a:r>
          </a:p>
          <a:p>
            <a:r>
              <a:rPr lang="en-US" sz="1200" dirty="0">
                <a:solidFill>
                  <a:srgbClr val="000000"/>
                </a:solidFill>
                <a:latin typeface="Arial" pitchFamily="34" charset="0"/>
                <a:cs typeface="Arial" pitchFamily="34" charset="0"/>
              </a:rPr>
              <a:t>Sources: Rev. Proc. 2014-62 (</a:t>
            </a:r>
            <a:r>
              <a:rPr lang="en-US" sz="1200" dirty="0">
                <a:solidFill>
                  <a:srgbClr val="000000"/>
                </a:solidFill>
                <a:latin typeface="Arial" pitchFamily="34" charset="0"/>
                <a:cs typeface="Arial" pitchFamily="34" charset="0"/>
                <a:hlinkClick r:id="rId3"/>
              </a:rPr>
              <a:t>http://www.irs.gov/irb/2014-50_IRB/ar11.html</a:t>
            </a:r>
            <a:r>
              <a:rPr lang="en-US" sz="1200" dirty="0">
                <a:solidFill>
                  <a:srgbClr val="000000"/>
                </a:solidFill>
                <a:latin typeface="Arial" pitchFamily="34" charset="0"/>
                <a:cs typeface="Arial" pitchFamily="34" charset="0"/>
              </a:rPr>
              <a:t>), Final HHS Notice of Benefit and Payment Parameters for 2016 (</a:t>
            </a:r>
            <a:r>
              <a:rPr lang="en-US" sz="1200" dirty="0">
                <a:solidFill>
                  <a:srgbClr val="000000"/>
                </a:solidFill>
                <a:latin typeface="Arial" pitchFamily="34" charset="0"/>
                <a:cs typeface="Arial" pitchFamily="34" charset="0"/>
                <a:hlinkClick r:id="rId4"/>
              </a:rPr>
              <a:t>https://www.gpo.gov/fdsys/pkg/FR-2015-02-27/pdf/2015-03751.pdf</a:t>
            </a:r>
            <a:r>
              <a:rPr lang="en-US" sz="1200" dirty="0" smtClean="0">
                <a:solidFill>
                  <a:srgbClr val="000000"/>
                </a:solidFill>
                <a:latin typeface="Arial" pitchFamily="34" charset="0"/>
                <a:cs typeface="Arial" pitchFamily="34" charset="0"/>
              </a:rPr>
              <a:t>); 42 U.S.C. </a:t>
            </a:r>
            <a:r>
              <a:rPr lang="en-US" sz="1200" dirty="0">
                <a:solidFill>
                  <a:srgbClr val="000000"/>
                </a:solidFill>
                <a:latin typeface="Arial" pitchFamily="34" charset="0"/>
                <a:cs typeface="Arial" pitchFamily="34" charset="0"/>
              </a:rPr>
              <a:t>§18071(a)(2) (</a:t>
            </a:r>
            <a:r>
              <a:rPr lang="en-US" sz="1200" dirty="0">
                <a:solidFill>
                  <a:srgbClr val="000000"/>
                </a:solidFill>
                <a:latin typeface="Arial" pitchFamily="34" charset="0"/>
                <a:cs typeface="Arial" pitchFamily="34" charset="0"/>
                <a:hlinkClick r:id="rId5"/>
              </a:rPr>
              <a:t>https://</a:t>
            </a:r>
            <a:r>
              <a:rPr lang="en-US" sz="1200" dirty="0" smtClean="0">
                <a:solidFill>
                  <a:srgbClr val="000000"/>
                </a:solidFill>
                <a:latin typeface="Arial" pitchFamily="34" charset="0"/>
                <a:cs typeface="Arial" pitchFamily="34" charset="0"/>
                <a:hlinkClick r:id="rId5"/>
              </a:rPr>
              <a:t>www.gpo.gov/fdsys/pkg/USCODE-2011-title42/pdf/USCODE-2011-title42-chap157.pdf</a:t>
            </a:r>
            <a:r>
              <a:rPr lang="en-US" sz="1200" dirty="0" smtClean="0">
                <a:solidFill>
                  <a:srgbClr val="000000"/>
                </a:solidFill>
                <a:latin typeface="Arial" pitchFamily="34" charset="0"/>
                <a:cs typeface="Arial" pitchFamily="34" charset="0"/>
              </a:rPr>
              <a:t>)</a:t>
            </a:r>
          </a:p>
          <a:p>
            <a:endParaRPr lang="en-US" sz="1200" dirty="0">
              <a:solidFill>
                <a:srgbClr val="000000"/>
              </a:solidFill>
              <a:latin typeface="Arial" pitchFamily="34" charset="0"/>
              <a:cs typeface="Arial" pitchFamily="34" charset="0"/>
            </a:endParaRPr>
          </a:p>
        </p:txBody>
      </p:sp>
      <p:pic>
        <p:nvPicPr>
          <p:cNvPr id="5" name="Picture 5" descr="CFlogo_2014_4-color_PMS_K.eps"/>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495903" y="6119336"/>
            <a:ext cx="2458673" cy="639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170076" y="106597"/>
            <a:ext cx="11784500" cy="1027465"/>
          </a:xfrm>
        </p:spPr>
        <p:txBody>
          <a:bodyPr>
            <a:normAutofit/>
          </a:bodyPr>
          <a:lstStyle/>
          <a:p>
            <a:pPr algn="l"/>
            <a:r>
              <a:rPr lang="en-US" sz="2800" b="1" dirty="0" smtClean="0">
                <a:latin typeface="+mn-lt"/>
              </a:rPr>
              <a:t>Appendix 2.  Cost sharing </a:t>
            </a:r>
            <a:r>
              <a:rPr lang="en-US" sz="2800" b="1" dirty="0">
                <a:latin typeface="+mn-lt"/>
              </a:rPr>
              <a:t>r</a:t>
            </a:r>
            <a:r>
              <a:rPr lang="en-US" sz="2800" b="1" dirty="0" smtClean="0">
                <a:latin typeface="+mn-lt"/>
              </a:rPr>
              <a:t>eductions, out-of-pocket maximums, and premium </a:t>
            </a:r>
            <a:r>
              <a:rPr lang="en-US" sz="2800" b="1" dirty="0">
                <a:latin typeface="+mn-lt"/>
              </a:rPr>
              <a:t>s</a:t>
            </a:r>
            <a:r>
              <a:rPr lang="en-US" sz="2800" b="1" dirty="0" smtClean="0">
                <a:latin typeface="+mn-lt"/>
              </a:rPr>
              <a:t>ubsidies, </a:t>
            </a:r>
            <a:r>
              <a:rPr lang="en-US" sz="2800" b="1" dirty="0">
                <a:latin typeface="+mn-lt"/>
              </a:rPr>
              <a:t>m</a:t>
            </a:r>
            <a:r>
              <a:rPr lang="en-US" sz="2800" b="1" dirty="0" smtClean="0">
                <a:latin typeface="+mn-lt"/>
              </a:rPr>
              <a:t>arketplace </a:t>
            </a:r>
            <a:r>
              <a:rPr lang="en-US" sz="2800" b="1" dirty="0">
                <a:latin typeface="+mn-lt"/>
              </a:rPr>
              <a:t>p</a:t>
            </a:r>
            <a:r>
              <a:rPr lang="en-US" sz="2800" b="1" dirty="0" smtClean="0">
                <a:latin typeface="+mn-lt"/>
              </a:rPr>
              <a:t>lans, 2016</a:t>
            </a:r>
            <a:endParaRPr lang="en-US" sz="2800" b="1" dirty="0">
              <a:latin typeface="+mn-lt"/>
            </a:endParaRPr>
          </a:p>
        </p:txBody>
      </p:sp>
    </p:spTree>
    <p:extLst>
      <p:ext uri="{BB962C8B-B14F-4D97-AF65-F5344CB8AC3E}">
        <p14:creationId xmlns:p14="http://schemas.microsoft.com/office/powerpoint/2010/main" val="24868927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97841"/>
            <a:ext cx="12090400" cy="523220"/>
          </a:xfrm>
        </p:spPr>
        <p:txBody>
          <a:bodyPr/>
          <a:lstStyle/>
          <a:p>
            <a:pPr algn="ctr"/>
            <a:r>
              <a:rPr lang="en-US" sz="2800" b="1" dirty="0" smtClean="0">
                <a:latin typeface="Calibri" panose="020F0502020204030204" pitchFamily="34" charset="0"/>
              </a:rPr>
              <a:t>Exhibit 1. The ACA’s Cost-Sharing Reductions and the Study</a:t>
            </a:r>
            <a:endParaRPr lang="en-US" sz="2800" b="1" dirty="0">
              <a:latin typeface="Calibri" panose="020F0502020204030204" pitchFamily="34" charset="0"/>
            </a:endParaRPr>
          </a:p>
        </p:txBody>
      </p:sp>
      <p:sp>
        <p:nvSpPr>
          <p:cNvPr id="3" name="Content Placeholder 2"/>
          <p:cNvSpPr>
            <a:spLocks noGrp="1"/>
          </p:cNvSpPr>
          <p:nvPr>
            <p:ph idx="1"/>
          </p:nvPr>
        </p:nvSpPr>
        <p:spPr>
          <a:xfrm>
            <a:off x="492918" y="760676"/>
            <a:ext cx="10984871" cy="5395866"/>
          </a:xfrm>
        </p:spPr>
        <p:txBody>
          <a:bodyPr/>
          <a:lstStyle/>
          <a:p>
            <a:pPr lvl="0">
              <a:spcBef>
                <a:spcPts val="400"/>
              </a:spcBef>
            </a:pPr>
            <a:r>
              <a:rPr lang="en-US" dirty="0" smtClean="0"/>
              <a:t>Health </a:t>
            </a:r>
            <a:r>
              <a:rPr lang="en-US" dirty="0"/>
              <a:t>insurers </a:t>
            </a:r>
            <a:r>
              <a:rPr lang="en-US" dirty="0" smtClean="0"/>
              <a:t>selling plans in the marketplaces are </a:t>
            </a:r>
            <a:r>
              <a:rPr lang="en-US" dirty="0"/>
              <a:t>required to </a:t>
            </a:r>
            <a:r>
              <a:rPr lang="en-US" dirty="0" smtClean="0"/>
              <a:t> increase the cost-protection of silver-level plans for people with low and moderate incomes.</a:t>
            </a:r>
          </a:p>
          <a:p>
            <a:pPr marL="0" lvl="0" indent="0">
              <a:spcBef>
                <a:spcPts val="400"/>
              </a:spcBef>
              <a:buNone/>
            </a:pPr>
            <a:endParaRPr lang="en-US" sz="1200" dirty="0" smtClean="0"/>
          </a:p>
          <a:p>
            <a:pPr>
              <a:spcBef>
                <a:spcPts val="400"/>
              </a:spcBef>
            </a:pPr>
            <a:r>
              <a:rPr lang="en-US" dirty="0" smtClean="0"/>
              <a:t>They must offer silver plans with a higher “actuarial value” ; i.e., they increase the average share of medical costs covered by a plan. They must also keep out-of-pocket cost limits below the law’s maximum thresholds, which are lower for low and moderate income people. </a:t>
            </a:r>
          </a:p>
          <a:p>
            <a:pPr lvl="0">
              <a:spcBef>
                <a:spcPts val="400"/>
              </a:spcBef>
            </a:pPr>
            <a:endParaRPr lang="en-US" sz="1200" dirty="0" smtClean="0"/>
          </a:p>
          <a:p>
            <a:pPr lvl="0">
              <a:spcBef>
                <a:spcPts val="400"/>
              </a:spcBef>
            </a:pPr>
            <a:r>
              <a:rPr lang="en-US" dirty="0" smtClean="0"/>
              <a:t>Insurers design higher actuarial value plans through a combination of reduced deductibles, out-of-pocket limits and copayments.  The U.S. Treasury reimburses plans for these reductions. </a:t>
            </a:r>
          </a:p>
          <a:p>
            <a:pPr lvl="0">
              <a:spcBef>
                <a:spcPts val="400"/>
              </a:spcBef>
            </a:pPr>
            <a:endParaRPr lang="en-US" sz="1200" dirty="0" smtClean="0"/>
          </a:p>
          <a:p>
            <a:pPr lvl="0">
              <a:spcBef>
                <a:spcPts val="400"/>
              </a:spcBef>
            </a:pPr>
            <a:r>
              <a:rPr lang="en-US" dirty="0" smtClean="0"/>
              <a:t>To find out how these cost-sharing reductions affect people’s out-of-pocket costs,  we </a:t>
            </a:r>
            <a:r>
              <a:rPr lang="en-US" dirty="0"/>
              <a:t>pulled information about </a:t>
            </a:r>
            <a:r>
              <a:rPr lang="en-US" dirty="0" smtClean="0"/>
              <a:t>the second-lowest-cost silver plans </a:t>
            </a:r>
            <a:r>
              <a:rPr lang="en-US" dirty="0"/>
              <a:t>in </a:t>
            </a:r>
            <a:r>
              <a:rPr lang="en-US" dirty="0" smtClean="0"/>
              <a:t>largest markets in 38 </a:t>
            </a:r>
            <a:r>
              <a:rPr lang="en-US" dirty="0"/>
              <a:t>states using HealthCare.gov for hypothetical 40 year-old males with </a:t>
            </a:r>
            <a:r>
              <a:rPr lang="en-US" dirty="0" smtClean="0"/>
              <a:t>low and moderate incomes, and a </a:t>
            </a:r>
            <a:r>
              <a:rPr lang="en-US" dirty="0"/>
              <a:t>higher comparison income. </a:t>
            </a:r>
            <a:endParaRPr lang="en-US" dirty="0" smtClean="0"/>
          </a:p>
          <a:p>
            <a:pPr lvl="0">
              <a:spcBef>
                <a:spcPts val="400"/>
              </a:spcBef>
            </a:pPr>
            <a:endParaRPr lang="en-US" sz="1200" dirty="0" smtClean="0"/>
          </a:p>
          <a:p>
            <a:pPr lvl="0">
              <a:spcBef>
                <a:spcPts val="400"/>
              </a:spcBef>
            </a:pPr>
            <a:r>
              <a:rPr lang="en-US" dirty="0" smtClean="0"/>
              <a:t>We used the HealthCare.gov out-of</a:t>
            </a:r>
            <a:r>
              <a:rPr lang="en-US" dirty="0"/>
              <a:t>-</a:t>
            </a:r>
            <a:r>
              <a:rPr lang="en-US" dirty="0" smtClean="0"/>
              <a:t>pocket cost </a:t>
            </a:r>
            <a:r>
              <a:rPr lang="en-US" dirty="0"/>
              <a:t>comparison tool to get a rough estimate of someone’s </a:t>
            </a:r>
            <a:r>
              <a:rPr lang="en-US" dirty="0" smtClean="0"/>
              <a:t>out-of-pocket </a:t>
            </a:r>
            <a:r>
              <a:rPr lang="en-US" dirty="0"/>
              <a:t>costs for each </a:t>
            </a:r>
            <a:r>
              <a:rPr lang="en-US" dirty="0" smtClean="0"/>
              <a:t>plan</a:t>
            </a:r>
            <a:r>
              <a:rPr lang="en-US" dirty="0"/>
              <a:t> </a:t>
            </a:r>
            <a:r>
              <a:rPr lang="en-US" dirty="0" smtClean="0"/>
              <a:t>at each income level.  We used the tool’s definition of low, medium, and high users of health care services. </a:t>
            </a: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In </a:t>
            </a:r>
            <a:r>
              <a:rPr lang="en-US" dirty="0"/>
              <a:t>2016, an estimated 7 million Americans may have plans with these cost-sharing reductions. </a:t>
            </a:r>
            <a:endParaRPr lang="en-US" dirty="0" smtClean="0"/>
          </a:p>
          <a:p>
            <a:endParaRPr lang="en-US" dirty="0" smtClean="0"/>
          </a:p>
          <a:p>
            <a:r>
              <a:rPr lang="en-US" dirty="0" smtClean="0"/>
              <a:t>In </a:t>
            </a:r>
            <a:r>
              <a:rPr lang="en-US" dirty="0"/>
              <a:t>the largest markets in the 38 states using </a:t>
            </a:r>
            <a:r>
              <a:rPr lang="en-US" dirty="0" smtClean="0"/>
              <a:t>HealthCare.gov , we find that the </a:t>
            </a:r>
            <a:r>
              <a:rPr lang="en-US" dirty="0"/>
              <a:t>cost-sharing reductions substantially lower projected out-of-pocket costs for people who qualify for them</a:t>
            </a:r>
            <a:r>
              <a:rPr lang="en-US" dirty="0" smtClean="0"/>
              <a:t>.</a:t>
            </a:r>
          </a:p>
          <a:p>
            <a:endParaRPr lang="en-US" dirty="0" smtClean="0"/>
          </a:p>
          <a:p>
            <a:r>
              <a:rPr lang="en-US" dirty="0" smtClean="0"/>
              <a:t>The degree </a:t>
            </a:r>
            <a:r>
              <a:rPr lang="en-US" dirty="0"/>
              <a:t>to which </a:t>
            </a:r>
            <a:r>
              <a:rPr lang="en-US" dirty="0" smtClean="0"/>
              <a:t>the reductions lower estimated spending varies </a:t>
            </a:r>
            <a:r>
              <a:rPr lang="en-US" dirty="0"/>
              <a:t>widely by where </a:t>
            </a:r>
            <a:r>
              <a:rPr lang="en-US" dirty="0" smtClean="0"/>
              <a:t>people live </a:t>
            </a:r>
            <a:r>
              <a:rPr lang="en-US" dirty="0"/>
              <a:t>and how much health care they use. </a:t>
            </a:r>
            <a:endParaRPr lang="en-US" dirty="0" smtClean="0"/>
          </a:p>
          <a:p>
            <a:pPr marL="0" indent="0">
              <a:buNone/>
            </a:pPr>
            <a:endParaRPr lang="en-US" dirty="0" smtClean="0"/>
          </a:p>
          <a:p>
            <a:r>
              <a:rPr lang="en-US" dirty="0" smtClean="0"/>
              <a:t>This </a:t>
            </a:r>
            <a:r>
              <a:rPr lang="en-US" dirty="0"/>
              <a:t>is </a:t>
            </a:r>
            <a:r>
              <a:rPr lang="en-US" dirty="0" smtClean="0"/>
              <a:t>primarily because </a:t>
            </a:r>
            <a:r>
              <a:rPr lang="en-US" dirty="0"/>
              <a:t>insurers use deductibles, out-of-pocket limits, and copayments in different combinations to lower cost-sharing for eligible enrollees. </a:t>
            </a:r>
            <a:endParaRPr lang="en-US" dirty="0" smtClean="0"/>
          </a:p>
          <a:p>
            <a:endParaRPr lang="en-US" dirty="0" smtClean="0"/>
          </a:p>
          <a:p>
            <a:pPr marL="0" indent="0">
              <a:buNone/>
            </a:pPr>
            <a:endParaRPr lang="en-US" dirty="0" smtClean="0"/>
          </a:p>
        </p:txBody>
      </p:sp>
      <p:pic>
        <p:nvPicPr>
          <p:cNvPr id="4" name="Picture 5" descr="CFlogo_2014_4-color_PMS_K.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19227" y="5989277"/>
            <a:ext cx="2458673" cy="639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6294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200478"/>
            <a:ext cx="12090400" cy="523220"/>
          </a:xfrm>
        </p:spPr>
        <p:txBody>
          <a:bodyPr/>
          <a:lstStyle/>
          <a:p>
            <a:pPr algn="ctr"/>
            <a:r>
              <a:rPr lang="en-US" sz="2800" b="1" dirty="0" smtClean="0">
                <a:latin typeface="Calibri" panose="020F0502020204030204" pitchFamily="34" charset="0"/>
              </a:rPr>
              <a:t>Exhibit 2. Summary of major </a:t>
            </a:r>
            <a:r>
              <a:rPr lang="en-US" sz="2800" b="1" dirty="0">
                <a:latin typeface="Calibri" panose="020F0502020204030204" pitchFamily="34" charset="0"/>
              </a:rPr>
              <a:t>f</a:t>
            </a:r>
            <a:r>
              <a:rPr lang="en-US" sz="2800" b="1" dirty="0" smtClean="0">
                <a:latin typeface="Calibri" panose="020F0502020204030204" pitchFamily="34" charset="0"/>
              </a:rPr>
              <a:t>indings </a:t>
            </a:r>
            <a:endParaRPr lang="en-US" sz="2800" b="1" dirty="0">
              <a:latin typeface="Calibri" panose="020F0502020204030204" pitchFamily="34" charset="0"/>
            </a:endParaRPr>
          </a:p>
        </p:txBody>
      </p:sp>
      <p:sp>
        <p:nvSpPr>
          <p:cNvPr id="3" name="Content Placeholder 2"/>
          <p:cNvSpPr>
            <a:spLocks noGrp="1"/>
          </p:cNvSpPr>
          <p:nvPr>
            <p:ph idx="1"/>
          </p:nvPr>
        </p:nvSpPr>
        <p:spPr>
          <a:xfrm>
            <a:off x="534155" y="1004935"/>
            <a:ext cx="10984871" cy="5395866"/>
          </a:xfrm>
        </p:spPr>
        <p:txBody>
          <a:bodyPr/>
          <a:lstStyle/>
          <a:p>
            <a:r>
              <a:rPr lang="en-US" dirty="0" smtClean="0"/>
              <a:t>In </a:t>
            </a:r>
            <a:r>
              <a:rPr lang="en-US" dirty="0"/>
              <a:t>the largest </a:t>
            </a:r>
            <a:r>
              <a:rPr lang="en-US" dirty="0" smtClean="0"/>
              <a:t>cities </a:t>
            </a:r>
            <a:r>
              <a:rPr lang="en-US" dirty="0"/>
              <a:t>in the 38 states using </a:t>
            </a:r>
            <a:r>
              <a:rPr lang="en-US" dirty="0" smtClean="0"/>
              <a:t>HealthCare.gov , the </a:t>
            </a:r>
            <a:r>
              <a:rPr lang="en-US" dirty="0"/>
              <a:t>cost-sharing reductions </a:t>
            </a:r>
            <a:r>
              <a:rPr lang="en-US" dirty="0" smtClean="0"/>
              <a:t> substantially lower </a:t>
            </a:r>
            <a:r>
              <a:rPr lang="en-US" dirty="0"/>
              <a:t>projected out-of-pocket costs for people who qualify for them</a:t>
            </a:r>
            <a:r>
              <a:rPr lang="en-US" dirty="0" smtClean="0"/>
              <a:t>.</a:t>
            </a:r>
          </a:p>
          <a:p>
            <a:pPr marL="0" indent="0">
              <a:buNone/>
            </a:pPr>
            <a:endParaRPr lang="en-US" dirty="0" smtClean="0"/>
          </a:p>
          <a:p>
            <a:r>
              <a:rPr lang="en-US" dirty="0"/>
              <a:t>People who use the most health care </a:t>
            </a:r>
            <a:r>
              <a:rPr lang="en-US" dirty="0" smtClean="0"/>
              <a:t>will see </a:t>
            </a:r>
            <a:r>
              <a:rPr lang="en-US" dirty="0"/>
              <a:t>the largest </a:t>
            </a:r>
            <a:r>
              <a:rPr lang="en-US" dirty="0" smtClean="0"/>
              <a:t>savings</a:t>
            </a:r>
            <a:r>
              <a:rPr lang="en-US" dirty="0"/>
              <a:t>. </a:t>
            </a:r>
            <a:endParaRPr lang="en-US" dirty="0" smtClean="0"/>
          </a:p>
          <a:p>
            <a:endParaRPr lang="en-US" dirty="0"/>
          </a:p>
          <a:p>
            <a:r>
              <a:rPr lang="en-US" dirty="0" smtClean="0"/>
              <a:t>The degree </a:t>
            </a:r>
            <a:r>
              <a:rPr lang="en-US" dirty="0"/>
              <a:t>to which </a:t>
            </a:r>
            <a:r>
              <a:rPr lang="en-US" dirty="0" smtClean="0"/>
              <a:t>the reductions lower estimated spending varies by health plan and </a:t>
            </a:r>
            <a:r>
              <a:rPr lang="en-US" dirty="0"/>
              <a:t>how much health care </a:t>
            </a:r>
            <a:r>
              <a:rPr lang="en-US" dirty="0" smtClean="0"/>
              <a:t>people use</a:t>
            </a:r>
            <a:r>
              <a:rPr lang="en-US" dirty="0"/>
              <a:t>. </a:t>
            </a:r>
            <a:endParaRPr lang="en-US" dirty="0" smtClean="0"/>
          </a:p>
          <a:p>
            <a:pPr marL="0" indent="0">
              <a:buNone/>
            </a:pPr>
            <a:endParaRPr lang="en-US" dirty="0" smtClean="0"/>
          </a:p>
          <a:p>
            <a:r>
              <a:rPr lang="en-US" dirty="0" smtClean="0"/>
              <a:t>This </a:t>
            </a:r>
            <a:r>
              <a:rPr lang="en-US" dirty="0"/>
              <a:t>is </a:t>
            </a:r>
            <a:r>
              <a:rPr lang="en-US" dirty="0" smtClean="0"/>
              <a:t>primarily because </a:t>
            </a:r>
            <a:r>
              <a:rPr lang="en-US" dirty="0"/>
              <a:t>insurers use deductibles, out-of-pocket limits, </a:t>
            </a:r>
            <a:r>
              <a:rPr lang="en-US" dirty="0" smtClean="0"/>
              <a:t>copayments and coinsurance in </a:t>
            </a:r>
            <a:r>
              <a:rPr lang="en-US" dirty="0"/>
              <a:t>different combinations to lower cost-sharing for eligible enrollees. </a:t>
            </a:r>
            <a:endParaRPr lang="en-US" dirty="0" smtClean="0"/>
          </a:p>
          <a:p>
            <a:endParaRPr lang="en-US" dirty="0" smtClean="0"/>
          </a:p>
          <a:p>
            <a:r>
              <a:rPr lang="en-US" dirty="0" smtClean="0"/>
              <a:t>A majority of plans we analyzed exclude at least some services from deductibles (people do not have to meet their deductibles first), but there is wide variation in the number and type of service excluded.  </a:t>
            </a:r>
          </a:p>
          <a:p>
            <a:pPr marL="0" indent="0">
              <a:buNone/>
            </a:pPr>
            <a:endParaRPr lang="en-US" dirty="0" smtClean="0"/>
          </a:p>
          <a:p>
            <a:pPr marL="0" indent="0">
              <a:buNone/>
            </a:pPr>
            <a:endParaRPr lang="en-US" dirty="0" smtClean="0"/>
          </a:p>
          <a:p>
            <a:endParaRPr lang="en-US" dirty="0" smtClean="0"/>
          </a:p>
          <a:p>
            <a:pPr marL="0" indent="0">
              <a:buNone/>
            </a:pPr>
            <a:endParaRPr lang="en-US" dirty="0" smtClean="0"/>
          </a:p>
        </p:txBody>
      </p:sp>
      <p:pic>
        <p:nvPicPr>
          <p:cNvPr id="4" name="Picture 5" descr="CFlogo_2014_4-color_PMS_K.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19227" y="5989277"/>
            <a:ext cx="2458673" cy="639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4407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547" y="144378"/>
            <a:ext cx="11649776" cy="890415"/>
          </a:xfrm>
        </p:spPr>
        <p:txBody>
          <a:bodyPr>
            <a:normAutofit/>
          </a:bodyPr>
          <a:lstStyle/>
          <a:p>
            <a:r>
              <a:rPr lang="en-US" sz="2600" b="1" dirty="0" smtClean="0">
                <a:latin typeface="+mn-lt"/>
              </a:rPr>
              <a:t>Exhibit </a:t>
            </a:r>
            <a:r>
              <a:rPr lang="en-US" sz="2600" b="1" dirty="0">
                <a:latin typeface="+mn-lt"/>
              </a:rPr>
              <a:t>3</a:t>
            </a:r>
            <a:r>
              <a:rPr lang="en-US" sz="2600" b="1" dirty="0" smtClean="0">
                <a:latin typeface="+mn-lt"/>
              </a:rPr>
              <a:t>. Cost-sharing reductions lower peoples’ projected out-of</a:t>
            </a:r>
            <a:r>
              <a:rPr lang="en-US" sz="2600" b="1" dirty="0">
                <a:latin typeface="+mn-lt"/>
              </a:rPr>
              <a:t>-</a:t>
            </a:r>
            <a:r>
              <a:rPr lang="en-US" sz="2600" b="1" dirty="0" smtClean="0">
                <a:latin typeface="+mn-lt"/>
              </a:rPr>
              <a:t>pocket costs, especially for those who use health care the most</a:t>
            </a:r>
            <a:endParaRPr lang="en-US" sz="2600" b="1" dirty="0">
              <a:latin typeface="+mn-l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46100813"/>
              </p:ext>
            </p:extLst>
          </p:nvPr>
        </p:nvGraphicFramePr>
        <p:xfrm>
          <a:off x="634949" y="1354422"/>
          <a:ext cx="11101646" cy="5013661"/>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86495" y="1015868"/>
            <a:ext cx="11329649" cy="338554"/>
          </a:xfrm>
          <a:prstGeom prst="rect">
            <a:avLst/>
          </a:prstGeom>
          <a:noFill/>
        </p:spPr>
        <p:txBody>
          <a:bodyPr wrap="square" rtlCol="0">
            <a:spAutoFit/>
          </a:bodyPr>
          <a:lstStyle/>
          <a:p>
            <a:r>
              <a:rPr lang="en-US" sz="1600" b="1" dirty="0" smtClean="0"/>
              <a:t>Median projected out-of-pocket costs, 40 year old male in second lowest cost silver plan, largest city in states using HealthCare.gov</a:t>
            </a:r>
            <a:endParaRPr lang="en-US" sz="1600" b="1" dirty="0"/>
          </a:p>
        </p:txBody>
      </p:sp>
      <p:sp>
        <p:nvSpPr>
          <p:cNvPr id="3" name="TextBox 2"/>
          <p:cNvSpPr txBox="1"/>
          <p:nvPr/>
        </p:nvSpPr>
        <p:spPr>
          <a:xfrm>
            <a:off x="3546265" y="5780782"/>
            <a:ext cx="4538956" cy="338554"/>
          </a:xfrm>
          <a:prstGeom prst="rect">
            <a:avLst/>
          </a:prstGeom>
          <a:noFill/>
        </p:spPr>
        <p:txBody>
          <a:bodyPr wrap="square" rtlCol="0">
            <a:spAutoFit/>
          </a:bodyPr>
          <a:lstStyle/>
          <a:p>
            <a:pPr algn="ctr"/>
            <a:r>
              <a:rPr lang="en-US" sz="1600" b="1" dirty="0" smtClean="0"/>
              <a:t>Annual Income</a:t>
            </a:r>
            <a:endParaRPr lang="en-US" sz="1600" b="1" dirty="0"/>
          </a:p>
        </p:txBody>
      </p:sp>
      <p:sp>
        <p:nvSpPr>
          <p:cNvPr id="9" name="TextBox 8"/>
          <p:cNvSpPr txBox="1"/>
          <p:nvPr/>
        </p:nvSpPr>
        <p:spPr>
          <a:xfrm>
            <a:off x="0" y="6119336"/>
            <a:ext cx="9535598" cy="738664"/>
          </a:xfrm>
          <a:prstGeom prst="rect">
            <a:avLst/>
          </a:prstGeom>
          <a:noFill/>
        </p:spPr>
        <p:txBody>
          <a:bodyPr wrap="square" rtlCol="0">
            <a:spAutoFit/>
          </a:bodyPr>
          <a:lstStyle/>
          <a:p>
            <a:r>
              <a:rPr lang="en-US" sz="1400" dirty="0" smtClean="0"/>
              <a:t>Notes: HealthCare.gov; second-lowest silver plans for 2016 plans; 40-year old male non-smoker; largest city in state; The analysis includes 36 states that use the HealthCare.gov platform, excluding Alaska and Hawaii for the $17,000 category, and the 38 states that use the Healthcare.gov platform for the $25,000 &amp; $35,000 categories.</a:t>
            </a:r>
            <a:endParaRPr lang="en-US" sz="1400" dirty="0"/>
          </a:p>
        </p:txBody>
      </p:sp>
      <p:pic>
        <p:nvPicPr>
          <p:cNvPr id="8" name="Picture 5" descr="CFlogo_2014_4-color_PMS_K.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35598" y="6048455"/>
            <a:ext cx="2458673" cy="639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5814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3" y="211398"/>
            <a:ext cx="11830184" cy="662548"/>
          </a:xfrm>
        </p:spPr>
        <p:txBody>
          <a:bodyPr>
            <a:noAutofit/>
          </a:bodyPr>
          <a:lstStyle/>
          <a:p>
            <a:r>
              <a:rPr lang="en-US" sz="2800" b="1" dirty="0" smtClean="0">
                <a:latin typeface="+mn-lt"/>
              </a:rPr>
              <a:t>Exhibit </a:t>
            </a:r>
            <a:r>
              <a:rPr lang="en-US" sz="2800" b="1" dirty="0">
                <a:latin typeface="+mn-lt"/>
              </a:rPr>
              <a:t>4</a:t>
            </a:r>
            <a:r>
              <a:rPr lang="en-US" sz="2800" b="1" dirty="0" smtClean="0">
                <a:latin typeface="+mn-lt"/>
              </a:rPr>
              <a:t>. </a:t>
            </a:r>
            <a:r>
              <a:rPr lang="en-US" sz="2800" b="1" dirty="0" smtClean="0">
                <a:solidFill>
                  <a:prstClr val="black"/>
                </a:solidFill>
                <a:latin typeface="Calibri" panose="020F0502020204030204"/>
              </a:rPr>
              <a:t>Projected out-of-pocket </a:t>
            </a:r>
            <a:r>
              <a:rPr lang="en-US" sz="2800" b="1" dirty="0">
                <a:solidFill>
                  <a:prstClr val="black"/>
                </a:solidFill>
                <a:latin typeface="Calibri" panose="020F0502020204030204"/>
              </a:rPr>
              <a:t>costs </a:t>
            </a:r>
            <a:r>
              <a:rPr lang="en-US" sz="2800" b="1" dirty="0" smtClean="0">
                <a:solidFill>
                  <a:prstClr val="black"/>
                </a:solidFill>
                <a:latin typeface="Calibri" panose="020F0502020204030204"/>
              </a:rPr>
              <a:t>vary by plan among people with similar health care use</a:t>
            </a:r>
            <a:endParaRPr lang="en-US" sz="2800" b="1" dirty="0">
              <a:latin typeface="+mn-l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71268119"/>
              </p:ext>
            </p:extLst>
          </p:nvPr>
        </p:nvGraphicFramePr>
        <p:xfrm>
          <a:off x="383748" y="1231525"/>
          <a:ext cx="10983479" cy="471364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214313" y="922260"/>
            <a:ext cx="11152914" cy="584775"/>
          </a:xfrm>
          <a:prstGeom prst="rect">
            <a:avLst/>
          </a:prstGeom>
          <a:noFill/>
        </p:spPr>
        <p:txBody>
          <a:bodyPr wrap="square" rtlCol="0">
            <a:spAutoFit/>
          </a:bodyPr>
          <a:lstStyle/>
          <a:p>
            <a:r>
              <a:rPr lang="en-US" sz="1600" b="1" dirty="0" smtClean="0"/>
              <a:t>Projected out-of-pocket costs, 40 </a:t>
            </a:r>
            <a:r>
              <a:rPr lang="en-US" sz="1600" b="1" dirty="0"/>
              <a:t>year old </a:t>
            </a:r>
            <a:r>
              <a:rPr lang="en-US" sz="1600" b="1" dirty="0" smtClean="0"/>
              <a:t>man, $17,000 income in second lowest cost silver plan in largest city in states using HealthCare.gov </a:t>
            </a:r>
            <a:endParaRPr lang="en-US" sz="1600" b="1" dirty="0"/>
          </a:p>
        </p:txBody>
      </p:sp>
      <p:sp>
        <p:nvSpPr>
          <p:cNvPr id="8" name="TextBox 7"/>
          <p:cNvSpPr txBox="1"/>
          <p:nvPr/>
        </p:nvSpPr>
        <p:spPr>
          <a:xfrm>
            <a:off x="-1" y="6268992"/>
            <a:ext cx="9585825" cy="523220"/>
          </a:xfrm>
          <a:prstGeom prst="rect">
            <a:avLst/>
          </a:prstGeom>
          <a:noFill/>
        </p:spPr>
        <p:txBody>
          <a:bodyPr wrap="square" rtlCol="0">
            <a:spAutoFit/>
          </a:bodyPr>
          <a:lstStyle/>
          <a:p>
            <a:r>
              <a:rPr lang="en-US" sz="1400" dirty="0" smtClean="0"/>
              <a:t>Notes: HealthCare.gov; second-lowest silver plans for 2016 plans; 40-year old male non-smoker; largest city in state; The median includes 36 states that use the HealthCare.gov platform, excluding Alaska and Hawaii for the $17,000 category. </a:t>
            </a:r>
            <a:endParaRPr lang="en-US" sz="1400" dirty="0"/>
          </a:p>
        </p:txBody>
      </p:sp>
      <p:pic>
        <p:nvPicPr>
          <p:cNvPr id="9" name="Picture 5" descr="CFlogo_2014_4-color_PMS_K.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85824" y="6016748"/>
            <a:ext cx="2458673" cy="639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3592758" y="5963537"/>
            <a:ext cx="4538956" cy="338554"/>
          </a:xfrm>
          <a:prstGeom prst="rect">
            <a:avLst/>
          </a:prstGeom>
          <a:noFill/>
        </p:spPr>
        <p:txBody>
          <a:bodyPr wrap="square" rtlCol="0">
            <a:spAutoFit/>
          </a:bodyPr>
          <a:lstStyle/>
          <a:p>
            <a:pPr algn="ctr"/>
            <a:r>
              <a:rPr lang="en-US" sz="1600" b="1" dirty="0" smtClean="0"/>
              <a:t>Level of Health Care Use</a:t>
            </a:r>
            <a:endParaRPr lang="en-US" sz="1600" b="1" dirty="0"/>
          </a:p>
        </p:txBody>
      </p:sp>
      <p:sp>
        <p:nvSpPr>
          <p:cNvPr id="3" name="TextBox 2"/>
          <p:cNvSpPr txBox="1"/>
          <p:nvPr/>
        </p:nvSpPr>
        <p:spPr>
          <a:xfrm>
            <a:off x="8631727" y="4651952"/>
            <a:ext cx="414338" cy="276999"/>
          </a:xfrm>
          <a:prstGeom prst="rect">
            <a:avLst/>
          </a:prstGeom>
          <a:noFill/>
          <a:ln>
            <a:solidFill>
              <a:schemeClr val="tx1"/>
            </a:solidFill>
          </a:ln>
        </p:spPr>
        <p:txBody>
          <a:bodyPr wrap="square" rtlCol="0">
            <a:spAutoFit/>
          </a:bodyPr>
          <a:lstStyle/>
          <a:p>
            <a:pPr algn="ctr"/>
            <a:r>
              <a:rPr lang="en-US" sz="1200" b="1" dirty="0" smtClean="0"/>
              <a:t>PA</a:t>
            </a:r>
            <a:endParaRPr lang="en-US" sz="1200" b="1" dirty="0"/>
          </a:p>
        </p:txBody>
      </p:sp>
      <p:sp>
        <p:nvSpPr>
          <p:cNvPr id="11" name="TextBox 10"/>
          <p:cNvSpPr txBox="1"/>
          <p:nvPr/>
        </p:nvSpPr>
        <p:spPr>
          <a:xfrm>
            <a:off x="9335791" y="4604806"/>
            <a:ext cx="414338" cy="461665"/>
          </a:xfrm>
          <a:prstGeom prst="rect">
            <a:avLst/>
          </a:prstGeom>
          <a:noFill/>
          <a:ln>
            <a:solidFill>
              <a:schemeClr val="tx1"/>
            </a:solidFill>
          </a:ln>
        </p:spPr>
        <p:txBody>
          <a:bodyPr wrap="square" rtlCol="0">
            <a:spAutoFit/>
          </a:bodyPr>
          <a:lstStyle/>
          <a:p>
            <a:pPr algn="ctr"/>
            <a:r>
              <a:rPr lang="en-US" sz="1200" b="1" dirty="0" smtClean="0"/>
              <a:t>NJ</a:t>
            </a:r>
          </a:p>
          <a:p>
            <a:pPr algn="ctr"/>
            <a:r>
              <a:rPr lang="en-US" sz="1200" b="1" dirty="0" smtClean="0"/>
              <a:t>UT</a:t>
            </a:r>
          </a:p>
        </p:txBody>
      </p:sp>
      <p:sp>
        <p:nvSpPr>
          <p:cNvPr id="12" name="TextBox 11"/>
          <p:cNvSpPr txBox="1"/>
          <p:nvPr/>
        </p:nvSpPr>
        <p:spPr>
          <a:xfrm>
            <a:off x="10027641" y="4847402"/>
            <a:ext cx="414338" cy="276999"/>
          </a:xfrm>
          <a:prstGeom prst="rect">
            <a:avLst/>
          </a:prstGeom>
          <a:noFill/>
          <a:ln>
            <a:solidFill>
              <a:schemeClr val="tx1"/>
            </a:solidFill>
          </a:ln>
        </p:spPr>
        <p:txBody>
          <a:bodyPr wrap="square" rtlCol="0">
            <a:spAutoFit/>
          </a:bodyPr>
          <a:lstStyle/>
          <a:p>
            <a:pPr algn="ctr"/>
            <a:r>
              <a:rPr lang="en-US" sz="1200" b="1" dirty="0" smtClean="0"/>
              <a:t>MS</a:t>
            </a:r>
          </a:p>
        </p:txBody>
      </p:sp>
      <p:sp>
        <p:nvSpPr>
          <p:cNvPr id="13" name="TextBox 12"/>
          <p:cNvSpPr txBox="1"/>
          <p:nvPr/>
        </p:nvSpPr>
        <p:spPr>
          <a:xfrm>
            <a:off x="6677697" y="4752662"/>
            <a:ext cx="414338" cy="276999"/>
          </a:xfrm>
          <a:prstGeom prst="rect">
            <a:avLst/>
          </a:prstGeom>
          <a:noFill/>
          <a:ln>
            <a:solidFill>
              <a:schemeClr val="tx1"/>
            </a:solidFill>
          </a:ln>
        </p:spPr>
        <p:txBody>
          <a:bodyPr wrap="square" rtlCol="0">
            <a:spAutoFit/>
          </a:bodyPr>
          <a:lstStyle/>
          <a:p>
            <a:pPr algn="ctr"/>
            <a:r>
              <a:rPr lang="en-US" sz="1200" b="1" dirty="0" smtClean="0"/>
              <a:t>OH</a:t>
            </a:r>
          </a:p>
        </p:txBody>
      </p:sp>
      <p:sp>
        <p:nvSpPr>
          <p:cNvPr id="14" name="TextBox 13"/>
          <p:cNvSpPr txBox="1"/>
          <p:nvPr/>
        </p:nvSpPr>
        <p:spPr>
          <a:xfrm>
            <a:off x="6006674" y="4428647"/>
            <a:ext cx="414338" cy="276999"/>
          </a:xfrm>
          <a:prstGeom prst="rect">
            <a:avLst/>
          </a:prstGeom>
          <a:noFill/>
          <a:ln>
            <a:solidFill>
              <a:schemeClr val="tx1"/>
            </a:solidFill>
          </a:ln>
        </p:spPr>
        <p:txBody>
          <a:bodyPr wrap="square" rtlCol="0">
            <a:spAutoFit/>
          </a:bodyPr>
          <a:lstStyle/>
          <a:p>
            <a:pPr algn="ctr"/>
            <a:r>
              <a:rPr lang="en-US" sz="1200" b="1" dirty="0" smtClean="0"/>
              <a:t>IN</a:t>
            </a:r>
          </a:p>
        </p:txBody>
      </p:sp>
      <p:sp>
        <p:nvSpPr>
          <p:cNvPr id="15" name="TextBox 14"/>
          <p:cNvSpPr txBox="1"/>
          <p:nvPr/>
        </p:nvSpPr>
        <p:spPr>
          <a:xfrm>
            <a:off x="5278140" y="4053230"/>
            <a:ext cx="414338" cy="276999"/>
          </a:xfrm>
          <a:prstGeom prst="rect">
            <a:avLst/>
          </a:prstGeom>
          <a:noFill/>
          <a:ln>
            <a:solidFill>
              <a:schemeClr val="tx1"/>
            </a:solidFill>
          </a:ln>
        </p:spPr>
        <p:txBody>
          <a:bodyPr wrap="square" rtlCol="0">
            <a:spAutoFit/>
          </a:bodyPr>
          <a:lstStyle/>
          <a:p>
            <a:pPr algn="ctr"/>
            <a:r>
              <a:rPr lang="en-US" sz="1200" b="1" dirty="0" smtClean="0"/>
              <a:t>MT</a:t>
            </a:r>
          </a:p>
        </p:txBody>
      </p:sp>
      <p:sp>
        <p:nvSpPr>
          <p:cNvPr id="17" name="TextBox 16"/>
          <p:cNvSpPr txBox="1"/>
          <p:nvPr/>
        </p:nvSpPr>
        <p:spPr>
          <a:xfrm>
            <a:off x="3304539" y="2774251"/>
            <a:ext cx="443496" cy="1569660"/>
          </a:xfrm>
          <a:prstGeom prst="rect">
            <a:avLst/>
          </a:prstGeom>
          <a:noFill/>
          <a:ln>
            <a:solidFill>
              <a:schemeClr val="tx1"/>
            </a:solidFill>
          </a:ln>
        </p:spPr>
        <p:txBody>
          <a:bodyPr wrap="square" rtlCol="0">
            <a:spAutoFit/>
          </a:bodyPr>
          <a:lstStyle/>
          <a:p>
            <a:pPr algn="ctr"/>
            <a:r>
              <a:rPr lang="en-US" sz="1200" b="1" dirty="0" smtClean="0"/>
              <a:t>AR</a:t>
            </a:r>
          </a:p>
          <a:p>
            <a:pPr algn="ctr"/>
            <a:r>
              <a:rPr lang="en-US" sz="1200" b="1" dirty="0" smtClean="0"/>
              <a:t>DE</a:t>
            </a:r>
          </a:p>
          <a:p>
            <a:pPr algn="ctr"/>
            <a:r>
              <a:rPr lang="en-US" sz="1200" b="1" dirty="0" smtClean="0"/>
              <a:t>KS</a:t>
            </a:r>
          </a:p>
          <a:p>
            <a:pPr algn="ctr"/>
            <a:r>
              <a:rPr lang="en-US" sz="1200" b="1" dirty="0" smtClean="0"/>
              <a:t>MO</a:t>
            </a:r>
          </a:p>
          <a:p>
            <a:pPr algn="ctr"/>
            <a:r>
              <a:rPr lang="en-US" sz="1200" b="1" dirty="0" smtClean="0"/>
              <a:t>NV</a:t>
            </a:r>
          </a:p>
          <a:p>
            <a:pPr algn="ctr"/>
            <a:r>
              <a:rPr lang="en-US" sz="1200" b="1" dirty="0" smtClean="0"/>
              <a:t>NM</a:t>
            </a:r>
          </a:p>
          <a:p>
            <a:pPr algn="ctr"/>
            <a:r>
              <a:rPr lang="en-US" sz="1200" b="1" dirty="0" smtClean="0"/>
              <a:t>NC</a:t>
            </a:r>
          </a:p>
          <a:p>
            <a:pPr algn="ctr"/>
            <a:r>
              <a:rPr lang="en-US" sz="1200" b="1" dirty="0" smtClean="0"/>
              <a:t>WV</a:t>
            </a:r>
          </a:p>
        </p:txBody>
      </p:sp>
      <p:sp>
        <p:nvSpPr>
          <p:cNvPr id="18" name="TextBox 17"/>
          <p:cNvSpPr txBox="1"/>
          <p:nvPr/>
        </p:nvSpPr>
        <p:spPr>
          <a:xfrm>
            <a:off x="2604940" y="3317221"/>
            <a:ext cx="414338" cy="830997"/>
          </a:xfrm>
          <a:prstGeom prst="rect">
            <a:avLst/>
          </a:prstGeom>
          <a:noFill/>
          <a:ln>
            <a:solidFill>
              <a:schemeClr val="tx1"/>
            </a:solidFill>
          </a:ln>
        </p:spPr>
        <p:txBody>
          <a:bodyPr wrap="square" rtlCol="0">
            <a:spAutoFit/>
          </a:bodyPr>
          <a:lstStyle/>
          <a:p>
            <a:pPr algn="ctr"/>
            <a:r>
              <a:rPr lang="en-US" sz="1200" b="1" dirty="0" smtClean="0"/>
              <a:t>FL</a:t>
            </a:r>
          </a:p>
          <a:p>
            <a:pPr algn="ctr"/>
            <a:r>
              <a:rPr lang="en-US" sz="1200" b="1" dirty="0" smtClean="0"/>
              <a:t>GA</a:t>
            </a:r>
          </a:p>
          <a:p>
            <a:pPr algn="ctr"/>
            <a:r>
              <a:rPr lang="en-US" sz="1200" b="1" dirty="0" smtClean="0"/>
              <a:t>IL</a:t>
            </a:r>
          </a:p>
          <a:p>
            <a:pPr algn="ctr"/>
            <a:r>
              <a:rPr lang="en-US" sz="1200" b="1" dirty="0" smtClean="0"/>
              <a:t>MS</a:t>
            </a:r>
          </a:p>
        </p:txBody>
      </p:sp>
      <p:sp>
        <p:nvSpPr>
          <p:cNvPr id="19" name="TextBox 18"/>
          <p:cNvSpPr txBox="1"/>
          <p:nvPr/>
        </p:nvSpPr>
        <p:spPr>
          <a:xfrm>
            <a:off x="1911631" y="1231525"/>
            <a:ext cx="414338" cy="646331"/>
          </a:xfrm>
          <a:prstGeom prst="rect">
            <a:avLst/>
          </a:prstGeom>
          <a:noFill/>
          <a:ln>
            <a:solidFill>
              <a:schemeClr val="tx1"/>
            </a:solidFill>
          </a:ln>
        </p:spPr>
        <p:txBody>
          <a:bodyPr wrap="square" rtlCol="0">
            <a:spAutoFit/>
          </a:bodyPr>
          <a:lstStyle/>
          <a:p>
            <a:pPr algn="ctr"/>
            <a:r>
              <a:rPr lang="en-US" sz="1200" b="1" dirty="0" smtClean="0"/>
              <a:t>LA</a:t>
            </a:r>
          </a:p>
          <a:p>
            <a:pPr algn="ctr"/>
            <a:r>
              <a:rPr lang="en-US" sz="1200" b="1" dirty="0" smtClean="0"/>
              <a:t>OR </a:t>
            </a:r>
          </a:p>
          <a:p>
            <a:pPr algn="ctr"/>
            <a:r>
              <a:rPr lang="en-US" sz="1200" b="1" dirty="0" smtClean="0"/>
              <a:t>TX</a:t>
            </a:r>
          </a:p>
        </p:txBody>
      </p:sp>
    </p:spTree>
    <p:extLst>
      <p:ext uri="{BB962C8B-B14F-4D97-AF65-F5344CB8AC3E}">
        <p14:creationId xmlns:p14="http://schemas.microsoft.com/office/powerpoint/2010/main" val="4171754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076" y="127622"/>
            <a:ext cx="11784500" cy="1027465"/>
          </a:xfrm>
        </p:spPr>
        <p:txBody>
          <a:bodyPr>
            <a:normAutofit/>
          </a:bodyPr>
          <a:lstStyle/>
          <a:p>
            <a:r>
              <a:rPr lang="en-US" sz="2800" b="1" dirty="0" smtClean="0">
                <a:latin typeface="+mn-lt"/>
              </a:rPr>
              <a:t>Exhibit 5. The cost-sharing reductions lower </a:t>
            </a:r>
            <a:r>
              <a:rPr lang="en-US" sz="2800" b="1" dirty="0">
                <a:latin typeface="+mn-lt"/>
              </a:rPr>
              <a:t>d</a:t>
            </a:r>
            <a:r>
              <a:rPr lang="en-US" sz="2800" b="1" dirty="0" smtClean="0">
                <a:latin typeface="+mn-lt"/>
              </a:rPr>
              <a:t>eductibles and out-of-</a:t>
            </a:r>
            <a:r>
              <a:rPr lang="en-US" sz="2800" b="1" dirty="0">
                <a:latin typeface="+mn-lt"/>
              </a:rPr>
              <a:t>p</a:t>
            </a:r>
            <a:r>
              <a:rPr lang="en-US" sz="2800" b="1" dirty="0" smtClean="0">
                <a:latin typeface="+mn-lt"/>
              </a:rPr>
              <a:t>ocket </a:t>
            </a:r>
            <a:r>
              <a:rPr lang="en-US" sz="2800" b="1" dirty="0">
                <a:latin typeface="+mn-lt"/>
              </a:rPr>
              <a:t>l</a:t>
            </a:r>
            <a:r>
              <a:rPr lang="en-US" sz="2800" b="1" dirty="0" smtClean="0">
                <a:latin typeface="+mn-lt"/>
              </a:rPr>
              <a:t>imits in silver plans</a:t>
            </a:r>
            <a:endParaRPr lang="en-US" sz="2800" b="1" dirty="0">
              <a:latin typeface="+mn-l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96637743"/>
              </p:ext>
            </p:extLst>
          </p:nvPr>
        </p:nvGraphicFramePr>
        <p:xfrm>
          <a:off x="838200" y="1637031"/>
          <a:ext cx="10515600" cy="4539932"/>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70076" y="1240850"/>
            <a:ext cx="10793488" cy="338554"/>
          </a:xfrm>
          <a:prstGeom prst="rect">
            <a:avLst/>
          </a:prstGeom>
          <a:noFill/>
        </p:spPr>
        <p:txBody>
          <a:bodyPr wrap="square" rtlCol="0">
            <a:spAutoFit/>
          </a:bodyPr>
          <a:lstStyle/>
          <a:p>
            <a:r>
              <a:rPr lang="en-US" sz="1600" b="1" dirty="0" smtClean="0"/>
              <a:t>Median deductible and out-of-pocket limits in second lowest cost silver plan in largest city in states using HealthCare.gov</a:t>
            </a:r>
            <a:endParaRPr lang="en-US" sz="1600" b="1" dirty="0"/>
          </a:p>
        </p:txBody>
      </p:sp>
      <p:sp>
        <p:nvSpPr>
          <p:cNvPr id="9" name="TextBox 8"/>
          <p:cNvSpPr txBox="1"/>
          <p:nvPr/>
        </p:nvSpPr>
        <p:spPr>
          <a:xfrm>
            <a:off x="0" y="6119336"/>
            <a:ext cx="9563949" cy="646331"/>
          </a:xfrm>
          <a:prstGeom prst="rect">
            <a:avLst/>
          </a:prstGeom>
          <a:noFill/>
        </p:spPr>
        <p:txBody>
          <a:bodyPr wrap="square" rtlCol="0">
            <a:spAutoFit/>
          </a:bodyPr>
          <a:lstStyle/>
          <a:p>
            <a:r>
              <a:rPr lang="en-US" sz="1200" dirty="0" smtClean="0"/>
              <a:t>Notes: </a:t>
            </a:r>
            <a:r>
              <a:rPr lang="en-US" sz="1200" dirty="0" smtClean="0"/>
              <a:t>HealthCare.gov</a:t>
            </a:r>
            <a:r>
              <a:rPr lang="en-US" sz="1200" dirty="0" smtClean="0"/>
              <a:t>; second-lowest silver plans for 2016 plans; 40-year old male non-smoker; largest city in state; The median includes 36 states that use the HealthCare.gov platform, excluding Alaska and Hawaii for the $17,000 category, 37 states that use the Healthcare.gov platform for the $20,000 category; and the 38 states that use the HealthCare.gov platform for the $25,000 &amp; $35,000 categories.</a:t>
            </a:r>
            <a:endParaRPr lang="en-US" sz="1200" dirty="0"/>
          </a:p>
        </p:txBody>
      </p:sp>
      <p:sp>
        <p:nvSpPr>
          <p:cNvPr id="10" name="TextBox 9"/>
          <p:cNvSpPr txBox="1"/>
          <p:nvPr/>
        </p:nvSpPr>
        <p:spPr>
          <a:xfrm>
            <a:off x="3625777" y="5660949"/>
            <a:ext cx="5674633" cy="338554"/>
          </a:xfrm>
          <a:prstGeom prst="rect">
            <a:avLst/>
          </a:prstGeom>
          <a:noFill/>
        </p:spPr>
        <p:txBody>
          <a:bodyPr wrap="square" rtlCol="0">
            <a:spAutoFit/>
          </a:bodyPr>
          <a:lstStyle/>
          <a:p>
            <a:r>
              <a:rPr lang="en-US" sz="1600" b="1" dirty="0" smtClean="0"/>
              <a:t>40-year old male, non-smoker, in second-lowest-cost silver plan</a:t>
            </a:r>
            <a:endParaRPr lang="en-US" sz="1600" b="1" dirty="0"/>
          </a:p>
        </p:txBody>
      </p:sp>
      <p:pic>
        <p:nvPicPr>
          <p:cNvPr id="8" name="Picture 5" descr="CFlogo_2014_4-color_PMS_K.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95903" y="6119336"/>
            <a:ext cx="2458673" cy="639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9661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49481180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92701" y="1137091"/>
            <a:ext cx="10870858" cy="338554"/>
          </a:xfrm>
          <a:prstGeom prst="rect">
            <a:avLst/>
          </a:prstGeom>
          <a:noFill/>
        </p:spPr>
        <p:txBody>
          <a:bodyPr wrap="square" rtlCol="0">
            <a:spAutoFit/>
          </a:bodyPr>
          <a:lstStyle/>
          <a:p>
            <a:r>
              <a:rPr lang="en-US" sz="1600" b="1" dirty="0" smtClean="0"/>
              <a:t>Highest, median, and lowest in-network deductible amounts in the largest city in states using HealthCare.gov</a:t>
            </a:r>
            <a:endParaRPr lang="en-US" sz="1600" b="1" dirty="0"/>
          </a:p>
        </p:txBody>
      </p:sp>
      <p:sp>
        <p:nvSpPr>
          <p:cNvPr id="9" name="TextBox 8"/>
          <p:cNvSpPr txBox="1"/>
          <p:nvPr/>
        </p:nvSpPr>
        <p:spPr>
          <a:xfrm>
            <a:off x="0" y="6171936"/>
            <a:ext cx="9495904" cy="646331"/>
          </a:xfrm>
          <a:prstGeom prst="rect">
            <a:avLst/>
          </a:prstGeom>
          <a:noFill/>
        </p:spPr>
        <p:txBody>
          <a:bodyPr wrap="square" rtlCol="0">
            <a:spAutoFit/>
          </a:bodyPr>
          <a:lstStyle/>
          <a:p>
            <a:r>
              <a:rPr lang="en-US" sz="1200" dirty="0" smtClean="0"/>
              <a:t>Notes: HealthCare.gov; second-lowest silver plans for 2016 plans; 40-year old male non-smoker; largest city in state; The minimum, median, and maximum amounts includes 36 states that use the HealthCare.gov platform, excluding Alaska and Hawaii for the $17,000 category, 37 states that use the Healthcare.gov platform for the $20,000 category; and the 38 states that use the Healthcare.gov platform for the $25,000 &amp; $35,000 categories.</a:t>
            </a:r>
            <a:endParaRPr lang="en-US" sz="1200" dirty="0"/>
          </a:p>
        </p:txBody>
      </p:sp>
      <p:sp>
        <p:nvSpPr>
          <p:cNvPr id="10" name="TextBox 9"/>
          <p:cNvSpPr txBox="1"/>
          <p:nvPr/>
        </p:nvSpPr>
        <p:spPr>
          <a:xfrm>
            <a:off x="3330645" y="5751758"/>
            <a:ext cx="4538956" cy="338554"/>
          </a:xfrm>
          <a:prstGeom prst="rect">
            <a:avLst/>
          </a:prstGeom>
          <a:noFill/>
        </p:spPr>
        <p:txBody>
          <a:bodyPr wrap="square" rtlCol="0">
            <a:spAutoFit/>
          </a:bodyPr>
          <a:lstStyle/>
          <a:p>
            <a:pPr algn="ctr"/>
            <a:r>
              <a:rPr lang="en-US" sz="1600" b="1" dirty="0" smtClean="0"/>
              <a:t>Annual Income</a:t>
            </a:r>
            <a:endParaRPr lang="en-US" sz="1600" b="1" dirty="0"/>
          </a:p>
        </p:txBody>
      </p:sp>
      <p:sp>
        <p:nvSpPr>
          <p:cNvPr id="24" name="Title 1"/>
          <p:cNvSpPr>
            <a:spLocks noGrp="1"/>
          </p:cNvSpPr>
          <p:nvPr>
            <p:ph type="title"/>
          </p:nvPr>
        </p:nvSpPr>
        <p:spPr>
          <a:xfrm>
            <a:off x="214313" y="90305"/>
            <a:ext cx="11740264" cy="1176110"/>
          </a:xfrm>
        </p:spPr>
        <p:txBody>
          <a:bodyPr>
            <a:noAutofit/>
          </a:bodyPr>
          <a:lstStyle/>
          <a:p>
            <a:r>
              <a:rPr lang="en-US" sz="2800" b="1" dirty="0" smtClean="0">
                <a:latin typeface="+mn-lt"/>
              </a:rPr>
              <a:t>Exhibit </a:t>
            </a:r>
            <a:r>
              <a:rPr lang="en-US" sz="2800" b="1" dirty="0">
                <a:latin typeface="+mn-lt"/>
              </a:rPr>
              <a:t>6</a:t>
            </a:r>
            <a:r>
              <a:rPr lang="en-US" sz="2800" b="1" dirty="0" smtClean="0">
                <a:latin typeface="+mn-lt"/>
              </a:rPr>
              <a:t>. There is variation in deductibles across markets for second lowest cost silver plans</a:t>
            </a:r>
            <a:endParaRPr lang="en-US" sz="2800" b="1" dirty="0">
              <a:latin typeface="+mn-lt"/>
            </a:endParaRPr>
          </a:p>
        </p:txBody>
      </p:sp>
      <p:pic>
        <p:nvPicPr>
          <p:cNvPr id="25" name="Picture 5" descr="CFlogo_2014_4-color_PMS_K.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29676" y="6067421"/>
            <a:ext cx="2458673" cy="639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2204761" y="1459614"/>
            <a:ext cx="414338" cy="461665"/>
          </a:xfrm>
          <a:prstGeom prst="rect">
            <a:avLst/>
          </a:prstGeom>
          <a:noFill/>
          <a:ln>
            <a:solidFill>
              <a:schemeClr val="tx1"/>
            </a:solidFill>
          </a:ln>
        </p:spPr>
        <p:txBody>
          <a:bodyPr wrap="square" rtlCol="0">
            <a:spAutoFit/>
          </a:bodyPr>
          <a:lstStyle/>
          <a:p>
            <a:pPr algn="ctr"/>
            <a:r>
              <a:rPr lang="en-US" sz="1200" b="1" dirty="0" smtClean="0"/>
              <a:t>IN </a:t>
            </a:r>
          </a:p>
          <a:p>
            <a:pPr algn="ctr"/>
            <a:r>
              <a:rPr lang="en-US" sz="1200" b="1" dirty="0" smtClean="0"/>
              <a:t>WI</a:t>
            </a:r>
          </a:p>
        </p:txBody>
      </p:sp>
      <p:sp>
        <p:nvSpPr>
          <p:cNvPr id="13" name="TextBox 12"/>
          <p:cNvSpPr txBox="1"/>
          <p:nvPr/>
        </p:nvSpPr>
        <p:spPr>
          <a:xfrm>
            <a:off x="3235037" y="4660972"/>
            <a:ext cx="414338" cy="276999"/>
          </a:xfrm>
          <a:prstGeom prst="rect">
            <a:avLst/>
          </a:prstGeom>
          <a:noFill/>
          <a:ln>
            <a:solidFill>
              <a:schemeClr val="tx1"/>
            </a:solidFill>
          </a:ln>
        </p:spPr>
        <p:txBody>
          <a:bodyPr wrap="square" rtlCol="0">
            <a:spAutoFit/>
          </a:bodyPr>
          <a:lstStyle/>
          <a:p>
            <a:pPr algn="ctr"/>
            <a:r>
              <a:rPr lang="en-US" sz="1200" b="1" dirty="0" smtClean="0"/>
              <a:t>TX</a:t>
            </a:r>
          </a:p>
        </p:txBody>
      </p:sp>
      <p:sp>
        <p:nvSpPr>
          <p:cNvPr id="14" name="TextBox 13"/>
          <p:cNvSpPr txBox="1"/>
          <p:nvPr/>
        </p:nvSpPr>
        <p:spPr>
          <a:xfrm>
            <a:off x="4591023" y="2210412"/>
            <a:ext cx="414338" cy="646331"/>
          </a:xfrm>
          <a:prstGeom prst="rect">
            <a:avLst/>
          </a:prstGeom>
          <a:noFill/>
          <a:ln>
            <a:solidFill>
              <a:schemeClr val="tx1"/>
            </a:solidFill>
          </a:ln>
        </p:spPr>
        <p:txBody>
          <a:bodyPr wrap="square" rtlCol="0">
            <a:spAutoFit/>
          </a:bodyPr>
          <a:lstStyle/>
          <a:p>
            <a:pPr algn="ctr"/>
            <a:r>
              <a:rPr lang="en-US" sz="1200" b="1" dirty="0" smtClean="0"/>
              <a:t>IN </a:t>
            </a:r>
          </a:p>
          <a:p>
            <a:pPr algn="ctr"/>
            <a:r>
              <a:rPr lang="en-US" sz="1200" b="1" dirty="0" smtClean="0"/>
              <a:t>SC</a:t>
            </a:r>
          </a:p>
          <a:p>
            <a:pPr algn="ctr"/>
            <a:r>
              <a:rPr lang="en-US" sz="1200" b="1" dirty="0" smtClean="0"/>
              <a:t>WI</a:t>
            </a:r>
          </a:p>
        </p:txBody>
      </p:sp>
      <p:sp>
        <p:nvSpPr>
          <p:cNvPr id="17" name="TextBox 16"/>
          <p:cNvSpPr txBox="1"/>
          <p:nvPr/>
        </p:nvSpPr>
        <p:spPr>
          <a:xfrm>
            <a:off x="5600123" y="4441529"/>
            <a:ext cx="414338" cy="461665"/>
          </a:xfrm>
          <a:prstGeom prst="rect">
            <a:avLst/>
          </a:prstGeom>
          <a:noFill/>
          <a:ln>
            <a:solidFill>
              <a:schemeClr val="tx1"/>
            </a:solidFill>
          </a:ln>
        </p:spPr>
        <p:txBody>
          <a:bodyPr wrap="square" rtlCol="0">
            <a:spAutoFit/>
          </a:bodyPr>
          <a:lstStyle/>
          <a:p>
            <a:pPr algn="ctr"/>
            <a:r>
              <a:rPr lang="en-US" sz="1200" b="1" dirty="0" smtClean="0"/>
              <a:t>HI </a:t>
            </a:r>
          </a:p>
          <a:p>
            <a:pPr algn="ctr"/>
            <a:r>
              <a:rPr lang="en-US" sz="1200" b="1" dirty="0" smtClean="0"/>
              <a:t>TX</a:t>
            </a:r>
          </a:p>
        </p:txBody>
      </p:sp>
      <p:sp>
        <p:nvSpPr>
          <p:cNvPr id="18" name="TextBox 17"/>
          <p:cNvSpPr txBox="1"/>
          <p:nvPr/>
        </p:nvSpPr>
        <p:spPr>
          <a:xfrm>
            <a:off x="6973565" y="3609599"/>
            <a:ext cx="414338" cy="461665"/>
          </a:xfrm>
          <a:prstGeom prst="rect">
            <a:avLst/>
          </a:prstGeom>
          <a:noFill/>
          <a:ln>
            <a:solidFill>
              <a:schemeClr val="tx1"/>
            </a:solidFill>
          </a:ln>
        </p:spPr>
        <p:txBody>
          <a:bodyPr wrap="square" rtlCol="0">
            <a:spAutoFit/>
          </a:bodyPr>
          <a:lstStyle/>
          <a:p>
            <a:pPr algn="ctr"/>
            <a:r>
              <a:rPr lang="en-US" sz="1200" b="1" dirty="0" smtClean="0"/>
              <a:t>IN</a:t>
            </a:r>
          </a:p>
          <a:p>
            <a:pPr algn="ctr"/>
            <a:r>
              <a:rPr lang="en-US" sz="1200" b="1" dirty="0" smtClean="0"/>
              <a:t>WI</a:t>
            </a:r>
          </a:p>
        </p:txBody>
      </p:sp>
      <p:sp>
        <p:nvSpPr>
          <p:cNvPr id="20" name="TextBox 19"/>
          <p:cNvSpPr txBox="1"/>
          <p:nvPr/>
        </p:nvSpPr>
        <p:spPr>
          <a:xfrm>
            <a:off x="7963426" y="3883783"/>
            <a:ext cx="387927" cy="1015663"/>
          </a:xfrm>
          <a:prstGeom prst="rect">
            <a:avLst/>
          </a:prstGeom>
          <a:noFill/>
          <a:ln>
            <a:solidFill>
              <a:schemeClr val="tx1"/>
            </a:solidFill>
          </a:ln>
        </p:spPr>
        <p:txBody>
          <a:bodyPr wrap="square" rtlCol="0">
            <a:spAutoFit/>
          </a:bodyPr>
          <a:lstStyle/>
          <a:p>
            <a:pPr algn="ctr"/>
            <a:r>
              <a:rPr lang="en-US" sz="1200" b="1" dirty="0" smtClean="0"/>
              <a:t>HI</a:t>
            </a:r>
          </a:p>
          <a:p>
            <a:pPr algn="ctr"/>
            <a:r>
              <a:rPr lang="en-US" sz="1200" b="1" dirty="0" smtClean="0"/>
              <a:t>NV</a:t>
            </a:r>
            <a:br>
              <a:rPr lang="en-US" sz="1200" b="1" dirty="0" smtClean="0"/>
            </a:br>
            <a:r>
              <a:rPr lang="en-US" sz="1200" b="1" dirty="0" smtClean="0"/>
              <a:t>OR</a:t>
            </a:r>
          </a:p>
          <a:p>
            <a:pPr algn="ctr"/>
            <a:r>
              <a:rPr lang="en-US" sz="1200" b="1" dirty="0" smtClean="0"/>
              <a:t>TN</a:t>
            </a:r>
          </a:p>
          <a:p>
            <a:pPr algn="ctr"/>
            <a:r>
              <a:rPr lang="en-US" sz="1200" b="1" dirty="0" smtClean="0"/>
              <a:t>TX</a:t>
            </a:r>
          </a:p>
        </p:txBody>
      </p:sp>
      <p:sp>
        <p:nvSpPr>
          <p:cNvPr id="22" name="TextBox 21"/>
          <p:cNvSpPr txBox="1"/>
          <p:nvPr/>
        </p:nvSpPr>
        <p:spPr>
          <a:xfrm>
            <a:off x="9361342" y="4250171"/>
            <a:ext cx="414338" cy="276999"/>
          </a:xfrm>
          <a:prstGeom prst="rect">
            <a:avLst/>
          </a:prstGeom>
          <a:noFill/>
          <a:ln>
            <a:solidFill>
              <a:schemeClr val="tx1"/>
            </a:solidFill>
          </a:ln>
        </p:spPr>
        <p:txBody>
          <a:bodyPr wrap="square" rtlCol="0">
            <a:spAutoFit/>
          </a:bodyPr>
          <a:lstStyle/>
          <a:p>
            <a:pPr algn="ctr"/>
            <a:r>
              <a:rPr lang="en-US" sz="1200" b="1" dirty="0" smtClean="0"/>
              <a:t>NJ</a:t>
            </a:r>
          </a:p>
        </p:txBody>
      </p:sp>
      <p:sp>
        <p:nvSpPr>
          <p:cNvPr id="23" name="TextBox 22"/>
          <p:cNvSpPr txBox="1"/>
          <p:nvPr/>
        </p:nvSpPr>
        <p:spPr>
          <a:xfrm>
            <a:off x="10357010" y="2625136"/>
            <a:ext cx="387927" cy="2308324"/>
          </a:xfrm>
          <a:prstGeom prst="rect">
            <a:avLst/>
          </a:prstGeom>
          <a:noFill/>
          <a:ln>
            <a:solidFill>
              <a:schemeClr val="tx1"/>
            </a:solidFill>
          </a:ln>
        </p:spPr>
        <p:txBody>
          <a:bodyPr wrap="square" rtlCol="0">
            <a:spAutoFit/>
          </a:bodyPr>
          <a:lstStyle/>
          <a:p>
            <a:pPr algn="ctr"/>
            <a:r>
              <a:rPr lang="en-US" sz="1200" b="1" dirty="0"/>
              <a:t>FL</a:t>
            </a:r>
          </a:p>
          <a:p>
            <a:pPr algn="ctr"/>
            <a:r>
              <a:rPr lang="en-US" sz="1200" b="1" dirty="0"/>
              <a:t>GA</a:t>
            </a:r>
          </a:p>
          <a:p>
            <a:pPr algn="ctr"/>
            <a:r>
              <a:rPr lang="en-US" sz="1200" b="1" dirty="0"/>
              <a:t>IL</a:t>
            </a:r>
          </a:p>
          <a:p>
            <a:pPr algn="ctr"/>
            <a:r>
              <a:rPr lang="en-US" sz="1200" b="1" dirty="0"/>
              <a:t>IO</a:t>
            </a:r>
          </a:p>
          <a:p>
            <a:pPr algn="ctr"/>
            <a:r>
              <a:rPr lang="en-US" sz="1200" b="1" dirty="0"/>
              <a:t>MS</a:t>
            </a:r>
          </a:p>
          <a:p>
            <a:pPr algn="ctr"/>
            <a:r>
              <a:rPr lang="en-US" sz="1200" b="1" dirty="0"/>
              <a:t>NV</a:t>
            </a:r>
          </a:p>
          <a:p>
            <a:pPr algn="ctr"/>
            <a:r>
              <a:rPr lang="en-US" sz="1200" b="1" dirty="0"/>
              <a:t>NC</a:t>
            </a:r>
          </a:p>
          <a:p>
            <a:pPr algn="ctr"/>
            <a:r>
              <a:rPr lang="en-US" sz="1200" b="1" dirty="0" smtClean="0"/>
              <a:t>OH</a:t>
            </a:r>
          </a:p>
          <a:p>
            <a:pPr algn="ctr"/>
            <a:r>
              <a:rPr lang="en-US" sz="1200" b="1" dirty="0" smtClean="0"/>
              <a:t>OK</a:t>
            </a:r>
          </a:p>
          <a:p>
            <a:pPr algn="ctr"/>
            <a:r>
              <a:rPr lang="en-US" sz="1200" b="1" dirty="0"/>
              <a:t>OR</a:t>
            </a:r>
          </a:p>
          <a:p>
            <a:pPr algn="ctr"/>
            <a:r>
              <a:rPr lang="en-US" sz="1200" b="1" dirty="0"/>
              <a:t>TN</a:t>
            </a:r>
            <a:endParaRPr lang="en-US" sz="1200" b="1" dirty="0" smtClean="0"/>
          </a:p>
          <a:p>
            <a:pPr algn="ctr"/>
            <a:r>
              <a:rPr lang="en-US" sz="1200" b="1" dirty="0" smtClean="0"/>
              <a:t>TX</a:t>
            </a:r>
          </a:p>
        </p:txBody>
      </p:sp>
    </p:spTree>
    <p:extLst>
      <p:ext uri="{BB962C8B-B14F-4D97-AF65-F5344CB8AC3E}">
        <p14:creationId xmlns:p14="http://schemas.microsoft.com/office/powerpoint/2010/main" val="761779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457" y="6371686"/>
            <a:ext cx="9498933" cy="523220"/>
          </a:xfrm>
          <a:prstGeom prst="rect">
            <a:avLst/>
          </a:prstGeom>
          <a:noFill/>
        </p:spPr>
        <p:txBody>
          <a:bodyPr wrap="square" rtlCol="0">
            <a:spAutoFit/>
          </a:bodyPr>
          <a:lstStyle/>
          <a:p>
            <a:r>
              <a:rPr lang="en-US" sz="1400" dirty="0" smtClean="0"/>
              <a:t>Notes: HealthCare.gov; second-lowest silver plans for 2016 plans with deductibles; 40-year old male non-smoker; largest city in state</a:t>
            </a:r>
            <a:endParaRPr lang="en-US" sz="1400" dirty="0"/>
          </a:p>
        </p:txBody>
      </p:sp>
      <p:sp>
        <p:nvSpPr>
          <p:cNvPr id="9" name="TextBox 8"/>
          <p:cNvSpPr txBox="1"/>
          <p:nvPr/>
        </p:nvSpPr>
        <p:spPr>
          <a:xfrm>
            <a:off x="198239" y="1085398"/>
            <a:ext cx="7703575" cy="584775"/>
          </a:xfrm>
          <a:prstGeom prst="rect">
            <a:avLst/>
          </a:prstGeom>
          <a:noFill/>
        </p:spPr>
        <p:txBody>
          <a:bodyPr wrap="square" rtlCol="0">
            <a:spAutoFit/>
          </a:bodyPr>
          <a:lstStyle/>
          <a:p>
            <a:r>
              <a:rPr lang="en-US" sz="1600" b="1" dirty="0" smtClean="0"/>
              <a:t>Number of second-lowest-cost </a:t>
            </a:r>
            <a:r>
              <a:rPr lang="en-US" sz="1600" b="1" dirty="0"/>
              <a:t>s</a:t>
            </a:r>
            <a:r>
              <a:rPr lang="en-US" sz="1600" b="1" dirty="0" smtClean="0"/>
              <a:t>ilver </a:t>
            </a:r>
            <a:r>
              <a:rPr lang="en-US" sz="1600" b="1" dirty="0"/>
              <a:t>p</a:t>
            </a:r>
            <a:r>
              <a:rPr lang="en-US" sz="1600" b="1" dirty="0" smtClean="0"/>
              <a:t>lans that exclude </a:t>
            </a:r>
            <a:r>
              <a:rPr lang="en-US" sz="1600" b="1" dirty="0"/>
              <a:t>s</a:t>
            </a:r>
            <a:r>
              <a:rPr lang="en-US" sz="1600" b="1" dirty="0" smtClean="0"/>
              <a:t>ervices from the deductible, in largest city in states using HealthCare.gov </a:t>
            </a:r>
            <a:endParaRPr lang="en-US" sz="1600" b="1" dirty="0"/>
          </a:p>
        </p:txBody>
      </p:sp>
      <p:sp>
        <p:nvSpPr>
          <p:cNvPr id="10" name="Title 3"/>
          <p:cNvSpPr>
            <a:spLocks noGrp="1"/>
          </p:cNvSpPr>
          <p:nvPr>
            <p:ph type="title"/>
          </p:nvPr>
        </p:nvSpPr>
        <p:spPr>
          <a:xfrm>
            <a:off x="198239" y="328"/>
            <a:ext cx="10896601" cy="1325563"/>
          </a:xfrm>
        </p:spPr>
        <p:txBody>
          <a:bodyPr>
            <a:normAutofit/>
          </a:bodyPr>
          <a:lstStyle/>
          <a:p>
            <a:r>
              <a:rPr lang="en-US" sz="2800" b="1" dirty="0" smtClean="0">
                <a:latin typeface="+mn-lt"/>
              </a:rPr>
              <a:t>Exhibit 7. There is variation in the number and type of services that are excluded from the deductible in the second-lowest-cost silver plan</a:t>
            </a:r>
            <a:endParaRPr lang="en-US" sz="2800" b="1" dirty="0">
              <a:latin typeface="+mn-lt"/>
            </a:endParaRPr>
          </a:p>
        </p:txBody>
      </p:sp>
      <p:sp>
        <p:nvSpPr>
          <p:cNvPr id="2" name="TextBox 1"/>
          <p:cNvSpPr txBox="1"/>
          <p:nvPr/>
        </p:nvSpPr>
        <p:spPr>
          <a:xfrm>
            <a:off x="4731772" y="6013424"/>
            <a:ext cx="2251587" cy="338554"/>
          </a:xfrm>
          <a:prstGeom prst="rect">
            <a:avLst/>
          </a:prstGeom>
          <a:noFill/>
        </p:spPr>
        <p:txBody>
          <a:bodyPr wrap="square" rtlCol="0">
            <a:spAutoFit/>
          </a:bodyPr>
          <a:lstStyle/>
          <a:p>
            <a:r>
              <a:rPr lang="en-US" sz="1600" b="1" dirty="0" smtClean="0"/>
              <a:t>Health Plan Services</a:t>
            </a:r>
            <a:endParaRPr lang="en-US" sz="1600" b="1" dirty="0"/>
          </a:p>
        </p:txBody>
      </p:sp>
      <p:graphicFrame>
        <p:nvGraphicFramePr>
          <p:cNvPr id="12" name="Content Placeholder 7"/>
          <p:cNvGraphicFramePr>
            <a:graphicFrameLocks noGrp="1"/>
          </p:cNvGraphicFramePr>
          <p:nvPr>
            <p:ph idx="1"/>
            <p:extLst>
              <p:ext uri="{D42A27DB-BD31-4B8C-83A1-F6EECF244321}">
                <p14:modId xmlns:p14="http://schemas.microsoft.com/office/powerpoint/2010/main" val="31672394"/>
              </p:ext>
            </p:extLst>
          </p:nvPr>
        </p:nvGraphicFramePr>
        <p:xfrm>
          <a:off x="329379" y="1598957"/>
          <a:ext cx="11056375" cy="4445997"/>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5" descr="CFlogo_2014_4-color_PMS_K.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08656" y="6067421"/>
            <a:ext cx="2458673" cy="639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5248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11011892"/>
              </p:ext>
            </p:extLst>
          </p:nvPr>
        </p:nvGraphicFramePr>
        <p:xfrm>
          <a:off x="831258" y="914400"/>
          <a:ext cx="10118503" cy="5246656"/>
        </p:xfrm>
        <a:graphic>
          <a:graphicData uri="http://schemas.openxmlformats.org/drawingml/2006/table">
            <a:tbl>
              <a:tblPr firstRow="1" bandRow="1">
                <a:tableStyleId>{BC89EF96-8CEA-46FF-86C4-4CE0E7609802}</a:tableStyleId>
              </a:tblPr>
              <a:tblGrid>
                <a:gridCol w="3616265"/>
                <a:gridCol w="3425627"/>
                <a:gridCol w="3076611"/>
              </a:tblGrid>
              <a:tr h="374380">
                <a:tc gridSpan="3">
                  <a:txBody>
                    <a:bodyPr/>
                    <a:lstStyle/>
                    <a:p>
                      <a:pPr algn="ctr" fontAlgn="b"/>
                      <a:r>
                        <a:rPr lang="en-US" sz="1800" b="1" i="0" u="none" strike="noStrike" baseline="0" dirty="0" smtClean="0">
                          <a:solidFill>
                            <a:srgbClr val="000000"/>
                          </a:solidFill>
                          <a:effectLst/>
                          <a:latin typeface="Cambria" panose="02040503050406030204" pitchFamily="18" charset="0"/>
                        </a:rPr>
                        <a:t>Second-lowest-cost silver plans for enrollees with incomes of $17,000</a:t>
                      </a:r>
                      <a:endParaRPr lang="en-US" sz="1800" b="1" i="0" u="none" strike="noStrike" dirty="0">
                        <a:solidFill>
                          <a:srgbClr val="000000"/>
                        </a:solidFill>
                        <a:effectLst/>
                        <a:latin typeface="Cambria" panose="02040503050406030204" pitchFamily="18" charset="0"/>
                      </a:endParaRPr>
                    </a:p>
                  </a:txBody>
                  <a:tcPr marL="9525" marR="9525" marT="9525" marB="0" anchor="b"/>
                </a:tc>
                <a:tc hMerge="1">
                  <a:txBody>
                    <a:bodyPr/>
                    <a:lstStyle/>
                    <a:p>
                      <a:pPr algn="ctr" fontAlgn="b"/>
                      <a:endParaRPr lang="en-US" sz="1800" b="1" i="0" u="sng" strike="noStrike" dirty="0">
                        <a:solidFill>
                          <a:srgbClr val="000000"/>
                        </a:solidFill>
                        <a:effectLst/>
                        <a:latin typeface="Cambria" panose="02040503050406030204" pitchFamily="18" charset="0"/>
                      </a:endParaRPr>
                    </a:p>
                  </a:txBody>
                  <a:tcPr marL="9525" marR="9525" marT="9525" marB="0" anchor="b"/>
                </a:tc>
                <a:tc hMerge="1">
                  <a:txBody>
                    <a:bodyPr/>
                    <a:lstStyle/>
                    <a:p>
                      <a:pPr algn="ctr" fontAlgn="b"/>
                      <a:endParaRPr lang="en-US" sz="1800" b="1" i="0" u="sng" strike="noStrike" dirty="0">
                        <a:solidFill>
                          <a:srgbClr val="000000"/>
                        </a:solidFill>
                        <a:effectLst/>
                        <a:latin typeface="Cambria" panose="02040503050406030204" pitchFamily="18" charset="0"/>
                      </a:endParaRPr>
                    </a:p>
                  </a:txBody>
                  <a:tcPr marL="9525" marR="9525" marT="9525" marB="0" anchor="b"/>
                </a:tc>
              </a:tr>
              <a:tr h="401511">
                <a:tc>
                  <a:txBody>
                    <a:bodyPr/>
                    <a:lstStyle/>
                    <a:p>
                      <a:pPr algn="l" fontAlgn="b"/>
                      <a:endParaRPr lang="en-US" sz="1400" b="0" i="0" u="none" strike="noStrike" dirty="0">
                        <a:solidFill>
                          <a:srgbClr val="000000"/>
                        </a:solidFill>
                        <a:effectLst/>
                        <a:latin typeface="Cambria" panose="02040503050406030204" pitchFamily="18"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u="sng" strike="noStrike" dirty="0" smtClean="0">
                          <a:effectLst/>
                          <a:latin typeface="Cambria" panose="02040503050406030204" pitchFamily="18" charset="0"/>
                        </a:rPr>
                        <a:t>Virginia</a:t>
                      </a:r>
                      <a:r>
                        <a:rPr lang="en-US" sz="1800" u="sng" strike="noStrike" baseline="0" dirty="0" smtClean="0">
                          <a:effectLst/>
                          <a:latin typeface="Cambria" panose="02040503050406030204" pitchFamily="18" charset="0"/>
                        </a:rPr>
                        <a:t> Beach, </a:t>
                      </a:r>
                      <a:r>
                        <a:rPr lang="en-US" sz="1800" u="sng" strike="noStrike" dirty="0" smtClean="0">
                          <a:effectLst/>
                          <a:latin typeface="Cambria" panose="02040503050406030204" pitchFamily="18" charset="0"/>
                        </a:rPr>
                        <a:t>Virginia</a:t>
                      </a:r>
                      <a:endParaRPr lang="en-US" sz="1800" b="1" i="0" u="sng" strike="noStrike" dirty="0" smtClean="0">
                        <a:solidFill>
                          <a:srgbClr val="000000"/>
                        </a:solidFill>
                        <a:effectLst/>
                        <a:latin typeface="Cambria" panose="02040503050406030204" pitchFamily="18" charset="0"/>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800" u="sng" strike="noStrike" dirty="0" smtClean="0">
                          <a:effectLst/>
                          <a:latin typeface="Cambria" panose="02040503050406030204" pitchFamily="18" charset="0"/>
                        </a:rPr>
                        <a:t>Houston, Texas</a:t>
                      </a:r>
                      <a:endParaRPr lang="en-US" sz="1800" b="1" i="0" u="sng" strike="noStrike" dirty="0" smtClean="0">
                        <a:solidFill>
                          <a:srgbClr val="000000"/>
                        </a:solidFill>
                        <a:effectLst/>
                        <a:latin typeface="Cambria" panose="02040503050406030204" pitchFamily="18" charset="0"/>
                      </a:endParaRPr>
                    </a:p>
                  </a:txBody>
                  <a:tcPr marL="9525" marR="9525" marT="9525" marB="0" anchor="b"/>
                </a:tc>
              </a:tr>
              <a:tr h="343905">
                <a:tc>
                  <a:txBody>
                    <a:bodyPr/>
                    <a:lstStyle/>
                    <a:p>
                      <a:pPr algn="l" fontAlgn="b"/>
                      <a:r>
                        <a:rPr lang="en-US" sz="1600" u="none" strike="noStrike" baseline="0" dirty="0" smtClean="0">
                          <a:effectLst/>
                          <a:latin typeface="Cambria" panose="02040503050406030204" pitchFamily="18" charset="0"/>
                        </a:rPr>
                        <a:t>In-network d</a:t>
                      </a:r>
                      <a:r>
                        <a:rPr lang="en-US" sz="1600" u="none" strike="noStrike" dirty="0" smtClean="0">
                          <a:effectLst/>
                          <a:latin typeface="Cambria" panose="02040503050406030204" pitchFamily="18" charset="0"/>
                        </a:rPr>
                        <a:t>eductible</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Cambria" panose="02040503050406030204" pitchFamily="18" charset="0"/>
                        </a:rPr>
                        <a:t>$150</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Cambria" panose="02040503050406030204" pitchFamily="18" charset="0"/>
                        </a:rPr>
                        <a:t>$0</a:t>
                      </a:r>
                      <a:endParaRPr lang="en-US" sz="1600" b="0" i="0" u="none" strike="noStrike" dirty="0">
                        <a:solidFill>
                          <a:srgbClr val="000000"/>
                        </a:solidFill>
                        <a:effectLst/>
                        <a:latin typeface="Cambria" panose="02040503050406030204" pitchFamily="18" charset="0"/>
                      </a:endParaRPr>
                    </a:p>
                  </a:txBody>
                  <a:tcPr marL="9525" marR="9525" marT="9525" marB="0" anchor="b"/>
                </a:tc>
              </a:tr>
              <a:tr h="343905">
                <a:tc>
                  <a:txBody>
                    <a:bodyPr/>
                    <a:lstStyle/>
                    <a:p>
                      <a:pPr algn="l" fontAlgn="b"/>
                      <a:r>
                        <a:rPr lang="en-US" sz="1600" u="none" strike="noStrike" dirty="0" smtClean="0">
                          <a:effectLst/>
                          <a:latin typeface="Cambria" panose="02040503050406030204" pitchFamily="18" charset="0"/>
                        </a:rPr>
                        <a:t>Prescription drug deductible</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Cambria" panose="02040503050406030204" pitchFamily="18" charset="0"/>
                        </a:rPr>
                        <a:t>$250</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Cambria" panose="02040503050406030204" pitchFamily="18" charset="0"/>
                        </a:rPr>
                        <a:t>$0</a:t>
                      </a:r>
                      <a:endParaRPr lang="en-US" sz="1600" b="0" i="0" u="none" strike="noStrike" dirty="0">
                        <a:solidFill>
                          <a:srgbClr val="000000"/>
                        </a:solidFill>
                        <a:effectLst/>
                        <a:latin typeface="Cambria" panose="02040503050406030204" pitchFamily="18" charset="0"/>
                      </a:endParaRPr>
                    </a:p>
                  </a:txBody>
                  <a:tcPr marL="9525" marR="9525" marT="9525" marB="0" anchor="b"/>
                </a:tc>
              </a:tr>
              <a:tr h="343905">
                <a:tc>
                  <a:txBody>
                    <a:bodyPr/>
                    <a:lstStyle/>
                    <a:p>
                      <a:pPr algn="l" fontAlgn="b"/>
                      <a:r>
                        <a:rPr lang="en-US" sz="1600" u="none" strike="noStrike" dirty="0" smtClean="0">
                          <a:effectLst/>
                          <a:latin typeface="Cambria" panose="02040503050406030204" pitchFamily="18" charset="0"/>
                        </a:rPr>
                        <a:t>Out-of-Pocket</a:t>
                      </a:r>
                      <a:r>
                        <a:rPr lang="en-US" sz="1600" u="none" strike="noStrike" baseline="0" dirty="0" smtClean="0">
                          <a:effectLst/>
                          <a:latin typeface="Cambria" panose="02040503050406030204" pitchFamily="18" charset="0"/>
                        </a:rPr>
                        <a:t> L</a:t>
                      </a:r>
                      <a:r>
                        <a:rPr lang="en-US" sz="1600" u="none" strike="noStrike" dirty="0" smtClean="0">
                          <a:effectLst/>
                          <a:latin typeface="Cambria" panose="02040503050406030204" pitchFamily="18" charset="0"/>
                        </a:rPr>
                        <a:t>imit</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Cambria" panose="02040503050406030204" pitchFamily="18" charset="0"/>
                        </a:rPr>
                        <a:t>$600</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Cambria" panose="02040503050406030204" pitchFamily="18" charset="0"/>
                        </a:rPr>
                        <a:t>$2,250</a:t>
                      </a:r>
                      <a:endParaRPr lang="en-US" sz="1600" b="0" i="0" u="none" strike="noStrike" dirty="0">
                        <a:solidFill>
                          <a:srgbClr val="000000"/>
                        </a:solidFill>
                        <a:effectLst/>
                        <a:latin typeface="Cambria" panose="02040503050406030204" pitchFamily="18" charset="0"/>
                      </a:endParaRPr>
                    </a:p>
                  </a:txBody>
                  <a:tcPr marL="9525" marR="9525" marT="9525" marB="0" anchor="b"/>
                </a:tc>
              </a:tr>
              <a:tr h="343905">
                <a:tc>
                  <a:txBody>
                    <a:bodyPr/>
                    <a:lstStyle/>
                    <a:p>
                      <a:pPr algn="l" fontAlgn="b"/>
                      <a:r>
                        <a:rPr lang="en-US" sz="1600" u="none" strike="noStrike" dirty="0" smtClean="0">
                          <a:effectLst/>
                          <a:latin typeface="Cambria" panose="02040503050406030204" pitchFamily="18" charset="0"/>
                        </a:rPr>
                        <a:t>Copays/Coinsurance</a:t>
                      </a:r>
                      <a:endParaRPr lang="en-US" sz="1600" b="0" i="0" u="none" strike="noStrike" dirty="0" smtClean="0">
                        <a:solidFill>
                          <a:srgbClr val="000000"/>
                        </a:solidFill>
                        <a:effectLst/>
                        <a:latin typeface="Cambria" panose="02040503050406030204" pitchFamily="18" charset="0"/>
                      </a:endParaRPr>
                    </a:p>
                  </a:txBody>
                  <a:tcPr marL="9525" marR="9525" marT="9525" marB="0" anchor="b"/>
                </a:tc>
                <a:tc>
                  <a:txBody>
                    <a:bodyPr/>
                    <a:lstStyle/>
                    <a:p>
                      <a:pPr algn="r" fontAlgn="b"/>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r" fontAlgn="b"/>
                      <a:endParaRPr lang="en-US" sz="1600" b="0" i="0" u="none" strike="noStrike" dirty="0">
                        <a:solidFill>
                          <a:srgbClr val="000000"/>
                        </a:solidFill>
                        <a:effectLst/>
                        <a:latin typeface="Cambria" panose="02040503050406030204" pitchFamily="18" charset="0"/>
                      </a:endParaRPr>
                    </a:p>
                  </a:txBody>
                  <a:tcPr marL="9525" marR="9525" marT="9525" marB="0" anchor="b"/>
                </a:tc>
              </a:tr>
              <a:tr h="343905">
                <a:tc>
                  <a:txBody>
                    <a:bodyPr/>
                    <a:lstStyle/>
                    <a:p>
                      <a:pPr lvl="1" algn="l" fontAlgn="b"/>
                      <a:r>
                        <a:rPr lang="en-US" sz="1600" u="none" strike="noStrike" dirty="0" smtClean="0">
                          <a:effectLst/>
                          <a:latin typeface="Cambria" panose="02040503050406030204" pitchFamily="18" charset="0"/>
                        </a:rPr>
                        <a:t>Primary</a:t>
                      </a:r>
                      <a:r>
                        <a:rPr lang="en-US" sz="1600" u="none" strike="noStrike" baseline="0" dirty="0" smtClean="0">
                          <a:effectLst/>
                          <a:latin typeface="Cambria" panose="02040503050406030204" pitchFamily="18" charset="0"/>
                        </a:rPr>
                        <a:t> Care Visit</a:t>
                      </a:r>
                      <a:endParaRPr lang="en-US" sz="1600" b="0" i="0" u="none" strike="noStrike" dirty="0" smtClean="0">
                        <a:solidFill>
                          <a:srgbClr val="000000"/>
                        </a:solidFill>
                        <a:effectLst/>
                        <a:latin typeface="Cambria" panose="020405030504060302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Cambria" panose="02040503050406030204" pitchFamily="18" charset="0"/>
                        </a:rPr>
                        <a:t>$15</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Cambria" panose="02040503050406030204" pitchFamily="18" charset="0"/>
                        </a:rPr>
                        <a:t>$0</a:t>
                      </a:r>
                      <a:endParaRPr lang="en-US" sz="1600" b="0" i="0" u="none" strike="noStrike" dirty="0">
                        <a:solidFill>
                          <a:srgbClr val="000000"/>
                        </a:solidFill>
                        <a:effectLst/>
                        <a:latin typeface="Cambria" panose="02040503050406030204" pitchFamily="18" charset="0"/>
                      </a:endParaRPr>
                    </a:p>
                  </a:txBody>
                  <a:tcPr marL="9525" marR="9525" marT="9525" marB="0" anchor="b"/>
                </a:tc>
              </a:tr>
              <a:tr h="343905">
                <a:tc>
                  <a:txBody>
                    <a:bodyPr/>
                    <a:lstStyle/>
                    <a:p>
                      <a:pPr lvl="1" algn="l" fontAlgn="b"/>
                      <a:r>
                        <a:rPr lang="en-US" sz="1600" u="none" strike="noStrike" dirty="0" smtClean="0">
                          <a:effectLst/>
                          <a:latin typeface="Cambria" panose="02040503050406030204" pitchFamily="18" charset="0"/>
                        </a:rPr>
                        <a:t>Specialist</a:t>
                      </a:r>
                      <a:r>
                        <a:rPr lang="en-US" sz="1600" u="none" strike="noStrike" baseline="0" dirty="0" smtClean="0">
                          <a:effectLst/>
                          <a:latin typeface="Cambria" panose="02040503050406030204" pitchFamily="18" charset="0"/>
                        </a:rPr>
                        <a:t> Visit</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Cambria" panose="02040503050406030204" pitchFamily="18" charset="0"/>
                        </a:rPr>
                        <a:t>$30</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r" fontAlgn="b"/>
                      <a:r>
                        <a:rPr lang="en-US" sz="1600" b="0" i="0" u="none" strike="noStrike" dirty="0" smtClean="0">
                          <a:solidFill>
                            <a:srgbClr val="000000"/>
                          </a:solidFill>
                          <a:effectLst/>
                          <a:latin typeface="Cambria" panose="02040503050406030204" pitchFamily="18" charset="0"/>
                        </a:rPr>
                        <a:t>$10</a:t>
                      </a:r>
                      <a:endParaRPr lang="en-US" sz="1600" b="0" i="0" u="none" strike="noStrike" dirty="0">
                        <a:solidFill>
                          <a:srgbClr val="000000"/>
                        </a:solidFill>
                        <a:effectLst/>
                        <a:latin typeface="Cambria" panose="02040503050406030204" pitchFamily="18" charset="0"/>
                      </a:endParaRPr>
                    </a:p>
                  </a:txBody>
                  <a:tcPr marL="9525" marR="9525" marT="9525" marB="0" anchor="b"/>
                </a:tc>
              </a:tr>
              <a:tr h="343905">
                <a:tc>
                  <a:txBody>
                    <a:bodyPr/>
                    <a:lstStyle/>
                    <a:p>
                      <a:pPr lvl="1" algn="l" fontAlgn="b"/>
                      <a:r>
                        <a:rPr lang="en-US" sz="1600" u="none" strike="noStrike" dirty="0" smtClean="0">
                          <a:effectLst/>
                          <a:latin typeface="Cambria" panose="02040503050406030204" pitchFamily="18" charset="0"/>
                        </a:rPr>
                        <a:t>Generic drugs</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r" fontAlgn="b"/>
                      <a:r>
                        <a:rPr lang="en-US" sz="1600" b="0" i="0" u="none" strike="noStrike" dirty="0">
                          <a:solidFill>
                            <a:srgbClr val="000000"/>
                          </a:solidFill>
                          <a:effectLst/>
                          <a:latin typeface="Cambria" panose="02040503050406030204" pitchFamily="18" charset="0"/>
                        </a:rPr>
                        <a:t>$15 Copay after deductible</a:t>
                      </a:r>
                    </a:p>
                  </a:txBody>
                  <a:tcPr marL="9525" marR="9525" marT="9525" marB="0" anchor="b"/>
                </a:tc>
                <a:tc>
                  <a:txBody>
                    <a:bodyPr/>
                    <a:lstStyle/>
                    <a:p>
                      <a:pPr algn="r" fontAlgn="b"/>
                      <a:r>
                        <a:rPr lang="en-US" sz="1600" b="0" i="0" u="none" strike="noStrike" dirty="0" smtClean="0">
                          <a:solidFill>
                            <a:srgbClr val="000000"/>
                          </a:solidFill>
                          <a:effectLst/>
                          <a:latin typeface="Cambria" panose="02040503050406030204" pitchFamily="18" charset="0"/>
                        </a:rPr>
                        <a:t>$3</a:t>
                      </a:r>
                      <a:endParaRPr lang="en-US" sz="1600" b="0" i="0" u="none" strike="noStrike" dirty="0">
                        <a:solidFill>
                          <a:srgbClr val="000000"/>
                        </a:solidFill>
                        <a:effectLst/>
                        <a:latin typeface="Cambria" panose="02040503050406030204" pitchFamily="18" charset="0"/>
                      </a:endParaRPr>
                    </a:p>
                  </a:txBody>
                  <a:tcPr marL="9525" marR="9525" marT="9525" marB="0" anchor="b"/>
                </a:tc>
              </a:tr>
              <a:tr h="343905">
                <a:tc>
                  <a:txBody>
                    <a:bodyPr/>
                    <a:lstStyle/>
                    <a:p>
                      <a:pPr lvl="1" algn="l" fontAlgn="b"/>
                      <a:r>
                        <a:rPr lang="en-US" sz="1600" u="none" strike="noStrike" dirty="0" smtClean="0">
                          <a:effectLst/>
                          <a:latin typeface="Cambria" panose="02040503050406030204" pitchFamily="18" charset="0"/>
                        </a:rPr>
                        <a:t>Preferred drugs</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r" fontAlgn="b"/>
                      <a:r>
                        <a:rPr lang="en-US" sz="1600" b="0" i="0" u="none" strike="noStrike" dirty="0">
                          <a:solidFill>
                            <a:srgbClr val="000000"/>
                          </a:solidFill>
                          <a:effectLst/>
                          <a:latin typeface="Cambria" panose="02040503050406030204" pitchFamily="18" charset="0"/>
                        </a:rPr>
                        <a:t>50% Coinsurance after deductible</a:t>
                      </a:r>
                    </a:p>
                  </a:txBody>
                  <a:tcPr marL="9525" marR="9525" marT="9525" marB="0" anchor="b"/>
                </a:tc>
                <a:tc>
                  <a:txBody>
                    <a:bodyPr/>
                    <a:lstStyle/>
                    <a:p>
                      <a:pPr algn="r" fontAlgn="b"/>
                      <a:r>
                        <a:rPr lang="en-US" sz="1600" b="0" i="0" u="none" strike="noStrike" dirty="0" smtClean="0">
                          <a:solidFill>
                            <a:srgbClr val="000000"/>
                          </a:solidFill>
                          <a:effectLst/>
                          <a:latin typeface="Cambria" panose="02040503050406030204" pitchFamily="18" charset="0"/>
                        </a:rPr>
                        <a:t>$8</a:t>
                      </a:r>
                      <a:endParaRPr lang="en-US" sz="1600" b="0" i="0" u="none" strike="noStrike" dirty="0">
                        <a:solidFill>
                          <a:srgbClr val="000000"/>
                        </a:solidFill>
                        <a:effectLst/>
                        <a:latin typeface="Cambria" panose="02040503050406030204" pitchFamily="18" charset="0"/>
                      </a:endParaRPr>
                    </a:p>
                  </a:txBody>
                  <a:tcPr marL="9525" marR="9525" marT="9525" marB="0" anchor="b"/>
                </a:tc>
              </a:tr>
              <a:tr h="343905">
                <a:tc>
                  <a:txBody>
                    <a:bodyPr/>
                    <a:lstStyle/>
                    <a:p>
                      <a:pPr lvl="1" algn="l" fontAlgn="b"/>
                      <a:r>
                        <a:rPr lang="en-US" sz="1600" u="none" strike="noStrike" dirty="0" smtClean="0">
                          <a:effectLst/>
                          <a:latin typeface="Cambria" panose="02040503050406030204" pitchFamily="18" charset="0"/>
                        </a:rPr>
                        <a:t>ER visit</a:t>
                      </a:r>
                      <a:endParaRPr lang="en-US" sz="1600" b="0" i="0" u="none" strike="noStrike" dirty="0">
                        <a:solidFill>
                          <a:srgbClr val="000000"/>
                        </a:solidFill>
                        <a:effectLst/>
                        <a:latin typeface="Cambria" panose="02040503050406030204" pitchFamily="18" charset="0"/>
                      </a:endParaRPr>
                    </a:p>
                  </a:txBody>
                  <a:tcPr marL="9525" marR="9525" marT="9525" marB="0" anchor="b"/>
                </a:tc>
                <a:tc>
                  <a:txBody>
                    <a:bodyPr/>
                    <a:lstStyle/>
                    <a:p>
                      <a:pPr algn="r" fontAlgn="b"/>
                      <a:r>
                        <a:rPr lang="en-US" sz="1600" b="0" i="0" u="none" strike="noStrike" dirty="0">
                          <a:solidFill>
                            <a:srgbClr val="000000"/>
                          </a:solidFill>
                          <a:effectLst/>
                          <a:latin typeface="Cambria" panose="02040503050406030204" pitchFamily="18" charset="0"/>
                        </a:rPr>
                        <a:t>20% Coinsurance after deductible</a:t>
                      </a:r>
                    </a:p>
                  </a:txBody>
                  <a:tcPr marL="9525" marR="9525" marT="9525" marB="0" anchor="b"/>
                </a:tc>
                <a:tc>
                  <a:txBody>
                    <a:bodyPr/>
                    <a:lstStyle/>
                    <a:p>
                      <a:pPr algn="r" fontAlgn="b"/>
                      <a:r>
                        <a:rPr lang="en-US" sz="1600" b="0" i="0" u="none" strike="noStrike" dirty="0" smtClean="0">
                          <a:solidFill>
                            <a:srgbClr val="000000"/>
                          </a:solidFill>
                          <a:effectLst/>
                          <a:latin typeface="Cambria" panose="02040503050406030204" pitchFamily="18" charset="0"/>
                        </a:rPr>
                        <a:t>$100</a:t>
                      </a:r>
                      <a:endParaRPr lang="en-US" sz="1600" b="0" i="0" u="none" strike="noStrike" dirty="0">
                        <a:solidFill>
                          <a:srgbClr val="000000"/>
                        </a:solidFill>
                        <a:effectLst/>
                        <a:latin typeface="Cambria" panose="02040503050406030204" pitchFamily="18" charset="0"/>
                      </a:endParaRPr>
                    </a:p>
                  </a:txBody>
                  <a:tcPr marL="9525" marR="9525" marT="9525" marB="0" anchor="b"/>
                </a:tc>
              </a:tr>
              <a:tr h="343905">
                <a:tc gridSpan="3">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Cambria" panose="02040503050406030204" pitchFamily="18" charset="0"/>
                          <a:ea typeface="+mn-ea"/>
                          <a:cs typeface="+mn-cs"/>
                        </a:rPr>
                        <a:t>Projected Out-of-Pocket Costs 2016</a:t>
                      </a:r>
                      <a:endParaRPr kumimoji="0" lang="en-US" sz="1600" b="1" i="0" u="none" strike="noStrike" kern="1200" cap="none" spc="0" normalizeH="0" baseline="0" noProof="0" dirty="0" smtClean="0">
                        <a:ln>
                          <a:noFill/>
                        </a:ln>
                        <a:solidFill>
                          <a:srgbClr val="000000"/>
                        </a:solidFill>
                        <a:effectLst/>
                        <a:uLnTx/>
                        <a:uFillTx/>
                        <a:latin typeface="Cambria" panose="02040503050406030204" pitchFamily="18" charset="0"/>
                        <a:ea typeface="+mn-ea"/>
                        <a:cs typeface="+mn-cs"/>
                      </a:endParaRPr>
                    </a:p>
                  </a:txBody>
                  <a:tcPr marL="9525" marR="9525" marT="9525" marB="0" anchor="ctr">
                    <a:solidFill>
                      <a:schemeClr val="accent2">
                        <a:lumMod val="40000"/>
                        <a:lumOff val="60000"/>
                      </a:schemeClr>
                    </a:solidFill>
                  </a:tcPr>
                </a:tc>
                <a:tc hMerge="1">
                  <a:txBody>
                    <a:bodyPr/>
                    <a:lstStyle/>
                    <a:p>
                      <a:pPr algn="r" fontAlgn="b"/>
                      <a:endParaRPr lang="en-US" sz="1600" b="0" i="0" u="none" strike="noStrike" dirty="0">
                        <a:solidFill>
                          <a:srgbClr val="000000"/>
                        </a:solidFill>
                        <a:effectLst/>
                        <a:latin typeface="+mn-lt"/>
                      </a:endParaRPr>
                    </a:p>
                  </a:txBody>
                  <a:tcPr marL="9525" marR="9525" marT="9525" marB="0" anchor="b"/>
                </a:tc>
                <a:tc hMerge="1">
                  <a:txBody>
                    <a:bodyPr/>
                    <a:lstStyle/>
                    <a:p>
                      <a:pPr algn="r" fontAlgn="b"/>
                      <a:endParaRPr lang="en-US" sz="1600" b="0" i="0" u="none" strike="noStrike" dirty="0">
                        <a:solidFill>
                          <a:srgbClr val="000000"/>
                        </a:solidFill>
                        <a:effectLst/>
                        <a:latin typeface="+mn-lt"/>
                      </a:endParaRPr>
                    </a:p>
                  </a:txBody>
                  <a:tcPr marL="9525" marR="9525" marT="9525" marB="0" anchor="b"/>
                </a:tc>
              </a:tr>
              <a:tr h="343905">
                <a:tc>
                  <a:txBody>
                    <a:bodyPr/>
                    <a:lstStyle/>
                    <a:p>
                      <a:pPr lvl="1" algn="l" fontAlgn="ctr"/>
                      <a:r>
                        <a:rPr lang="en-US" sz="1600" u="none" strike="noStrike" dirty="0" smtClean="0">
                          <a:effectLst/>
                          <a:latin typeface="Cambria" panose="02040503050406030204" pitchFamily="18" charset="0"/>
                        </a:rPr>
                        <a:t>Low</a:t>
                      </a:r>
                      <a:r>
                        <a:rPr lang="en-US" sz="1600" u="none" strike="noStrike" baseline="0" dirty="0" smtClean="0">
                          <a:effectLst/>
                          <a:latin typeface="Cambria" panose="02040503050406030204" pitchFamily="18" charset="0"/>
                        </a:rPr>
                        <a:t> </a:t>
                      </a:r>
                      <a:r>
                        <a:rPr lang="en-US" sz="1600" u="none" strike="noStrike" dirty="0" smtClean="0">
                          <a:effectLst/>
                          <a:latin typeface="Cambria" panose="02040503050406030204" pitchFamily="18" charset="0"/>
                        </a:rPr>
                        <a:t>user </a:t>
                      </a:r>
                      <a:r>
                        <a:rPr lang="en-US" sz="1600" u="none" strike="noStrike" dirty="0">
                          <a:effectLst/>
                          <a:latin typeface="Cambria" panose="02040503050406030204" pitchFamily="18" charset="0"/>
                        </a:rPr>
                        <a:t>of health care</a:t>
                      </a:r>
                      <a:endParaRPr lang="en-US" sz="1600" b="1" i="0" u="none" strike="noStrike" dirty="0">
                        <a:solidFill>
                          <a:srgbClr val="000000"/>
                        </a:solidFill>
                        <a:effectLst/>
                        <a:latin typeface="Cambria" panose="02040503050406030204" pitchFamily="18" charset="0"/>
                      </a:endParaRPr>
                    </a:p>
                  </a:txBody>
                  <a:tcPr marL="9525" marR="9525" marT="9525" marB="0" anchor="ctr">
                    <a:solidFill>
                      <a:schemeClr val="accent2">
                        <a:lumMod val="20000"/>
                        <a:lumOff val="80000"/>
                      </a:schemeClr>
                    </a:solidFill>
                  </a:tcPr>
                </a:tc>
                <a:tc>
                  <a:txBody>
                    <a:bodyPr/>
                    <a:lstStyle/>
                    <a:p>
                      <a:pPr algn="r" fontAlgn="b"/>
                      <a:r>
                        <a:rPr lang="en-US" sz="1600" b="0" i="0" u="none" strike="noStrike" dirty="0" smtClean="0">
                          <a:solidFill>
                            <a:srgbClr val="000000"/>
                          </a:solidFill>
                          <a:effectLst/>
                          <a:latin typeface="Cambria" panose="02040503050406030204" pitchFamily="18" charset="0"/>
                        </a:rPr>
                        <a:t>$72</a:t>
                      </a:r>
                      <a:endParaRPr lang="en-US" sz="1600" b="0" i="0" u="none" strike="noStrike" dirty="0">
                        <a:solidFill>
                          <a:srgbClr val="000000"/>
                        </a:solidFill>
                        <a:effectLst/>
                        <a:latin typeface="Cambria" panose="02040503050406030204" pitchFamily="18" charset="0"/>
                      </a:endParaRPr>
                    </a:p>
                  </a:txBody>
                  <a:tcPr marL="9525" marR="9525" marT="9525" marB="0" anchor="b">
                    <a:solidFill>
                      <a:schemeClr val="accent2">
                        <a:lumMod val="20000"/>
                        <a:lumOff val="80000"/>
                      </a:schemeClr>
                    </a:solidFill>
                  </a:tcPr>
                </a:tc>
                <a:tc>
                  <a:txBody>
                    <a:bodyPr/>
                    <a:lstStyle/>
                    <a:p>
                      <a:pPr algn="r" fontAlgn="b"/>
                      <a:r>
                        <a:rPr lang="en-US" sz="1600" b="0" i="0" u="none" strike="noStrike" dirty="0" smtClean="0">
                          <a:solidFill>
                            <a:srgbClr val="000000"/>
                          </a:solidFill>
                          <a:effectLst/>
                          <a:latin typeface="Cambria" panose="02040503050406030204" pitchFamily="18" charset="0"/>
                        </a:rPr>
                        <a:t>$15</a:t>
                      </a:r>
                      <a:endParaRPr lang="en-US" sz="1600" b="0" i="0" u="none" strike="noStrike" dirty="0">
                        <a:solidFill>
                          <a:srgbClr val="000000"/>
                        </a:solidFill>
                        <a:effectLst/>
                        <a:latin typeface="Cambria" panose="02040503050406030204" pitchFamily="18" charset="0"/>
                      </a:endParaRPr>
                    </a:p>
                  </a:txBody>
                  <a:tcPr marL="9525" marR="9525" marT="9525" marB="0" anchor="b">
                    <a:solidFill>
                      <a:schemeClr val="accent2">
                        <a:lumMod val="20000"/>
                        <a:lumOff val="80000"/>
                      </a:schemeClr>
                    </a:solidFill>
                  </a:tcPr>
                </a:tc>
              </a:tr>
              <a:tr h="343905">
                <a:tc>
                  <a:txBody>
                    <a:bodyPr/>
                    <a:lstStyle/>
                    <a:p>
                      <a:pPr lvl="1" algn="l" fontAlgn="ctr"/>
                      <a:r>
                        <a:rPr lang="en-US" sz="1600" u="none" strike="noStrike" dirty="0" smtClean="0">
                          <a:effectLst/>
                          <a:latin typeface="Cambria" panose="02040503050406030204" pitchFamily="18" charset="0"/>
                        </a:rPr>
                        <a:t>Medium </a:t>
                      </a:r>
                      <a:r>
                        <a:rPr lang="en-US" sz="1600" u="none" strike="noStrike" dirty="0">
                          <a:effectLst/>
                          <a:latin typeface="Cambria" panose="02040503050406030204" pitchFamily="18" charset="0"/>
                        </a:rPr>
                        <a:t>user of health care</a:t>
                      </a:r>
                      <a:endParaRPr lang="en-US" sz="1600" b="1" i="0" u="none" strike="noStrike" dirty="0">
                        <a:solidFill>
                          <a:srgbClr val="000000"/>
                        </a:solidFill>
                        <a:effectLst/>
                        <a:latin typeface="Cambria" panose="02040503050406030204" pitchFamily="18" charset="0"/>
                      </a:endParaRPr>
                    </a:p>
                  </a:txBody>
                  <a:tcPr marL="9525" marR="9525" marT="9525" marB="0" anchor="ctr">
                    <a:solidFill>
                      <a:schemeClr val="accent2">
                        <a:lumMod val="40000"/>
                        <a:lumOff val="60000"/>
                      </a:schemeClr>
                    </a:solidFill>
                  </a:tcPr>
                </a:tc>
                <a:tc>
                  <a:txBody>
                    <a:bodyPr/>
                    <a:lstStyle/>
                    <a:p>
                      <a:pPr algn="r" fontAlgn="b"/>
                      <a:r>
                        <a:rPr lang="en-US" sz="1600" b="0" i="0" u="none" strike="noStrike" dirty="0" smtClean="0">
                          <a:solidFill>
                            <a:srgbClr val="000000"/>
                          </a:solidFill>
                          <a:effectLst/>
                          <a:latin typeface="Cambria" panose="02040503050406030204" pitchFamily="18" charset="0"/>
                        </a:rPr>
                        <a:t>$403</a:t>
                      </a:r>
                      <a:endParaRPr lang="en-US" sz="1600" b="0" i="0" u="none" strike="noStrike" dirty="0">
                        <a:solidFill>
                          <a:srgbClr val="000000"/>
                        </a:solidFill>
                        <a:effectLst/>
                        <a:latin typeface="Cambria" panose="02040503050406030204" pitchFamily="18" charset="0"/>
                      </a:endParaRPr>
                    </a:p>
                  </a:txBody>
                  <a:tcPr marL="9525" marR="9525" marT="9525" marB="0" anchor="b">
                    <a:solidFill>
                      <a:schemeClr val="accent2">
                        <a:lumMod val="40000"/>
                        <a:lumOff val="60000"/>
                      </a:schemeClr>
                    </a:solidFill>
                  </a:tcPr>
                </a:tc>
                <a:tc>
                  <a:txBody>
                    <a:bodyPr/>
                    <a:lstStyle/>
                    <a:p>
                      <a:pPr algn="r" fontAlgn="b"/>
                      <a:r>
                        <a:rPr lang="en-US" sz="1600" b="0" i="0" u="none" strike="noStrike" dirty="0" smtClean="0">
                          <a:solidFill>
                            <a:srgbClr val="000000"/>
                          </a:solidFill>
                          <a:effectLst/>
                          <a:latin typeface="Cambria" panose="02040503050406030204" pitchFamily="18" charset="0"/>
                        </a:rPr>
                        <a:t>$69</a:t>
                      </a:r>
                      <a:endParaRPr lang="en-US" sz="1600" b="0" i="0" u="none" strike="noStrike" dirty="0">
                        <a:solidFill>
                          <a:srgbClr val="000000"/>
                        </a:solidFill>
                        <a:effectLst/>
                        <a:latin typeface="Cambria" panose="02040503050406030204" pitchFamily="18" charset="0"/>
                      </a:endParaRPr>
                    </a:p>
                  </a:txBody>
                  <a:tcPr marL="9525" marR="9525" marT="9525" marB="0" anchor="b">
                    <a:solidFill>
                      <a:schemeClr val="accent2">
                        <a:lumMod val="40000"/>
                        <a:lumOff val="60000"/>
                      </a:schemeClr>
                    </a:solidFill>
                  </a:tcPr>
                </a:tc>
              </a:tr>
              <a:tr h="343905">
                <a:tc>
                  <a:txBody>
                    <a:bodyPr/>
                    <a:lstStyle/>
                    <a:p>
                      <a:pPr lvl="1" algn="l" fontAlgn="ctr"/>
                      <a:r>
                        <a:rPr lang="en-US" sz="1600" u="none" strike="noStrike" dirty="0" smtClean="0">
                          <a:effectLst/>
                          <a:latin typeface="Cambria" panose="02040503050406030204" pitchFamily="18" charset="0"/>
                        </a:rPr>
                        <a:t>High user </a:t>
                      </a:r>
                      <a:r>
                        <a:rPr lang="en-US" sz="1600" u="none" strike="noStrike" dirty="0">
                          <a:effectLst/>
                          <a:latin typeface="Cambria" panose="02040503050406030204" pitchFamily="18" charset="0"/>
                        </a:rPr>
                        <a:t>of health care</a:t>
                      </a:r>
                      <a:endParaRPr lang="en-US" sz="1600" b="1" i="0" u="none" strike="noStrike" dirty="0">
                        <a:solidFill>
                          <a:srgbClr val="000000"/>
                        </a:solidFill>
                        <a:effectLst/>
                        <a:latin typeface="Cambria" panose="02040503050406030204" pitchFamily="18" charset="0"/>
                      </a:endParaRPr>
                    </a:p>
                  </a:txBody>
                  <a:tcPr marL="9525" marR="9525" marT="9525" marB="0" anchor="ctr">
                    <a:solidFill>
                      <a:schemeClr val="accent2">
                        <a:lumMod val="20000"/>
                        <a:lumOff val="80000"/>
                      </a:schemeClr>
                    </a:solidFill>
                  </a:tcPr>
                </a:tc>
                <a:tc>
                  <a:txBody>
                    <a:bodyPr/>
                    <a:lstStyle/>
                    <a:p>
                      <a:pPr algn="r" fontAlgn="b"/>
                      <a:r>
                        <a:rPr lang="en-US" sz="1600" b="0" i="0" u="none" strike="noStrike" dirty="0" smtClean="0">
                          <a:solidFill>
                            <a:srgbClr val="000000"/>
                          </a:solidFill>
                          <a:effectLst/>
                          <a:latin typeface="Cambria" panose="02040503050406030204" pitchFamily="18" charset="0"/>
                        </a:rPr>
                        <a:t>$600</a:t>
                      </a:r>
                      <a:endParaRPr lang="en-US" sz="1600" b="0" i="0" u="none" strike="noStrike" dirty="0">
                        <a:solidFill>
                          <a:srgbClr val="000000"/>
                        </a:solidFill>
                        <a:effectLst/>
                        <a:latin typeface="Cambria" panose="02040503050406030204" pitchFamily="18" charset="0"/>
                      </a:endParaRPr>
                    </a:p>
                  </a:txBody>
                  <a:tcPr marL="9525" marR="9525" marT="9525" marB="0" anchor="b">
                    <a:solidFill>
                      <a:schemeClr val="accent2">
                        <a:lumMod val="20000"/>
                        <a:lumOff val="80000"/>
                      </a:schemeClr>
                    </a:solidFill>
                  </a:tcPr>
                </a:tc>
                <a:tc>
                  <a:txBody>
                    <a:bodyPr/>
                    <a:lstStyle/>
                    <a:p>
                      <a:pPr algn="r" fontAlgn="b"/>
                      <a:r>
                        <a:rPr lang="en-US" sz="1600" b="0" i="0" u="none" strike="noStrike" dirty="0" smtClean="0">
                          <a:solidFill>
                            <a:srgbClr val="000000"/>
                          </a:solidFill>
                          <a:effectLst/>
                          <a:latin typeface="Cambria" panose="02040503050406030204" pitchFamily="18" charset="0"/>
                        </a:rPr>
                        <a:t>$2,250</a:t>
                      </a:r>
                      <a:endParaRPr lang="en-US" sz="1600" b="0" i="0" u="none" strike="noStrike" dirty="0">
                        <a:solidFill>
                          <a:srgbClr val="000000"/>
                        </a:solidFill>
                        <a:effectLst/>
                        <a:latin typeface="Cambria" panose="02040503050406030204" pitchFamily="18" charset="0"/>
                      </a:endParaRPr>
                    </a:p>
                  </a:txBody>
                  <a:tcPr marL="9525" marR="9525" marT="9525" marB="0" anchor="b">
                    <a:solidFill>
                      <a:schemeClr val="accent2">
                        <a:lumMod val="20000"/>
                        <a:lumOff val="80000"/>
                      </a:schemeClr>
                    </a:solidFill>
                  </a:tcPr>
                </a:tc>
              </a:tr>
            </a:tbl>
          </a:graphicData>
        </a:graphic>
      </p:graphicFrame>
      <p:sp>
        <p:nvSpPr>
          <p:cNvPr id="6" name="TextBox 5"/>
          <p:cNvSpPr txBox="1"/>
          <p:nvPr/>
        </p:nvSpPr>
        <p:spPr>
          <a:xfrm>
            <a:off x="185530" y="56272"/>
            <a:ext cx="11859913" cy="892552"/>
          </a:xfrm>
          <a:prstGeom prst="rect">
            <a:avLst/>
          </a:prstGeom>
          <a:noFill/>
        </p:spPr>
        <p:txBody>
          <a:bodyPr wrap="square" rtlCol="0">
            <a:spAutoFit/>
          </a:bodyPr>
          <a:lstStyle/>
          <a:p>
            <a:pPr lvl="0"/>
            <a:r>
              <a:rPr lang="en-US" sz="2600" b="1" dirty="0" smtClean="0">
                <a:solidFill>
                  <a:prstClr val="black"/>
                </a:solidFill>
              </a:rPr>
              <a:t>Exhibit </a:t>
            </a:r>
            <a:r>
              <a:rPr lang="en-US" sz="2600" b="1" dirty="0">
                <a:solidFill>
                  <a:prstClr val="black"/>
                </a:solidFill>
              </a:rPr>
              <a:t>8</a:t>
            </a:r>
            <a:r>
              <a:rPr lang="en-US" sz="2600" b="1" dirty="0" smtClean="0">
                <a:solidFill>
                  <a:prstClr val="black"/>
                </a:solidFill>
              </a:rPr>
              <a:t>. Different plan designs result in different out-of-pocket costs for low, medium and high health care users</a:t>
            </a:r>
            <a:endParaRPr lang="en-US" sz="2600" b="1" dirty="0">
              <a:solidFill>
                <a:prstClr val="black"/>
              </a:solidFill>
            </a:endParaRPr>
          </a:p>
        </p:txBody>
      </p:sp>
      <p:sp>
        <p:nvSpPr>
          <p:cNvPr id="7" name="TextBox 6"/>
          <p:cNvSpPr txBox="1"/>
          <p:nvPr/>
        </p:nvSpPr>
        <p:spPr>
          <a:xfrm>
            <a:off x="185530" y="6282676"/>
            <a:ext cx="8910909" cy="523220"/>
          </a:xfrm>
          <a:prstGeom prst="rect">
            <a:avLst/>
          </a:prstGeom>
          <a:noFill/>
        </p:spPr>
        <p:txBody>
          <a:bodyPr wrap="square" rtlCol="0">
            <a:spAutoFit/>
          </a:bodyPr>
          <a:lstStyle/>
          <a:p>
            <a:r>
              <a:rPr lang="en-US" sz="1400" dirty="0" smtClean="0"/>
              <a:t>Notes: HealthCare.gov; second-lowest silver plans for 2016 plans; 40-year old male non-smoker with an annual income of $17,000; largest city in state</a:t>
            </a:r>
            <a:endParaRPr lang="en-US" sz="1400" dirty="0"/>
          </a:p>
        </p:txBody>
      </p:sp>
      <p:pic>
        <p:nvPicPr>
          <p:cNvPr id="5" name="Picture 5" descr="CFlogo_2014_4-color_PMS_K.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86770" y="6145233"/>
            <a:ext cx="2458673" cy="639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9984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CMWF_template_5-2014_white_bg">
  <a:themeElements>
    <a:clrScheme name="Custom 1">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latin typeface="Arial" panose="020B0604020202020204" pitchFamily="34" charset="0"/>
            <a:cs typeface="Arial" panose="020B0604020202020204" pitchFamily="34" charset="0"/>
          </a:defRPr>
        </a:defPPr>
      </a:lstStyle>
    </a:txDef>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3308</TotalTime>
  <Words>1677</Words>
  <Application>Microsoft Office PowerPoint</Application>
  <PresentationFormat>Widescreen</PresentationFormat>
  <Paragraphs>265</Paragraphs>
  <Slides>12</Slides>
  <Notes>8</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12</vt:i4>
      </vt:variant>
    </vt:vector>
  </HeadingPairs>
  <TitlesOfParts>
    <vt:vector size="23" baseType="lpstr">
      <vt:lpstr>ＭＳ Ｐゴシック</vt:lpstr>
      <vt:lpstr>Arial</vt:lpstr>
      <vt:lpstr>Calibri</vt:lpstr>
      <vt:lpstr>Calibri Light</vt:lpstr>
      <vt:lpstr>Cambria</vt:lpstr>
      <vt:lpstr>Corbel</vt:lpstr>
      <vt:lpstr>Georgia</vt:lpstr>
      <vt:lpstr>Trebuchet MS</vt:lpstr>
      <vt:lpstr>Office Theme</vt:lpstr>
      <vt:lpstr>3_CMWF_template_5-2014_white_bg</vt:lpstr>
      <vt:lpstr>1_Office Theme</vt:lpstr>
      <vt:lpstr>How Will the Affordable Care Act’s Cost-Sharing Reductions Affect Consumers’ Out of Pocket Costs in 2016? </vt:lpstr>
      <vt:lpstr>Exhibit 1. The ACA’s Cost-Sharing Reductions and the Study</vt:lpstr>
      <vt:lpstr>Exhibit 2. Summary of major findings </vt:lpstr>
      <vt:lpstr>Exhibit 3. Cost-sharing reductions lower peoples’ projected out-of-pocket costs, especially for those who use health care the most</vt:lpstr>
      <vt:lpstr>Exhibit 4. Projected out-of-pocket costs vary by plan among people with similar health care use</vt:lpstr>
      <vt:lpstr>Exhibit 5. The cost-sharing reductions lower deductibles and out-of-pocket limits in silver plans</vt:lpstr>
      <vt:lpstr>Exhibit 6. There is variation in deductibles across markets for second lowest cost silver plans</vt:lpstr>
      <vt:lpstr>Exhibit 7. There is variation in the number and type of services that are excluded from the deductible in the second-lowest-cost silver plan</vt:lpstr>
      <vt:lpstr>PowerPoint Presentation</vt:lpstr>
      <vt:lpstr>Exhibit 9. Conclusions and Policy Implications</vt:lpstr>
      <vt:lpstr>PowerPoint Presentation</vt:lpstr>
      <vt:lpstr>Appendix 2.  Cost sharing reductions, out-of-pocket maximums, and premium subsidies, marketplace plans, 2016</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 1. Cost-sharing subsidies reduce the deductibles and OOP limits substantially for people with low incomes</dc:title>
  <dc:creator>Munira Gunja</dc:creator>
  <cp:lastModifiedBy>Sophie Beutel</cp:lastModifiedBy>
  <cp:revision>229</cp:revision>
  <cp:lastPrinted>2016-03-15T19:55:54Z</cp:lastPrinted>
  <dcterms:created xsi:type="dcterms:W3CDTF">2016-01-27T20:13:31Z</dcterms:created>
  <dcterms:modified xsi:type="dcterms:W3CDTF">2016-03-16T15:28:44Z</dcterms:modified>
</cp:coreProperties>
</file>