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6" r:id="rId2"/>
  </p:sldMasterIdLst>
  <p:notesMasterIdLst>
    <p:notesMasterId r:id="rId17"/>
  </p:notesMasterIdLst>
  <p:handoutMasterIdLst>
    <p:handoutMasterId r:id="rId18"/>
  </p:handoutMasterIdLst>
  <p:sldIdLst>
    <p:sldId id="256" r:id="rId3"/>
    <p:sldId id="274" r:id="rId4"/>
    <p:sldId id="267" r:id="rId5"/>
    <p:sldId id="264" r:id="rId6"/>
    <p:sldId id="265" r:id="rId7"/>
    <p:sldId id="266" r:id="rId8"/>
    <p:sldId id="268" r:id="rId9"/>
    <p:sldId id="269" r:id="rId10"/>
    <p:sldId id="270" r:id="rId11"/>
    <p:sldId id="276" r:id="rId12"/>
    <p:sldId id="272" r:id="rId13"/>
    <p:sldId id="273" r:id="rId14"/>
    <p:sldId id="275" r:id="rId15"/>
    <p:sldId id="262" r:id="rId16"/>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69" autoAdjust="0"/>
    <p:restoredTop sz="95759" autoAdjust="0"/>
  </p:normalViewPr>
  <p:slideViewPr>
    <p:cSldViewPr>
      <p:cViewPr varScale="1">
        <p:scale>
          <a:sx n="88" d="100"/>
          <a:sy n="88" d="100"/>
        </p:scale>
        <p:origin x="120"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388114947170098E-3"/>
          <c:y val="8.6651319878483804E-2"/>
          <c:w val="0.976185364649932"/>
          <c:h val="0.669928842047396"/>
        </c:manualLayout>
      </c:layout>
      <c:barChart>
        <c:barDir val="col"/>
        <c:grouping val="clustered"/>
        <c:varyColors val="0"/>
        <c:ser>
          <c:idx val="0"/>
          <c:order val="0"/>
          <c:tx>
            <c:strRef>
              <c:f>Sheet1!$B$1</c:f>
              <c:strCache>
                <c:ptCount val="1"/>
                <c:pt idx="0">
                  <c:v>2001</c:v>
                </c:pt>
              </c:strCache>
            </c:strRef>
          </c:tx>
          <c:spPr>
            <a:solidFill>
              <a:srgbClr val="33383B"/>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Total</c:v>
                </c:pt>
                <c:pt idx="1">
                  <c:v>White</c:v>
                </c:pt>
                <c:pt idx="2">
                  <c:v>Black</c:v>
                </c:pt>
                <c:pt idx="3">
                  <c:v>Latino</c:v>
                </c:pt>
              </c:strCache>
            </c:strRef>
          </c:cat>
          <c:val>
            <c:numRef>
              <c:f>Sheet1!$B$2:$B$5</c:f>
              <c:numCache>
                <c:formatCode>0</c:formatCode>
                <c:ptCount val="4"/>
                <c:pt idx="0">
                  <c:v>30.23</c:v>
                </c:pt>
                <c:pt idx="1">
                  <c:v>26.28</c:v>
                </c:pt>
                <c:pt idx="2">
                  <c:v>24.84</c:v>
                </c:pt>
                <c:pt idx="3">
                  <c:v>44</c:v>
                </c:pt>
              </c:numCache>
            </c:numRef>
          </c:val>
          <c:extLst xmlns:c16r2="http://schemas.microsoft.com/office/drawing/2015/06/chart">
            <c:ext xmlns:c16="http://schemas.microsoft.com/office/drawing/2014/chart" uri="{C3380CC4-5D6E-409C-BE32-E72D297353CC}">
              <c16:uniqueId val="{00000000-E46A-4193-9134-210C68AFEC95}"/>
            </c:ext>
          </c:extLst>
        </c:ser>
        <c:ser>
          <c:idx val="1"/>
          <c:order val="1"/>
          <c:tx>
            <c:strRef>
              <c:f>Sheet1!$C$1</c:f>
              <c:strCache>
                <c:ptCount val="1"/>
                <c:pt idx="0">
                  <c:v>2010</c:v>
                </c:pt>
              </c:strCache>
            </c:strRef>
          </c:tx>
          <c:spPr>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Total</c:v>
                </c:pt>
                <c:pt idx="1">
                  <c:v>White</c:v>
                </c:pt>
                <c:pt idx="2">
                  <c:v>Black</c:v>
                </c:pt>
                <c:pt idx="3">
                  <c:v>Latino</c:v>
                </c:pt>
              </c:strCache>
            </c:strRef>
          </c:cat>
          <c:val>
            <c:numRef>
              <c:f>Sheet1!$C$2:$C$5</c:f>
              <c:numCache>
                <c:formatCode>0</c:formatCode>
                <c:ptCount val="4"/>
                <c:pt idx="0">
                  <c:v>36.39</c:v>
                </c:pt>
                <c:pt idx="1">
                  <c:v>33.06</c:v>
                </c:pt>
                <c:pt idx="2">
                  <c:v>30.62</c:v>
                </c:pt>
                <c:pt idx="3">
                  <c:v>47.59</c:v>
                </c:pt>
              </c:numCache>
            </c:numRef>
          </c:val>
          <c:extLst xmlns:c16r2="http://schemas.microsoft.com/office/drawing/2015/06/chart">
            <c:ext xmlns:c16="http://schemas.microsoft.com/office/drawing/2014/chart" uri="{C3380CC4-5D6E-409C-BE32-E72D297353CC}">
              <c16:uniqueId val="{00000001-E46A-4193-9134-210C68AFEC95}"/>
            </c:ext>
          </c:extLst>
        </c:ser>
        <c:ser>
          <c:idx val="2"/>
          <c:order val="2"/>
          <c:tx>
            <c:strRef>
              <c:f>Sheet1!$D$1</c:f>
              <c:strCache>
                <c:ptCount val="1"/>
                <c:pt idx="0">
                  <c:v>2012</c:v>
                </c:pt>
              </c:strCache>
            </c:strRef>
          </c:tx>
          <c:spPr>
            <a:solidFill>
              <a:srgbClr val="AA3607"/>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Total</c:v>
                </c:pt>
                <c:pt idx="1">
                  <c:v>White</c:v>
                </c:pt>
                <c:pt idx="2">
                  <c:v>Black</c:v>
                </c:pt>
                <c:pt idx="3">
                  <c:v>Latino</c:v>
                </c:pt>
              </c:strCache>
            </c:strRef>
          </c:cat>
          <c:val>
            <c:numRef>
              <c:f>Sheet1!$D$2:$D$5</c:f>
              <c:numCache>
                <c:formatCode>0</c:formatCode>
                <c:ptCount val="4"/>
                <c:pt idx="0">
                  <c:v>32.44</c:v>
                </c:pt>
                <c:pt idx="1">
                  <c:v>27.46</c:v>
                </c:pt>
                <c:pt idx="2">
                  <c:v>27.82</c:v>
                </c:pt>
                <c:pt idx="3">
                  <c:v>44.35</c:v>
                </c:pt>
              </c:numCache>
            </c:numRef>
          </c:val>
          <c:extLst xmlns:c16r2="http://schemas.microsoft.com/office/drawing/2015/06/chart">
            <c:ext xmlns:c16="http://schemas.microsoft.com/office/drawing/2014/chart" uri="{C3380CC4-5D6E-409C-BE32-E72D297353CC}">
              <c16:uniqueId val="{00000002-E46A-4193-9134-210C68AFEC95}"/>
            </c:ext>
          </c:extLst>
        </c:ser>
        <c:ser>
          <c:idx val="3"/>
          <c:order val="3"/>
          <c:tx>
            <c:strRef>
              <c:f>Sheet1!$E$1</c:f>
              <c:strCache>
                <c:ptCount val="1"/>
                <c:pt idx="0">
                  <c:v>2014</c:v>
                </c:pt>
              </c:strCache>
            </c:strRef>
          </c:tx>
          <c:spPr>
            <a:solidFill>
              <a:srgbClr val="1F497D"/>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Sheet1!$A$2:$A$5</c:f>
              <c:strCache>
                <c:ptCount val="4"/>
                <c:pt idx="0">
                  <c:v>Total</c:v>
                </c:pt>
                <c:pt idx="1">
                  <c:v>White</c:v>
                </c:pt>
                <c:pt idx="2">
                  <c:v>Black</c:v>
                </c:pt>
                <c:pt idx="3">
                  <c:v>Latino</c:v>
                </c:pt>
              </c:strCache>
            </c:strRef>
          </c:cat>
          <c:val>
            <c:numRef>
              <c:f>Sheet1!$E$2:$E$5</c:f>
              <c:numCache>
                <c:formatCode>0</c:formatCode>
                <c:ptCount val="4"/>
                <c:pt idx="0">
                  <c:v>24.14</c:v>
                </c:pt>
                <c:pt idx="1">
                  <c:v>19.329999999999998</c:v>
                </c:pt>
                <c:pt idx="2">
                  <c:v>20.81</c:v>
                </c:pt>
                <c:pt idx="3">
                  <c:v>37.200000000000003</c:v>
                </c:pt>
              </c:numCache>
            </c:numRef>
          </c:val>
          <c:extLst xmlns:c16r2="http://schemas.microsoft.com/office/drawing/2015/06/chart">
            <c:ext xmlns:c16="http://schemas.microsoft.com/office/drawing/2014/chart" uri="{C3380CC4-5D6E-409C-BE32-E72D297353CC}">
              <c16:uniqueId val="{00000000-7A9F-40FB-B061-9D5176C0C2FF}"/>
            </c:ext>
          </c:extLst>
        </c:ser>
        <c:ser>
          <c:idx val="4"/>
          <c:order val="4"/>
          <c:tx>
            <c:strRef>
              <c:f>Sheet1!$F$1</c:f>
              <c:strCache>
                <c:ptCount val="1"/>
                <c:pt idx="0">
                  <c:v>2016</c:v>
                </c:pt>
              </c:strCache>
            </c:strRef>
          </c:tx>
          <c:spPr>
            <a:solidFill>
              <a:srgbClr val="576258"/>
            </a:solidFill>
          </c:spPr>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Sheet1!$A$2:$A$5</c:f>
              <c:strCache>
                <c:ptCount val="4"/>
                <c:pt idx="0">
                  <c:v>Total</c:v>
                </c:pt>
                <c:pt idx="1">
                  <c:v>White</c:v>
                </c:pt>
                <c:pt idx="2">
                  <c:v>Black</c:v>
                </c:pt>
                <c:pt idx="3">
                  <c:v>Latino</c:v>
                </c:pt>
              </c:strCache>
            </c:strRef>
          </c:cat>
          <c:val>
            <c:numRef>
              <c:f>Sheet1!$F$2:$F$5</c:f>
              <c:numCache>
                <c:formatCode>0</c:formatCode>
                <c:ptCount val="4"/>
                <c:pt idx="0">
                  <c:v>19.39</c:v>
                </c:pt>
                <c:pt idx="1">
                  <c:v>15.13</c:v>
                </c:pt>
                <c:pt idx="2">
                  <c:v>13.86</c:v>
                </c:pt>
                <c:pt idx="3">
                  <c:v>32.229999999999997</c:v>
                </c:pt>
              </c:numCache>
            </c:numRef>
          </c:val>
          <c:extLst xmlns:c16r2="http://schemas.microsoft.com/office/drawing/2015/06/chart">
            <c:ext xmlns:c16="http://schemas.microsoft.com/office/drawing/2014/chart" uri="{C3380CC4-5D6E-409C-BE32-E72D297353CC}">
              <c16:uniqueId val="{00000001-7A9F-40FB-B061-9D5176C0C2FF}"/>
            </c:ext>
          </c:extLst>
        </c:ser>
        <c:dLbls>
          <c:showLegendKey val="0"/>
          <c:showVal val="0"/>
          <c:showCatName val="0"/>
          <c:showSerName val="0"/>
          <c:showPercent val="0"/>
          <c:showBubbleSize val="0"/>
        </c:dLbls>
        <c:gapWidth val="140"/>
        <c:axId val="435955768"/>
        <c:axId val="435956160"/>
      </c:barChart>
      <c:catAx>
        <c:axId val="435955768"/>
        <c:scaling>
          <c:orientation val="minMax"/>
        </c:scaling>
        <c:delete val="0"/>
        <c:axPos val="b"/>
        <c:numFmt formatCode="General" sourceLinked="0"/>
        <c:majorTickMark val="out"/>
        <c:minorTickMark val="none"/>
        <c:tickLblPos val="nextTo"/>
        <c:txPr>
          <a:bodyPr rot="0" vert="horz"/>
          <a:lstStyle/>
          <a:p>
            <a:pPr>
              <a:defRPr/>
            </a:pPr>
            <a:endParaRPr lang="en-US"/>
          </a:p>
        </c:txPr>
        <c:crossAx val="435956160"/>
        <c:crosses val="autoZero"/>
        <c:auto val="1"/>
        <c:lblAlgn val="ctr"/>
        <c:lblOffset val="100"/>
        <c:noMultiLvlLbl val="0"/>
      </c:catAx>
      <c:valAx>
        <c:axId val="435956160"/>
        <c:scaling>
          <c:orientation val="minMax"/>
          <c:max val="75"/>
        </c:scaling>
        <c:delete val="1"/>
        <c:axPos val="l"/>
        <c:numFmt formatCode="0" sourceLinked="1"/>
        <c:majorTickMark val="out"/>
        <c:minorTickMark val="none"/>
        <c:tickLblPos val="nextTo"/>
        <c:crossAx val="435955768"/>
        <c:crosses val="autoZero"/>
        <c:crossBetween val="between"/>
        <c:majorUnit val="25"/>
      </c:valAx>
    </c:plotArea>
    <c:legend>
      <c:legendPos val="t"/>
      <c:layout/>
      <c:overlay val="0"/>
      <c:txPr>
        <a:bodyPr/>
        <a:lstStyle/>
        <a:p>
          <a:pPr>
            <a:defRPr sz="1600"/>
          </a:pPr>
          <a:endParaRPr lang="en-US"/>
        </a:p>
      </c:txPr>
    </c:legend>
    <c:plotVisOnly val="1"/>
    <c:dispBlanksAs val="gap"/>
    <c:showDLblsOverMax val="0"/>
  </c:chart>
  <c:txPr>
    <a:bodyPr/>
    <a:lstStyle/>
    <a:p>
      <a:pPr>
        <a:defRPr sz="1600" b="0">
          <a:solidFill>
            <a:schemeClr val="accent6"/>
          </a:solidFill>
          <a:latin typeface="Calibri" charset="0"/>
          <a:ea typeface="Calibri" charset="0"/>
          <a:cs typeface="Calibri"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9938132733408302E-2"/>
          <c:y val="0.16245819524237301"/>
          <c:w val="0.93946369985001899"/>
          <c:h val="0.72636002295015101"/>
        </c:manualLayout>
      </c:layout>
      <c:lineChart>
        <c:grouping val="standard"/>
        <c:varyColors val="0"/>
        <c:ser>
          <c:idx val="0"/>
          <c:order val="0"/>
          <c:tx>
            <c:strRef>
              <c:f>Sheet1!$A$2</c:f>
              <c:strCache>
                <c:ptCount val="1"/>
                <c:pt idx="0">
                  <c:v>Ages 19–34</c:v>
                </c:pt>
              </c:strCache>
            </c:strRef>
          </c:tx>
          <c:spPr>
            <a:ln>
              <a:solidFill>
                <a:srgbClr val="AA3607"/>
              </a:solidFill>
            </a:ln>
          </c:spPr>
          <c:marker>
            <c:symbol val="none"/>
          </c:marker>
          <c:dPt>
            <c:idx val="0"/>
            <c:bubble3D val="0"/>
            <c:extLst xmlns:c16r2="http://schemas.microsoft.com/office/drawing/2015/06/chart">
              <c:ext xmlns:c16="http://schemas.microsoft.com/office/drawing/2014/chart" uri="{C3380CC4-5D6E-409C-BE32-E72D297353CC}">
                <c16:uniqueId val="{00000000-A5B1-4CC2-9EE0-D42882ED5B21}"/>
              </c:ext>
            </c:extLst>
          </c:dPt>
          <c:dPt>
            <c:idx val="5"/>
            <c:bubble3D val="0"/>
            <c:extLst xmlns:c16r2="http://schemas.microsoft.com/office/drawing/2015/06/chart">
              <c:ext xmlns:c16="http://schemas.microsoft.com/office/drawing/2014/chart" uri="{C3380CC4-5D6E-409C-BE32-E72D297353CC}">
                <c16:uniqueId val="{00000001-A5B1-4CC2-9EE0-D42882ED5B21}"/>
              </c:ext>
            </c:extLst>
          </c:dPt>
          <c:dLbls>
            <c:dLbl>
              <c:idx val="0"/>
              <c:layout>
                <c:manualLayout>
                  <c:x val="-4.4075111270039102E-2"/>
                  <c:y val="3.7003816217603099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5B1-4CC2-9EE0-D42882ED5B21}"/>
                </c:ext>
                <c:ext xmlns:c15="http://schemas.microsoft.com/office/drawing/2012/chart" uri="{CE6537A1-D6FC-4f65-9D91-7224C49458BB}">
                  <c15:layout/>
                </c:ext>
              </c:extLst>
            </c:dLbl>
            <c:dLbl>
              <c:idx val="6"/>
              <c:layout>
                <c:manualLayout>
                  <c:x val="-2.2448886157788498E-3"/>
                  <c:y val="7.0421671284372504E-4"/>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5B1-4CC2-9EE0-D42882ED5B21}"/>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b="1">
                    <a:solidFill>
                      <a:schemeClr val="accent1"/>
                    </a:solidFill>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Sheet1!$B$1:$H$1</c:f>
              <c:strCache>
                <c:ptCount val="7"/>
                <c:pt idx="0">
                  <c:v>2001</c:v>
                </c:pt>
                <c:pt idx="1">
                  <c:v>2003</c:v>
                </c:pt>
                <c:pt idx="2">
                  <c:v>2005</c:v>
                </c:pt>
                <c:pt idx="3">
                  <c:v>2010</c:v>
                </c:pt>
                <c:pt idx="4">
                  <c:v>2012</c:v>
                </c:pt>
                <c:pt idx="5">
                  <c:v>2014</c:v>
                </c:pt>
                <c:pt idx="6">
                  <c:v>2016</c:v>
                </c:pt>
              </c:strCache>
            </c:strRef>
          </c:cat>
          <c:val>
            <c:numRef>
              <c:f>Sheet1!$B$2:$H$2</c:f>
              <c:numCache>
                <c:formatCode>General</c:formatCode>
                <c:ptCount val="7"/>
                <c:pt idx="0">
                  <c:v>22</c:v>
                </c:pt>
                <c:pt idx="1">
                  <c:v>24</c:v>
                </c:pt>
                <c:pt idx="2">
                  <c:v>26</c:v>
                </c:pt>
                <c:pt idx="3">
                  <c:v>27</c:v>
                </c:pt>
                <c:pt idx="4">
                  <c:v>23</c:v>
                </c:pt>
                <c:pt idx="5">
                  <c:v>19</c:v>
                </c:pt>
                <c:pt idx="6">
                  <c:v>15</c:v>
                </c:pt>
              </c:numCache>
            </c:numRef>
          </c:val>
          <c:smooth val="0"/>
          <c:extLst xmlns:c16r2="http://schemas.microsoft.com/office/drawing/2015/06/chart">
            <c:ext xmlns:c16="http://schemas.microsoft.com/office/drawing/2014/chart" uri="{C3380CC4-5D6E-409C-BE32-E72D297353CC}">
              <c16:uniqueId val="{00000000-73A8-4802-8D3D-90D7C9E47CB9}"/>
            </c:ext>
          </c:extLst>
        </c:ser>
        <c:ser>
          <c:idx val="1"/>
          <c:order val="1"/>
          <c:tx>
            <c:strRef>
              <c:f>Sheet1!$A$3</c:f>
              <c:strCache>
                <c:ptCount val="1"/>
                <c:pt idx="0">
                  <c:v>Ages 35–49</c:v>
                </c:pt>
              </c:strCache>
            </c:strRef>
          </c:tx>
          <c:spPr>
            <a:ln>
              <a:solidFill>
                <a:srgbClr val="AA3607">
                  <a:lumMod val="60000"/>
                  <a:lumOff val="40000"/>
                  <a:alpha val="99000"/>
                </a:srgbClr>
              </a:solidFill>
            </a:ln>
          </c:spPr>
          <c:marker>
            <c:symbol val="none"/>
          </c:marker>
          <c:dLbls>
            <c:dLbl>
              <c:idx val="0"/>
              <c:layout>
                <c:manualLayout>
                  <c:x val="-4.4075111270039102E-2"/>
                  <c:y val="2.2921841145694599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5B1-4CC2-9EE0-D42882ED5B21}"/>
                </c:ext>
                <c:ext xmlns:c15="http://schemas.microsoft.com/office/drawing/2012/chart" uri="{CE6537A1-D6FC-4f65-9D91-7224C49458BB}">
                  <c15:layout/>
                </c:ext>
              </c:extLst>
            </c:dLbl>
            <c:dLbl>
              <c:idx val="1"/>
              <c:layout>
                <c:manualLayout>
                  <c:x val="-2.4554340698050899E-2"/>
                  <c:y val="4.124232793048519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5B1-4CC2-9EE0-D42882ED5B21}"/>
                </c:ext>
                <c:ext xmlns:c15="http://schemas.microsoft.com/office/drawing/2012/chart" uri="{CE6537A1-D6FC-4f65-9D91-7224C49458BB}">
                  <c15:layout/>
                </c:ext>
              </c:extLst>
            </c:dLbl>
            <c:dLbl>
              <c:idx val="6"/>
              <c:layout>
                <c:manualLayout>
                  <c:x val="-5.7027987932257301E-3"/>
                  <c:y val="2.30730649021221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A5B1-4CC2-9EE0-D42882ED5B21}"/>
                </c:ext>
                <c:ext xmlns:c15="http://schemas.microsoft.com/office/drawing/2012/chart" uri="{CE6537A1-D6FC-4f65-9D91-7224C49458BB}">
                  <c15:layout>
                    <c:manualLayout>
                      <c:w val="4.0686863235044002E-2"/>
                      <c:h val="8.5096275652394193E-2"/>
                    </c:manualLayout>
                  </c15:layout>
                </c:ext>
              </c:extLst>
            </c:dLbl>
            <c:spPr>
              <a:noFill/>
              <a:ln>
                <a:noFill/>
              </a:ln>
              <a:effectLst/>
            </c:spPr>
            <c:txPr>
              <a:bodyPr wrap="square" lIns="38100" tIns="19050" rIns="38100" bIns="19050" anchor="ctr">
                <a:spAutoFit/>
              </a:bodyPr>
              <a:lstStyle/>
              <a:p>
                <a:pPr>
                  <a:defRPr sz="1600" b="1">
                    <a:solidFill>
                      <a:schemeClr val="accent1">
                        <a:lumMod val="60000"/>
                        <a:lumOff val="40000"/>
                      </a:schemeClr>
                    </a:solidFill>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Sheet1!$B$1:$H$1</c:f>
              <c:strCache>
                <c:ptCount val="7"/>
                <c:pt idx="0">
                  <c:v>2001</c:v>
                </c:pt>
                <c:pt idx="1">
                  <c:v>2003</c:v>
                </c:pt>
                <c:pt idx="2">
                  <c:v>2005</c:v>
                </c:pt>
                <c:pt idx="3">
                  <c:v>2010</c:v>
                </c:pt>
                <c:pt idx="4">
                  <c:v>2012</c:v>
                </c:pt>
                <c:pt idx="5">
                  <c:v>2014</c:v>
                </c:pt>
                <c:pt idx="6">
                  <c:v>2016</c:v>
                </c:pt>
              </c:strCache>
            </c:strRef>
          </c:cat>
          <c:val>
            <c:numRef>
              <c:f>Sheet1!$B$3:$H$3</c:f>
              <c:numCache>
                <c:formatCode>General</c:formatCode>
                <c:ptCount val="7"/>
                <c:pt idx="0">
                  <c:v>12</c:v>
                </c:pt>
                <c:pt idx="1">
                  <c:v>15</c:v>
                </c:pt>
                <c:pt idx="2">
                  <c:v>19</c:v>
                </c:pt>
                <c:pt idx="3">
                  <c:v>20</c:v>
                </c:pt>
                <c:pt idx="4">
                  <c:v>22</c:v>
                </c:pt>
                <c:pt idx="5">
                  <c:v>17</c:v>
                </c:pt>
                <c:pt idx="6">
                  <c:v>14</c:v>
                </c:pt>
              </c:numCache>
            </c:numRef>
          </c:val>
          <c:smooth val="0"/>
          <c:extLst xmlns:c16r2="http://schemas.microsoft.com/office/drawing/2015/06/chart">
            <c:ext xmlns:c16="http://schemas.microsoft.com/office/drawing/2014/chart" uri="{C3380CC4-5D6E-409C-BE32-E72D297353CC}">
              <c16:uniqueId val="{00000001-73A8-4802-8D3D-90D7C9E47CB9}"/>
            </c:ext>
          </c:extLst>
        </c:ser>
        <c:ser>
          <c:idx val="2"/>
          <c:order val="2"/>
          <c:tx>
            <c:strRef>
              <c:f>Sheet1!$A$4</c:f>
              <c:strCache>
                <c:ptCount val="1"/>
                <c:pt idx="0">
                  <c:v>Ages 50–64</c:v>
                </c:pt>
              </c:strCache>
            </c:strRef>
          </c:tx>
          <c:spPr>
            <a:ln>
              <a:solidFill>
                <a:srgbClr val="AA3607">
                  <a:lumMod val="40000"/>
                  <a:lumOff val="60000"/>
                </a:srgbClr>
              </a:solidFill>
            </a:ln>
          </c:spPr>
          <c:marker>
            <c:symbol val="none"/>
          </c:marker>
          <c:dLbls>
            <c:dLbl>
              <c:idx val="0"/>
              <c:layout>
                <c:manualLayout>
                  <c:x val="-4.4377639297660698E-2"/>
                  <c:y val="1.3433081246555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A5B1-4CC2-9EE0-D42882ED5B21}"/>
                </c:ext>
                <c:ext xmlns:c15="http://schemas.microsoft.com/office/drawing/2012/chart" uri="{CE6537A1-D6FC-4f65-9D91-7224C49458BB}">
                  <c15:layout>
                    <c:manualLayout>
                      <c:w val="2.87987953939614E-2"/>
                      <c:h val="8.97853440580553E-2"/>
                    </c:manualLayout>
                  </c15:layout>
                </c:ext>
              </c:extLst>
            </c:dLbl>
            <c:dLbl>
              <c:idx val="6"/>
              <c:layout>
                <c:manualLayout>
                  <c:x val="2.3772960922118199E-3"/>
                  <c:y val="4.4128554819909196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A5B1-4CC2-9EE0-D42882ED5B21}"/>
                </c:ext>
                <c:ext xmlns:c15="http://schemas.microsoft.com/office/drawing/2012/chart" uri="{CE6537A1-D6FC-4f65-9D91-7224C49458BB}">
                  <c15:layout>
                    <c:manualLayout>
                      <c:w val="2.45264538829481E-2"/>
                      <c:h val="5.97605776539143E-2"/>
                    </c:manualLayout>
                  </c15:layout>
                </c:ext>
              </c:extLst>
            </c:dLbl>
            <c:spPr>
              <a:noFill/>
              <a:ln>
                <a:noFill/>
              </a:ln>
              <a:effectLst/>
            </c:spPr>
            <c:txPr>
              <a:bodyPr/>
              <a:lstStyle/>
              <a:p>
                <a:pPr>
                  <a:defRPr sz="1600" b="1">
                    <a:solidFill>
                      <a:schemeClr val="accent1">
                        <a:lumMod val="40000"/>
                        <a:lumOff val="60000"/>
                      </a:schemeClr>
                    </a:solidFill>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Sheet1!$B$1:$H$1</c:f>
              <c:strCache>
                <c:ptCount val="7"/>
                <c:pt idx="0">
                  <c:v>2001</c:v>
                </c:pt>
                <c:pt idx="1">
                  <c:v>2003</c:v>
                </c:pt>
                <c:pt idx="2">
                  <c:v>2005</c:v>
                </c:pt>
                <c:pt idx="3">
                  <c:v>2010</c:v>
                </c:pt>
                <c:pt idx="4">
                  <c:v>2012</c:v>
                </c:pt>
                <c:pt idx="5">
                  <c:v>2014</c:v>
                </c:pt>
                <c:pt idx="6">
                  <c:v>2016</c:v>
                </c:pt>
              </c:strCache>
            </c:strRef>
          </c:cat>
          <c:val>
            <c:numRef>
              <c:f>Sheet1!$B$4:$H$4</c:f>
              <c:numCache>
                <c:formatCode>General</c:formatCode>
                <c:ptCount val="7"/>
                <c:pt idx="0">
                  <c:v>9</c:v>
                </c:pt>
                <c:pt idx="1">
                  <c:v>11</c:v>
                </c:pt>
                <c:pt idx="2">
                  <c:v>10</c:v>
                </c:pt>
                <c:pt idx="3">
                  <c:v>13</c:v>
                </c:pt>
                <c:pt idx="4">
                  <c:v>13</c:v>
                </c:pt>
                <c:pt idx="5">
                  <c:v>11</c:v>
                </c:pt>
                <c:pt idx="6">
                  <c:v>8</c:v>
                </c:pt>
              </c:numCache>
            </c:numRef>
          </c:val>
          <c:smooth val="0"/>
          <c:extLst xmlns:c16r2="http://schemas.microsoft.com/office/drawing/2015/06/chart">
            <c:ext xmlns:c16="http://schemas.microsoft.com/office/drawing/2014/chart" uri="{C3380CC4-5D6E-409C-BE32-E72D297353CC}">
              <c16:uniqueId val="{00000002-73A8-4802-8D3D-90D7C9E47CB9}"/>
            </c:ext>
          </c:extLst>
        </c:ser>
        <c:dLbls>
          <c:showLegendKey val="0"/>
          <c:showVal val="0"/>
          <c:showCatName val="0"/>
          <c:showSerName val="0"/>
          <c:showPercent val="0"/>
          <c:showBubbleSize val="0"/>
        </c:dLbls>
        <c:smooth val="0"/>
        <c:axId val="435956944"/>
        <c:axId val="435957336"/>
      </c:lineChart>
      <c:catAx>
        <c:axId val="435956944"/>
        <c:scaling>
          <c:orientation val="minMax"/>
        </c:scaling>
        <c:delete val="0"/>
        <c:axPos val="b"/>
        <c:numFmt formatCode="General" sourceLinked="1"/>
        <c:majorTickMark val="out"/>
        <c:minorTickMark val="none"/>
        <c:tickLblPos val="nextTo"/>
        <c:txPr>
          <a:bodyPr/>
          <a:lstStyle/>
          <a:p>
            <a:pPr>
              <a:defRPr sz="1400">
                <a:solidFill>
                  <a:schemeClr val="accent6"/>
                </a:solidFill>
              </a:defRPr>
            </a:pPr>
            <a:endParaRPr lang="en-US"/>
          </a:p>
        </c:txPr>
        <c:crossAx val="435957336"/>
        <c:crosses val="autoZero"/>
        <c:auto val="1"/>
        <c:lblAlgn val="ctr"/>
        <c:lblOffset val="100"/>
        <c:noMultiLvlLbl val="0"/>
      </c:catAx>
      <c:valAx>
        <c:axId val="435957336"/>
        <c:scaling>
          <c:orientation val="minMax"/>
          <c:max val="30"/>
          <c:min val="0"/>
        </c:scaling>
        <c:delete val="0"/>
        <c:axPos val="l"/>
        <c:numFmt formatCode="General" sourceLinked="1"/>
        <c:majorTickMark val="out"/>
        <c:minorTickMark val="none"/>
        <c:tickLblPos val="nextTo"/>
        <c:txPr>
          <a:bodyPr/>
          <a:lstStyle/>
          <a:p>
            <a:pPr>
              <a:defRPr sz="1400">
                <a:solidFill>
                  <a:schemeClr val="accent6"/>
                </a:solidFill>
              </a:defRPr>
            </a:pPr>
            <a:endParaRPr lang="en-US"/>
          </a:p>
        </c:txPr>
        <c:crossAx val="435956944"/>
        <c:crossesAt val="1"/>
        <c:crossBetween val="between"/>
        <c:majorUnit val="10"/>
      </c:valAx>
    </c:plotArea>
    <c:legend>
      <c:legendPos val="t"/>
      <c:layout/>
      <c:overlay val="0"/>
      <c:txPr>
        <a:bodyPr/>
        <a:lstStyle/>
        <a:p>
          <a:pPr>
            <a:defRPr sz="1600">
              <a:solidFill>
                <a:schemeClr val="accent6"/>
              </a:solidFill>
            </a:defRPr>
          </a:pPr>
          <a:endParaRPr lang="en-US"/>
        </a:p>
      </c:txPr>
    </c:legend>
    <c:plotVisOnly val="1"/>
    <c:dispBlanksAs val="gap"/>
    <c:showDLblsOverMax val="0"/>
  </c:chart>
  <c:txPr>
    <a:bodyPr/>
    <a:lstStyle/>
    <a:p>
      <a:pPr>
        <a:defRPr sz="1300" b="0">
          <a:latin typeface="Calibri" panose="020F050202020403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83435248785391"/>
          <c:w val="0.97796215695575495"/>
          <c:h val="0.65825124253085399"/>
        </c:manualLayout>
      </c:layout>
      <c:barChart>
        <c:barDir val="col"/>
        <c:grouping val="clustered"/>
        <c:varyColors val="0"/>
        <c:ser>
          <c:idx val="0"/>
          <c:order val="0"/>
          <c:tx>
            <c:strRef>
              <c:f>Sheet1!$B$1</c:f>
              <c:strCache>
                <c:ptCount val="1"/>
                <c:pt idx="0">
                  <c:v>2012</c:v>
                </c:pt>
              </c:strCache>
            </c:strRef>
          </c:tx>
          <c:spPr>
            <a:solidFill>
              <a:srgbClr val="FF7300">
                <a:lumMod val="60000"/>
                <a:lumOff val="40000"/>
              </a:srgbClr>
            </a:solidFill>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3"/>
                <c:pt idx="0">
                  <c:v>Continuously insured</c:v>
                </c:pt>
                <c:pt idx="1">
                  <c:v>Insured now, had a gap</c:v>
                </c:pt>
                <c:pt idx="2">
                  <c:v>Uninsured now</c:v>
                </c:pt>
              </c:strCache>
            </c:strRef>
          </c:cat>
          <c:val>
            <c:numRef>
              <c:f>Sheet1!$B$2:$B$5</c:f>
              <c:numCache>
                <c:formatCode>0</c:formatCode>
                <c:ptCount val="3"/>
                <c:pt idx="0">
                  <c:v>33.520000000000003</c:v>
                </c:pt>
                <c:pt idx="1">
                  <c:v>67.78</c:v>
                </c:pt>
                <c:pt idx="2">
                  <c:v>66.64</c:v>
                </c:pt>
              </c:numCache>
            </c:numRef>
          </c:val>
          <c:extLst xmlns:c16r2="http://schemas.microsoft.com/office/drawing/2015/06/chart">
            <c:ext xmlns:c16="http://schemas.microsoft.com/office/drawing/2014/chart" uri="{C3380CC4-5D6E-409C-BE32-E72D297353CC}">
              <c16:uniqueId val="{00000000-E46A-4193-9134-210C68AFEC95}"/>
            </c:ext>
          </c:extLst>
        </c:ser>
        <c:ser>
          <c:idx val="1"/>
          <c:order val="1"/>
          <c:tx>
            <c:strRef>
              <c:f>Sheet1!$C$1</c:f>
              <c:strCache>
                <c:ptCount val="1"/>
                <c:pt idx="0">
                  <c:v>2016</c:v>
                </c:pt>
              </c:strCache>
            </c:strRef>
          </c:tx>
          <c:spPr>
            <a:solidFill>
              <a:srgbClr val="FF7300"/>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3"/>
                <c:pt idx="0">
                  <c:v>Continuously insured</c:v>
                </c:pt>
                <c:pt idx="1">
                  <c:v>Insured now, had a gap</c:v>
                </c:pt>
                <c:pt idx="2">
                  <c:v>Uninsured now</c:v>
                </c:pt>
              </c:strCache>
            </c:strRef>
          </c:cat>
          <c:val>
            <c:numRef>
              <c:f>Sheet1!$C$2:$C$5</c:f>
              <c:numCache>
                <c:formatCode>0</c:formatCode>
                <c:ptCount val="3"/>
                <c:pt idx="0">
                  <c:v>28.77</c:v>
                </c:pt>
                <c:pt idx="1">
                  <c:v>50.16</c:v>
                </c:pt>
                <c:pt idx="2">
                  <c:v>53.510000000000012</c:v>
                </c:pt>
              </c:numCache>
            </c:numRef>
          </c:val>
          <c:extLst xmlns:c16r2="http://schemas.microsoft.com/office/drawing/2015/06/chart">
            <c:ext xmlns:c16="http://schemas.microsoft.com/office/drawing/2014/chart" uri="{C3380CC4-5D6E-409C-BE32-E72D297353CC}">
              <c16:uniqueId val="{00000001-E46A-4193-9134-210C68AFEC95}"/>
            </c:ext>
          </c:extLst>
        </c:ser>
        <c:dLbls>
          <c:showLegendKey val="0"/>
          <c:showVal val="0"/>
          <c:showCatName val="0"/>
          <c:showSerName val="0"/>
          <c:showPercent val="0"/>
          <c:showBubbleSize val="0"/>
        </c:dLbls>
        <c:gapWidth val="350"/>
        <c:axId val="309197504"/>
        <c:axId val="437743248"/>
      </c:barChart>
      <c:catAx>
        <c:axId val="309197504"/>
        <c:scaling>
          <c:orientation val="minMax"/>
        </c:scaling>
        <c:delete val="0"/>
        <c:axPos val="b"/>
        <c:numFmt formatCode="General" sourceLinked="0"/>
        <c:majorTickMark val="out"/>
        <c:minorTickMark val="none"/>
        <c:tickLblPos val="nextTo"/>
        <c:txPr>
          <a:bodyPr rot="0" vert="horz"/>
          <a:lstStyle/>
          <a:p>
            <a:pPr>
              <a:defRPr/>
            </a:pPr>
            <a:endParaRPr lang="en-US"/>
          </a:p>
        </c:txPr>
        <c:crossAx val="437743248"/>
        <c:crosses val="autoZero"/>
        <c:auto val="1"/>
        <c:lblAlgn val="ctr"/>
        <c:lblOffset val="100"/>
        <c:noMultiLvlLbl val="0"/>
      </c:catAx>
      <c:valAx>
        <c:axId val="437743248"/>
        <c:scaling>
          <c:orientation val="minMax"/>
          <c:max val="75"/>
        </c:scaling>
        <c:delete val="1"/>
        <c:axPos val="l"/>
        <c:numFmt formatCode="0" sourceLinked="1"/>
        <c:majorTickMark val="out"/>
        <c:minorTickMark val="none"/>
        <c:tickLblPos val="nextTo"/>
        <c:crossAx val="309197504"/>
        <c:crosses val="autoZero"/>
        <c:crossBetween val="between"/>
        <c:majorUnit val="25"/>
      </c:valAx>
    </c:plotArea>
    <c:legend>
      <c:legendPos val="t"/>
      <c:layout>
        <c:manualLayout>
          <c:xMode val="edge"/>
          <c:yMode val="edge"/>
          <c:x val="0.33901735634597902"/>
          <c:y val="8.73841720871847E-2"/>
          <c:w val="0.27166736974367001"/>
          <c:h val="8.7253794362661202E-2"/>
        </c:manualLayout>
      </c:layout>
      <c:overlay val="0"/>
      <c:txPr>
        <a:bodyPr/>
        <a:lstStyle/>
        <a:p>
          <a:pPr>
            <a:defRPr sz="1600"/>
          </a:pPr>
          <a:endParaRPr lang="en-US"/>
        </a:p>
      </c:txPr>
    </c:legend>
    <c:plotVisOnly val="1"/>
    <c:dispBlanksAs val="gap"/>
    <c:showDLblsOverMax val="0"/>
  </c:chart>
  <c:txPr>
    <a:bodyPr/>
    <a:lstStyle/>
    <a:p>
      <a:pPr>
        <a:defRPr sz="1600" b="0">
          <a:solidFill>
            <a:schemeClr val="accent6"/>
          </a:solidFill>
          <a:latin typeface="Calibri" charset="0"/>
          <a:ea typeface="Calibri" charset="0"/>
          <a:cs typeface="Calibri"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185701557947459E-2"/>
          <c:y val="0.14456532780058901"/>
          <c:w val="0.94828517580676852"/>
          <c:h val="0.61903789280183097"/>
        </c:manualLayout>
      </c:layout>
      <c:barChart>
        <c:barDir val="col"/>
        <c:grouping val="clustered"/>
        <c:varyColors val="0"/>
        <c:ser>
          <c:idx val="0"/>
          <c:order val="0"/>
          <c:tx>
            <c:strRef>
              <c:f>Sheet1!$B$1</c:f>
              <c:strCache>
                <c:ptCount val="1"/>
                <c:pt idx="0">
                  <c:v>Continuously insured</c:v>
                </c:pt>
              </c:strCache>
            </c:strRef>
          </c:tx>
          <c:spPr>
            <a:solidFill>
              <a:schemeClr val="tx2"/>
            </a:solidFill>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3"/>
                <c:pt idx="0">
                  <c:v>Total</c:v>
                </c:pt>
                <c:pt idx="1">
                  <c:v>&lt;200% FPL</c:v>
                </c:pt>
                <c:pt idx="2">
                  <c:v>200% FPL or more</c:v>
                </c:pt>
              </c:strCache>
            </c:strRef>
          </c:cat>
          <c:val>
            <c:numRef>
              <c:f>Sheet1!$B$2:$B$5</c:f>
              <c:numCache>
                <c:formatCode>General</c:formatCode>
                <c:ptCount val="3"/>
                <c:pt idx="2" formatCode="0">
                  <c:v>30.220000000000002</c:v>
                </c:pt>
              </c:numCache>
            </c:numRef>
          </c:val>
          <c:extLst xmlns:c16r2="http://schemas.microsoft.com/office/drawing/2015/06/chart">
            <c:ext xmlns:c16="http://schemas.microsoft.com/office/drawing/2014/chart" uri="{C3380CC4-5D6E-409C-BE32-E72D297353CC}">
              <c16:uniqueId val="{00000000-E46A-4193-9134-210C68AFEC95}"/>
            </c:ext>
          </c:extLst>
        </c:ser>
        <c:ser>
          <c:idx val="1"/>
          <c:order val="1"/>
          <c:tx>
            <c:strRef>
              <c:f>Sheet1!$C$1</c:f>
              <c:strCache>
                <c:ptCount val="1"/>
                <c:pt idx="0">
                  <c:v>Uninsured now or had a gap**</c:v>
                </c:pt>
              </c:strCache>
            </c:strRef>
          </c:tx>
          <c:spPr>
            <a:solidFill>
              <a:schemeClr val="accent2"/>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3"/>
                <c:pt idx="0">
                  <c:v>Total</c:v>
                </c:pt>
                <c:pt idx="1">
                  <c:v>&lt;200% FPL</c:v>
                </c:pt>
                <c:pt idx="2">
                  <c:v>200% FPL or more</c:v>
                </c:pt>
              </c:strCache>
            </c:strRef>
          </c:cat>
          <c:val>
            <c:numRef>
              <c:f>Sheet1!$C$2:$C$5</c:f>
              <c:numCache>
                <c:formatCode>General</c:formatCode>
                <c:ptCount val="3"/>
                <c:pt idx="2" formatCode="0">
                  <c:v>46.68</c:v>
                </c:pt>
              </c:numCache>
            </c:numRef>
          </c:val>
          <c:extLst xmlns:c16r2="http://schemas.microsoft.com/office/drawing/2015/06/chart">
            <c:ext xmlns:c16="http://schemas.microsoft.com/office/drawing/2014/chart" uri="{C3380CC4-5D6E-409C-BE32-E72D297353CC}">
              <c16:uniqueId val="{00000001-E46A-4193-9134-210C68AFEC95}"/>
            </c:ext>
          </c:extLst>
        </c:ser>
        <c:ser>
          <c:idx val="2"/>
          <c:order val="2"/>
          <c:tx>
            <c:strRef>
              <c:f>Sheet1!$D$1</c:f>
              <c:strCache>
                <c:ptCount val="1"/>
                <c:pt idx="0">
                  <c:v>Column1</c:v>
                </c:pt>
              </c:strCache>
            </c:strRef>
          </c:tx>
          <c:spPr>
            <a:solidFill>
              <a:schemeClr val="tx2"/>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3"/>
                <c:pt idx="0">
                  <c:v>Total</c:v>
                </c:pt>
                <c:pt idx="1">
                  <c:v>&lt;200% FPL</c:v>
                </c:pt>
                <c:pt idx="2">
                  <c:v>200% FPL or more</c:v>
                </c:pt>
              </c:strCache>
            </c:strRef>
          </c:cat>
          <c:val>
            <c:numRef>
              <c:f>Sheet1!$D$2:$D$5</c:f>
              <c:numCache>
                <c:formatCode>0</c:formatCode>
                <c:ptCount val="3"/>
                <c:pt idx="0">
                  <c:v>32.729999999999997</c:v>
                </c:pt>
                <c:pt idx="1">
                  <c:v>36.47</c:v>
                </c:pt>
                <c:pt idx="2">
                  <c:v>0</c:v>
                </c:pt>
              </c:numCache>
            </c:numRef>
          </c:val>
          <c:extLst xmlns:c16r2="http://schemas.microsoft.com/office/drawing/2015/06/chart">
            <c:ext xmlns:c16="http://schemas.microsoft.com/office/drawing/2014/chart" uri="{C3380CC4-5D6E-409C-BE32-E72D297353CC}">
              <c16:uniqueId val="{00000002-E46A-4193-9134-210C68AFEC95}"/>
            </c:ext>
          </c:extLst>
        </c:ser>
        <c:ser>
          <c:idx val="3"/>
          <c:order val="3"/>
          <c:tx>
            <c:strRef>
              <c:f>Sheet1!$E$1</c:f>
              <c:strCache>
                <c:ptCount val="1"/>
                <c:pt idx="0">
                  <c:v>Insured now, had a gap</c:v>
                </c:pt>
              </c:strCache>
            </c:strRef>
          </c:tx>
          <c:spPr>
            <a:solidFill>
              <a:schemeClr val="accent2">
                <a:lumMod val="60000"/>
                <a:lumOff val="40000"/>
              </a:schemeClr>
            </a:solidFill>
          </c:spPr>
          <c:invertIfNegative val="0"/>
          <c:dLbls>
            <c:spPr>
              <a:noFill/>
              <a:ln>
                <a:noFill/>
              </a:ln>
              <a:effectLst/>
            </c:spPr>
            <c:txPr>
              <a:bodyPr wrap="square" lIns="38100" tIns="19050" rIns="38100" bIns="19050" anchor="ctr">
                <a:spAutoFit/>
              </a:bodyPr>
              <a:lstStyle/>
              <a:p>
                <a:pPr>
                  <a:defRPr sz="1800" b="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Sheet1!$A$2:$A$5</c:f>
              <c:strCache>
                <c:ptCount val="3"/>
                <c:pt idx="0">
                  <c:v>Total</c:v>
                </c:pt>
                <c:pt idx="1">
                  <c:v>&lt;200% FPL</c:v>
                </c:pt>
                <c:pt idx="2">
                  <c:v>200% FPL or more</c:v>
                </c:pt>
              </c:strCache>
            </c:strRef>
          </c:cat>
          <c:val>
            <c:numRef>
              <c:f>Sheet1!$E$2:$E$5</c:f>
              <c:numCache>
                <c:formatCode>0</c:formatCode>
                <c:ptCount val="3"/>
                <c:pt idx="0">
                  <c:v>56.25</c:v>
                </c:pt>
                <c:pt idx="1">
                  <c:v>62.5</c:v>
                </c:pt>
              </c:numCache>
            </c:numRef>
          </c:val>
          <c:extLst xmlns:c16r2="http://schemas.microsoft.com/office/drawing/2015/06/chart">
            <c:ext xmlns:c16="http://schemas.microsoft.com/office/drawing/2014/chart" uri="{C3380CC4-5D6E-409C-BE32-E72D297353CC}">
              <c16:uniqueId val="{00000000-FECE-4B40-9FD1-4AD12D164F36}"/>
            </c:ext>
          </c:extLst>
        </c:ser>
        <c:ser>
          <c:idx val="4"/>
          <c:order val="4"/>
          <c:tx>
            <c:strRef>
              <c:f>Sheet1!$F$1</c:f>
              <c:strCache>
                <c:ptCount val="1"/>
                <c:pt idx="0">
                  <c:v>Uninsured now</c:v>
                </c:pt>
              </c:strCache>
            </c:strRef>
          </c:tx>
          <c:spPr>
            <a:solidFill>
              <a:schemeClr val="accent5">
                <a:lumMod val="60000"/>
                <a:lumOff val="40000"/>
              </a:schemeClr>
            </a:solidFill>
          </c:spPr>
          <c:invertIfNegative val="0"/>
          <c:dLbls>
            <c:spPr>
              <a:noFill/>
              <a:ln>
                <a:noFill/>
              </a:ln>
              <a:effectLst/>
            </c:spPr>
            <c:txPr>
              <a:bodyPr wrap="square" lIns="38100" tIns="19050" rIns="38100" bIns="19050" anchor="ctr">
                <a:spAutoFit/>
              </a:bodyPr>
              <a:lstStyle/>
              <a:p>
                <a:pPr>
                  <a:defRPr sz="1800" b="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Sheet1!$A$2:$A$5</c:f>
              <c:strCache>
                <c:ptCount val="3"/>
                <c:pt idx="0">
                  <c:v>Total</c:v>
                </c:pt>
                <c:pt idx="1">
                  <c:v>&lt;200% FPL</c:v>
                </c:pt>
                <c:pt idx="2">
                  <c:v>200% FPL or more</c:v>
                </c:pt>
              </c:strCache>
            </c:strRef>
          </c:cat>
          <c:val>
            <c:numRef>
              <c:f>Sheet1!$F$2:$F$5</c:f>
              <c:numCache>
                <c:formatCode>0</c:formatCode>
                <c:ptCount val="3"/>
                <c:pt idx="0">
                  <c:v>52.23</c:v>
                </c:pt>
                <c:pt idx="1">
                  <c:v>55.75</c:v>
                </c:pt>
              </c:numCache>
            </c:numRef>
          </c:val>
          <c:extLst xmlns:c16r2="http://schemas.microsoft.com/office/drawing/2015/06/chart">
            <c:ext xmlns:c16="http://schemas.microsoft.com/office/drawing/2014/chart" uri="{C3380CC4-5D6E-409C-BE32-E72D297353CC}">
              <c16:uniqueId val="{00000001-FECE-4B40-9FD1-4AD12D164F36}"/>
            </c:ext>
          </c:extLst>
        </c:ser>
        <c:dLbls>
          <c:showLegendKey val="0"/>
          <c:showVal val="0"/>
          <c:showCatName val="0"/>
          <c:showSerName val="0"/>
          <c:showPercent val="0"/>
          <c:showBubbleSize val="0"/>
        </c:dLbls>
        <c:gapWidth val="236"/>
        <c:axId val="437744816"/>
        <c:axId val="437745208"/>
      </c:barChart>
      <c:catAx>
        <c:axId val="437744816"/>
        <c:scaling>
          <c:orientation val="minMax"/>
        </c:scaling>
        <c:delete val="0"/>
        <c:axPos val="b"/>
        <c:numFmt formatCode="General" sourceLinked="0"/>
        <c:majorTickMark val="out"/>
        <c:minorTickMark val="none"/>
        <c:tickLblPos val="none"/>
        <c:txPr>
          <a:bodyPr rot="0" vert="horz"/>
          <a:lstStyle/>
          <a:p>
            <a:pPr>
              <a:defRPr/>
            </a:pPr>
            <a:endParaRPr lang="en-US"/>
          </a:p>
        </c:txPr>
        <c:crossAx val="437745208"/>
        <c:crosses val="autoZero"/>
        <c:auto val="1"/>
        <c:lblAlgn val="ctr"/>
        <c:lblOffset val="100"/>
        <c:noMultiLvlLbl val="0"/>
      </c:catAx>
      <c:valAx>
        <c:axId val="437745208"/>
        <c:scaling>
          <c:orientation val="minMax"/>
          <c:max val="75"/>
        </c:scaling>
        <c:delete val="1"/>
        <c:axPos val="l"/>
        <c:numFmt formatCode="General" sourceLinked="1"/>
        <c:majorTickMark val="out"/>
        <c:minorTickMark val="none"/>
        <c:tickLblPos val="nextTo"/>
        <c:crossAx val="437744816"/>
        <c:crosses val="autoZero"/>
        <c:crossBetween val="between"/>
        <c:majorUnit val="25"/>
      </c:valAx>
    </c:plotArea>
    <c:legend>
      <c:legendPos val="t"/>
      <c:legendEntry>
        <c:idx val="1"/>
        <c:delete val="1"/>
      </c:legendEntry>
      <c:legendEntry>
        <c:idx val="2"/>
        <c:delete val="1"/>
      </c:legendEntry>
      <c:layout>
        <c:manualLayout>
          <c:xMode val="edge"/>
          <c:yMode val="edge"/>
          <c:x val="1.1515326639215969E-2"/>
          <c:y val="3.5116461630955061E-2"/>
          <c:w val="0.65947922809208326"/>
          <c:h val="0.17266584506720958"/>
        </c:manualLayout>
      </c:layout>
      <c:overlay val="0"/>
      <c:txPr>
        <a:bodyPr/>
        <a:lstStyle/>
        <a:p>
          <a:pPr>
            <a:defRPr sz="1400"/>
          </a:pPr>
          <a:endParaRPr lang="en-US"/>
        </a:p>
      </c:txPr>
    </c:legend>
    <c:plotVisOnly val="1"/>
    <c:dispBlanksAs val="gap"/>
    <c:showDLblsOverMax val="0"/>
  </c:chart>
  <c:txPr>
    <a:bodyPr/>
    <a:lstStyle/>
    <a:p>
      <a:pPr>
        <a:defRPr sz="1600" b="0">
          <a:solidFill>
            <a:schemeClr val="accent6"/>
          </a:solidFill>
          <a:latin typeface="Calibri" charset="0"/>
          <a:ea typeface="Calibri" charset="0"/>
          <a:cs typeface="Calibri"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00349956255503E-2"/>
          <c:y val="0.17367826092170599"/>
          <c:w val="0.92692279844329795"/>
          <c:h val="0.62018152470587995"/>
        </c:manualLayout>
      </c:layout>
      <c:barChart>
        <c:barDir val="col"/>
        <c:grouping val="clustered"/>
        <c:varyColors val="0"/>
        <c:ser>
          <c:idx val="0"/>
          <c:order val="0"/>
          <c:tx>
            <c:strRef>
              <c:f>Sheet1!$B$1</c:f>
              <c:strCache>
                <c:ptCount val="1"/>
                <c:pt idx="0">
                  <c:v>Total</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Regular source _x000d_of care</c:v>
                </c:pt>
                <c:pt idx="1">
                  <c:v>Blood pressure _x000d_checked</c:v>
                </c:pt>
                <c:pt idx="2">
                  <c:v>Cholesterol _x000d_checked</c:v>
                </c:pt>
                <c:pt idx="3">
                  <c:v>Seasonal _x000d_flu shot</c:v>
                </c:pt>
              </c:strCache>
            </c:strRef>
          </c:cat>
          <c:val>
            <c:numRef>
              <c:f>Sheet1!$B$2:$B$5</c:f>
            </c:numRef>
          </c:val>
          <c:extLst xmlns:c16r2="http://schemas.microsoft.com/office/drawing/2015/06/chart">
            <c:ext xmlns:c16="http://schemas.microsoft.com/office/drawing/2014/chart" uri="{C3380CC4-5D6E-409C-BE32-E72D297353CC}">
              <c16:uniqueId val="{00000000-B104-4F4F-9AF5-9C0A42473F28}"/>
            </c:ext>
          </c:extLst>
        </c:ser>
        <c:ser>
          <c:idx val="1"/>
          <c:order val="1"/>
          <c:tx>
            <c:strRef>
              <c:f>Sheet1!$C$1</c:f>
              <c:strCache>
                <c:ptCount val="1"/>
                <c:pt idx="0">
                  <c:v>Continuously insured</c:v>
                </c:pt>
              </c:strCache>
            </c:strRef>
          </c:tx>
          <c:spPr>
            <a:solidFill>
              <a:schemeClr val="tx2">
                <a:alpha val="99000"/>
              </a:schemeClr>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Regular source _x000d_of care</c:v>
                </c:pt>
                <c:pt idx="1">
                  <c:v>Blood pressure _x000d_checked</c:v>
                </c:pt>
                <c:pt idx="2">
                  <c:v>Cholesterol _x000d_checked</c:v>
                </c:pt>
                <c:pt idx="3">
                  <c:v>Seasonal _x000d_flu shot</c:v>
                </c:pt>
              </c:strCache>
            </c:strRef>
          </c:cat>
          <c:val>
            <c:numRef>
              <c:f>Sheet1!$C$2:$C$5</c:f>
              <c:numCache>
                <c:formatCode>0</c:formatCode>
                <c:ptCount val="4"/>
                <c:pt idx="0">
                  <c:v>92.75</c:v>
                </c:pt>
                <c:pt idx="1">
                  <c:v>93.62</c:v>
                </c:pt>
                <c:pt idx="2">
                  <c:v>79.790000000000006</c:v>
                </c:pt>
                <c:pt idx="3">
                  <c:v>47.32</c:v>
                </c:pt>
              </c:numCache>
            </c:numRef>
          </c:val>
          <c:extLst xmlns:c16r2="http://schemas.microsoft.com/office/drawing/2015/06/chart">
            <c:ext xmlns:c16="http://schemas.microsoft.com/office/drawing/2014/chart" uri="{C3380CC4-5D6E-409C-BE32-E72D297353CC}">
              <c16:uniqueId val="{00000001-B104-4F4F-9AF5-9C0A42473F28}"/>
            </c:ext>
          </c:extLst>
        </c:ser>
        <c:ser>
          <c:idx val="2"/>
          <c:order val="2"/>
          <c:tx>
            <c:strRef>
              <c:f>Sheet1!$D$1</c:f>
              <c:strCache>
                <c:ptCount val="1"/>
                <c:pt idx="0">
                  <c:v>Insured now, had a gap</c:v>
                </c:pt>
              </c:strCache>
            </c:strRef>
          </c:tx>
          <c:spPr>
            <a:solidFill>
              <a:schemeClr val="accent2"/>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Regular source _x000d_of care</c:v>
                </c:pt>
                <c:pt idx="1">
                  <c:v>Blood pressure _x000d_checked</c:v>
                </c:pt>
                <c:pt idx="2">
                  <c:v>Cholesterol _x000d_checked</c:v>
                </c:pt>
                <c:pt idx="3">
                  <c:v>Seasonal _x000d_flu shot</c:v>
                </c:pt>
              </c:strCache>
            </c:strRef>
          </c:cat>
          <c:val>
            <c:numRef>
              <c:f>Sheet1!$D$2:$D$5</c:f>
              <c:numCache>
                <c:formatCode>0</c:formatCode>
                <c:ptCount val="4"/>
                <c:pt idx="0">
                  <c:v>83.3</c:v>
                </c:pt>
                <c:pt idx="1">
                  <c:v>84.62</c:v>
                </c:pt>
                <c:pt idx="2">
                  <c:v>53.84</c:v>
                </c:pt>
                <c:pt idx="3">
                  <c:v>32.619999999999997</c:v>
                </c:pt>
              </c:numCache>
            </c:numRef>
          </c:val>
          <c:extLst xmlns:c16r2="http://schemas.microsoft.com/office/drawing/2015/06/chart">
            <c:ext xmlns:c16="http://schemas.microsoft.com/office/drawing/2014/chart" uri="{C3380CC4-5D6E-409C-BE32-E72D297353CC}">
              <c16:uniqueId val="{00000002-B104-4F4F-9AF5-9C0A42473F28}"/>
            </c:ext>
          </c:extLst>
        </c:ser>
        <c:ser>
          <c:idx val="3"/>
          <c:order val="3"/>
          <c:tx>
            <c:strRef>
              <c:f>Sheet1!$E$1</c:f>
              <c:strCache>
                <c:ptCount val="1"/>
                <c:pt idx="0">
                  <c:v>Uninsured now</c:v>
                </c:pt>
              </c:strCache>
            </c:strRef>
          </c:tx>
          <c:spPr>
            <a:solidFill>
              <a:schemeClr val="accent6">
                <a:lumMod val="60000"/>
                <a:lumOff val="40000"/>
              </a:schemeClr>
            </a:solidFill>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Sheet1!$A$2:$A$5</c:f>
              <c:strCache>
                <c:ptCount val="4"/>
                <c:pt idx="0">
                  <c:v>Regular source _x000d_of care</c:v>
                </c:pt>
                <c:pt idx="1">
                  <c:v>Blood pressure _x000d_checked</c:v>
                </c:pt>
                <c:pt idx="2">
                  <c:v>Cholesterol _x000d_checked</c:v>
                </c:pt>
                <c:pt idx="3">
                  <c:v>Seasonal _x000d_flu shot</c:v>
                </c:pt>
              </c:strCache>
            </c:strRef>
          </c:cat>
          <c:val>
            <c:numRef>
              <c:f>Sheet1!$E$2:$E$5</c:f>
              <c:numCache>
                <c:formatCode>0</c:formatCode>
                <c:ptCount val="4"/>
                <c:pt idx="0">
                  <c:v>62.64</c:v>
                </c:pt>
                <c:pt idx="1">
                  <c:v>67.69</c:v>
                </c:pt>
                <c:pt idx="2">
                  <c:v>48.38</c:v>
                </c:pt>
                <c:pt idx="3">
                  <c:v>24.09</c:v>
                </c:pt>
              </c:numCache>
            </c:numRef>
          </c:val>
          <c:extLst xmlns:c16r2="http://schemas.microsoft.com/office/drawing/2015/06/chart">
            <c:ext xmlns:c16="http://schemas.microsoft.com/office/drawing/2014/chart" uri="{C3380CC4-5D6E-409C-BE32-E72D297353CC}">
              <c16:uniqueId val="{00000000-42C8-4401-9BB5-8CA0E5ACC816}"/>
            </c:ext>
          </c:extLst>
        </c:ser>
        <c:dLbls>
          <c:showLegendKey val="0"/>
          <c:showVal val="0"/>
          <c:showCatName val="0"/>
          <c:showSerName val="0"/>
          <c:showPercent val="0"/>
          <c:showBubbleSize val="0"/>
        </c:dLbls>
        <c:gapWidth val="140"/>
        <c:axId val="438679304"/>
        <c:axId val="438679696"/>
      </c:barChart>
      <c:catAx>
        <c:axId val="438679304"/>
        <c:scaling>
          <c:orientation val="minMax"/>
        </c:scaling>
        <c:delete val="0"/>
        <c:axPos val="b"/>
        <c:numFmt formatCode="General" sourceLinked="0"/>
        <c:majorTickMark val="out"/>
        <c:minorTickMark val="none"/>
        <c:tickLblPos val="nextTo"/>
        <c:txPr>
          <a:bodyPr rot="0" vert="horz"/>
          <a:lstStyle/>
          <a:p>
            <a:pPr>
              <a:defRPr sz="1600"/>
            </a:pPr>
            <a:endParaRPr lang="en-US"/>
          </a:p>
        </c:txPr>
        <c:crossAx val="438679696"/>
        <c:crosses val="autoZero"/>
        <c:auto val="1"/>
        <c:lblAlgn val="ctr"/>
        <c:lblOffset val="100"/>
        <c:noMultiLvlLbl val="0"/>
      </c:catAx>
      <c:valAx>
        <c:axId val="438679696"/>
        <c:scaling>
          <c:orientation val="minMax"/>
          <c:max val="100"/>
        </c:scaling>
        <c:delete val="1"/>
        <c:axPos val="l"/>
        <c:numFmt formatCode="0" sourceLinked="1"/>
        <c:majorTickMark val="out"/>
        <c:minorTickMark val="none"/>
        <c:tickLblPos val="nextTo"/>
        <c:crossAx val="438679304"/>
        <c:crosses val="autoZero"/>
        <c:crossBetween val="between"/>
        <c:majorUnit val="25"/>
      </c:valAx>
    </c:plotArea>
    <c:legend>
      <c:legendPos val="t"/>
      <c:layout/>
      <c:overlay val="0"/>
      <c:txPr>
        <a:bodyPr/>
        <a:lstStyle/>
        <a:p>
          <a:pPr>
            <a:defRPr sz="1600"/>
          </a:pPr>
          <a:endParaRPr lang="en-US"/>
        </a:p>
      </c:txPr>
    </c:legend>
    <c:plotVisOnly val="1"/>
    <c:dispBlanksAs val="gap"/>
    <c:showDLblsOverMax val="0"/>
  </c:chart>
  <c:txPr>
    <a:bodyPr/>
    <a:lstStyle/>
    <a:p>
      <a:pPr>
        <a:defRPr sz="1600" b="0">
          <a:solidFill>
            <a:schemeClr val="accent6"/>
          </a:solidFill>
          <a:latin typeface="Calibri" charset="0"/>
          <a:ea typeface="Calibri" charset="0"/>
          <a:cs typeface="Calibri"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00335797851297E-2"/>
          <c:y val="0.14061011691720399"/>
          <c:w val="0.92692279844329795"/>
          <c:h val="0.69017684274913604"/>
        </c:manualLayout>
      </c:layout>
      <c:barChart>
        <c:barDir val="col"/>
        <c:grouping val="clustered"/>
        <c:varyColors val="0"/>
        <c:ser>
          <c:idx val="0"/>
          <c:order val="0"/>
          <c:tx>
            <c:strRef>
              <c:f>Sheet1!$B$1</c:f>
              <c:strCache>
                <c:ptCount val="1"/>
                <c:pt idx="0">
                  <c:v>Total</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Sheet1!$A$2:$A$4</c:f>
              <c:strCache>
                <c:ptCount val="3"/>
                <c:pt idx="0">
                  <c:v>Received Pap test</c:v>
                </c:pt>
                <c:pt idx="1">
                  <c:v>Received mammogram</c:v>
                </c:pt>
                <c:pt idx="2">
                  <c:v>Received colon cancer screening</c:v>
                </c:pt>
              </c:strCache>
            </c:strRef>
          </c:cat>
          <c:val>
            <c:numRef>
              <c:f>Sheet1!$B$2:$B$4</c:f>
            </c:numRef>
          </c:val>
          <c:extLst xmlns:c16r2="http://schemas.microsoft.com/office/drawing/2015/06/chart">
            <c:ext xmlns:c16="http://schemas.microsoft.com/office/drawing/2014/chart" uri="{C3380CC4-5D6E-409C-BE32-E72D297353CC}">
              <c16:uniqueId val="{00000000-B104-4F4F-9AF5-9C0A42473F28}"/>
            </c:ext>
          </c:extLst>
        </c:ser>
        <c:ser>
          <c:idx val="1"/>
          <c:order val="1"/>
          <c:tx>
            <c:strRef>
              <c:f>Sheet1!$C$1</c:f>
              <c:strCache>
                <c:ptCount val="1"/>
                <c:pt idx="0">
                  <c:v>Continuously insured</c:v>
                </c:pt>
              </c:strCache>
            </c:strRef>
          </c:tx>
          <c:spPr>
            <a:solidFill>
              <a:schemeClr val="tx2">
                <a:alpha val="99000"/>
              </a:schemeClr>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Sheet1!$A$2:$A$4</c:f>
              <c:strCache>
                <c:ptCount val="3"/>
                <c:pt idx="0">
                  <c:v>Received Pap test</c:v>
                </c:pt>
                <c:pt idx="1">
                  <c:v>Received mammogram</c:v>
                </c:pt>
                <c:pt idx="2">
                  <c:v>Received colon cancer screening</c:v>
                </c:pt>
              </c:strCache>
            </c:strRef>
          </c:cat>
          <c:val>
            <c:numRef>
              <c:f>Sheet1!$C$2:$C$4</c:f>
              <c:numCache>
                <c:formatCode>0</c:formatCode>
                <c:ptCount val="3"/>
                <c:pt idx="0">
                  <c:v>74.33</c:v>
                </c:pt>
                <c:pt idx="1">
                  <c:v>71.69</c:v>
                </c:pt>
                <c:pt idx="2">
                  <c:v>61.71</c:v>
                </c:pt>
              </c:numCache>
            </c:numRef>
          </c:val>
          <c:extLst xmlns:c16r2="http://schemas.microsoft.com/office/drawing/2015/06/chart">
            <c:ext xmlns:c16="http://schemas.microsoft.com/office/drawing/2014/chart" uri="{C3380CC4-5D6E-409C-BE32-E72D297353CC}">
              <c16:uniqueId val="{00000001-B104-4F4F-9AF5-9C0A42473F28}"/>
            </c:ext>
          </c:extLst>
        </c:ser>
        <c:ser>
          <c:idx val="2"/>
          <c:order val="2"/>
          <c:tx>
            <c:strRef>
              <c:f>Sheet1!$D$1</c:f>
              <c:strCache>
                <c:ptCount val="1"/>
                <c:pt idx="0">
                  <c:v>Insured now, had a gap</c:v>
                </c:pt>
              </c:strCache>
            </c:strRef>
          </c:tx>
          <c:spPr>
            <a:solidFill>
              <a:schemeClr val="accent2"/>
            </a:solidFill>
            <a:ln>
              <a:noFill/>
            </a:ln>
          </c:spPr>
          <c:invertIfNegative val="0"/>
          <c:dLbls>
            <c:spPr>
              <a:noFill/>
              <a:ln>
                <a:noFill/>
              </a:ln>
              <a:effectLst/>
            </c:spPr>
            <c:txPr>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Sheet1!$A$2:$A$4</c:f>
              <c:strCache>
                <c:ptCount val="3"/>
                <c:pt idx="0">
                  <c:v>Received Pap test</c:v>
                </c:pt>
                <c:pt idx="1">
                  <c:v>Received mammogram</c:v>
                </c:pt>
                <c:pt idx="2">
                  <c:v>Received colon cancer screening</c:v>
                </c:pt>
              </c:strCache>
            </c:strRef>
          </c:cat>
          <c:val>
            <c:numRef>
              <c:f>Sheet1!$D$2:$D$4</c:f>
              <c:numCache>
                <c:formatCode>0</c:formatCode>
                <c:ptCount val="3"/>
                <c:pt idx="0">
                  <c:v>69.959999999999994</c:v>
                </c:pt>
                <c:pt idx="1">
                  <c:v>55.34</c:v>
                </c:pt>
                <c:pt idx="2">
                  <c:v>42.29</c:v>
                </c:pt>
              </c:numCache>
            </c:numRef>
          </c:val>
          <c:extLst xmlns:c16r2="http://schemas.microsoft.com/office/drawing/2015/06/chart">
            <c:ext xmlns:c16="http://schemas.microsoft.com/office/drawing/2014/chart" uri="{C3380CC4-5D6E-409C-BE32-E72D297353CC}">
              <c16:uniqueId val="{00000002-B104-4F4F-9AF5-9C0A42473F28}"/>
            </c:ext>
          </c:extLst>
        </c:ser>
        <c:ser>
          <c:idx val="3"/>
          <c:order val="3"/>
          <c:tx>
            <c:strRef>
              <c:f>Sheet1!$E$1</c:f>
              <c:strCache>
                <c:ptCount val="1"/>
                <c:pt idx="0">
                  <c:v>Uninsured now</c:v>
                </c:pt>
              </c:strCache>
            </c:strRef>
          </c:tx>
          <c:spPr>
            <a:solidFill>
              <a:schemeClr val="accent6">
                <a:lumMod val="60000"/>
                <a:lumOff val="40000"/>
              </a:schemeClr>
            </a:solidFill>
          </c:spPr>
          <c:invertIfNegative val="0"/>
          <c:dLbls>
            <c:spPr>
              <a:noFill/>
              <a:ln>
                <a:noFill/>
              </a:ln>
              <a:effectLst/>
            </c:spPr>
            <c:txPr>
              <a:bodyPr wrap="square" lIns="38100" tIns="19050" rIns="38100" bIns="19050" anchor="ctr">
                <a:spAutoFit/>
              </a:bodyPr>
              <a:lstStyle/>
              <a:p>
                <a:pPr>
                  <a:defRPr sz="18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c:f>
              <c:strCache>
                <c:ptCount val="3"/>
                <c:pt idx="0">
                  <c:v>Received Pap test</c:v>
                </c:pt>
                <c:pt idx="1">
                  <c:v>Received mammogram</c:v>
                </c:pt>
                <c:pt idx="2">
                  <c:v>Received colon cancer screening</c:v>
                </c:pt>
              </c:strCache>
            </c:strRef>
          </c:cat>
          <c:val>
            <c:numRef>
              <c:f>Sheet1!$E$2:$E$4</c:f>
              <c:numCache>
                <c:formatCode>0</c:formatCode>
                <c:ptCount val="3"/>
                <c:pt idx="0">
                  <c:v>66.040000000000006</c:v>
                </c:pt>
                <c:pt idx="1">
                  <c:v>39.74</c:v>
                </c:pt>
                <c:pt idx="2">
                  <c:v>32.71</c:v>
                </c:pt>
              </c:numCache>
            </c:numRef>
          </c:val>
          <c:extLst xmlns:c16r2="http://schemas.microsoft.com/office/drawing/2015/06/chart">
            <c:ext xmlns:c16="http://schemas.microsoft.com/office/drawing/2014/chart" uri="{C3380CC4-5D6E-409C-BE32-E72D297353CC}">
              <c16:uniqueId val="{00000000-1DC1-4F56-804C-031C0CC518EC}"/>
            </c:ext>
          </c:extLst>
        </c:ser>
        <c:dLbls>
          <c:showLegendKey val="0"/>
          <c:showVal val="0"/>
          <c:showCatName val="0"/>
          <c:showSerName val="0"/>
          <c:showPercent val="0"/>
          <c:showBubbleSize val="0"/>
        </c:dLbls>
        <c:gapWidth val="279"/>
        <c:axId val="438680088"/>
        <c:axId val="439424352"/>
      </c:barChart>
      <c:catAx>
        <c:axId val="438680088"/>
        <c:scaling>
          <c:orientation val="minMax"/>
        </c:scaling>
        <c:delete val="0"/>
        <c:axPos val="b"/>
        <c:numFmt formatCode="General" sourceLinked="0"/>
        <c:majorTickMark val="out"/>
        <c:minorTickMark val="none"/>
        <c:tickLblPos val="nextTo"/>
        <c:txPr>
          <a:bodyPr rot="0" vert="horz"/>
          <a:lstStyle/>
          <a:p>
            <a:pPr>
              <a:defRPr sz="1600"/>
            </a:pPr>
            <a:endParaRPr lang="en-US"/>
          </a:p>
        </c:txPr>
        <c:crossAx val="439424352"/>
        <c:crosses val="autoZero"/>
        <c:auto val="1"/>
        <c:lblAlgn val="ctr"/>
        <c:lblOffset val="100"/>
        <c:noMultiLvlLbl val="0"/>
      </c:catAx>
      <c:valAx>
        <c:axId val="439424352"/>
        <c:scaling>
          <c:orientation val="minMax"/>
          <c:max val="100"/>
        </c:scaling>
        <c:delete val="1"/>
        <c:axPos val="l"/>
        <c:numFmt formatCode="0" sourceLinked="1"/>
        <c:majorTickMark val="out"/>
        <c:minorTickMark val="none"/>
        <c:tickLblPos val="nextTo"/>
        <c:crossAx val="438680088"/>
        <c:crosses val="autoZero"/>
        <c:crossBetween val="between"/>
        <c:majorUnit val="25"/>
      </c:valAx>
    </c:plotArea>
    <c:legend>
      <c:legendPos val="t"/>
      <c:layout>
        <c:manualLayout>
          <c:xMode val="edge"/>
          <c:yMode val="edge"/>
          <c:x val="0.12489647127442401"/>
          <c:y val="0.103177878662815"/>
          <c:w val="0.75020694528568499"/>
          <c:h val="8.3693237272290999E-2"/>
        </c:manualLayout>
      </c:layout>
      <c:overlay val="0"/>
      <c:txPr>
        <a:bodyPr/>
        <a:lstStyle/>
        <a:p>
          <a:pPr>
            <a:defRPr sz="1600"/>
          </a:pPr>
          <a:endParaRPr lang="en-US"/>
        </a:p>
      </c:txPr>
    </c:legend>
    <c:plotVisOnly val="1"/>
    <c:dispBlanksAs val="gap"/>
    <c:showDLblsOverMax val="0"/>
  </c:chart>
  <c:txPr>
    <a:bodyPr/>
    <a:lstStyle/>
    <a:p>
      <a:pPr>
        <a:defRPr sz="1600" b="0">
          <a:solidFill>
            <a:schemeClr val="accent6"/>
          </a:solidFill>
          <a:latin typeface="Calibri" charset="0"/>
          <a:ea typeface="Calibri" charset="0"/>
          <a:cs typeface="Calibri"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0.45847</cdr:x>
      <cdr:y>0.77343</cdr:y>
    </cdr:from>
    <cdr:to>
      <cdr:x>0.63145</cdr:x>
      <cdr:y>0.93512</cdr:y>
    </cdr:to>
    <cdr:sp macro="" textlink="">
      <cdr:nvSpPr>
        <cdr:cNvPr id="2" name="TextBox 1"/>
        <cdr:cNvSpPr txBox="1"/>
      </cdr:nvSpPr>
      <cdr:spPr>
        <a:xfrm xmlns:a="http://schemas.openxmlformats.org/drawingml/2006/main">
          <a:off x="3965206" y="2797122"/>
          <a:ext cx="149605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ctr"/>
          <a:r>
            <a:rPr lang="en-US" sz="1600" dirty="0">
              <a:solidFill>
                <a:schemeClr val="accent6"/>
              </a:solidFill>
              <a:latin typeface="Calibri" charset="0"/>
              <a:ea typeface="Calibri" charset="0"/>
              <a:cs typeface="Calibri" charset="0"/>
            </a:rPr>
            <a:t>&lt;200% FPL</a:t>
          </a:r>
        </a:p>
        <a:p xmlns:a="http://schemas.openxmlformats.org/drawingml/2006/main">
          <a:pPr algn="ctr"/>
          <a:r>
            <a:rPr lang="en-US" sz="1600" dirty="0">
              <a:solidFill>
                <a:schemeClr val="accent6"/>
              </a:solidFill>
              <a:latin typeface="Calibri" charset="0"/>
              <a:ea typeface="Calibri" charset="0"/>
              <a:cs typeface="Calibri" charset="0"/>
            </a:rPr>
            <a:t>(&lt;$48,500)</a:t>
          </a:r>
        </a:p>
      </cdr:txBody>
    </cdr:sp>
  </cdr:relSizeAnchor>
  <cdr:relSizeAnchor xmlns:cdr="http://schemas.openxmlformats.org/drawingml/2006/chartDrawing">
    <cdr:from>
      <cdr:x>0.66041</cdr:x>
      <cdr:y>0.77343</cdr:y>
    </cdr:from>
    <cdr:to>
      <cdr:x>0.90109</cdr:x>
      <cdr:y>0.93981</cdr:y>
    </cdr:to>
    <cdr:sp macro="" textlink="">
      <cdr:nvSpPr>
        <cdr:cNvPr id="3" name="TextBox 2"/>
        <cdr:cNvSpPr txBox="1"/>
      </cdr:nvSpPr>
      <cdr:spPr>
        <a:xfrm xmlns:a="http://schemas.openxmlformats.org/drawingml/2006/main">
          <a:off x="5485233" y="2718290"/>
          <a:ext cx="199903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ctr"/>
          <a:r>
            <a:rPr lang="en-US" sz="1600" dirty="0">
              <a:solidFill>
                <a:schemeClr val="accent6"/>
              </a:solidFill>
              <a:latin typeface="Calibri" charset="0"/>
              <a:ea typeface="Calibri" charset="0"/>
              <a:cs typeface="Calibri" charset="0"/>
            </a:rPr>
            <a:t>200% FPL or more</a:t>
          </a:r>
        </a:p>
        <a:p xmlns:a="http://schemas.openxmlformats.org/drawingml/2006/main">
          <a:pPr algn="ctr"/>
          <a:r>
            <a:rPr lang="en-US" sz="1600" dirty="0">
              <a:solidFill>
                <a:schemeClr val="accent6"/>
              </a:solidFill>
              <a:latin typeface="Calibri" charset="0"/>
              <a:ea typeface="Calibri" charset="0"/>
              <a:cs typeface="Calibri" charset="0"/>
            </a:rPr>
            <a:t>($48,500+)</a:t>
          </a:r>
        </a:p>
      </cdr:txBody>
    </cdr:sp>
  </cdr:relSizeAnchor>
  <cdr:relSizeAnchor xmlns:cdr="http://schemas.openxmlformats.org/drawingml/2006/chartDrawing">
    <cdr:from>
      <cdr:x>0.68054</cdr:x>
      <cdr:y>0.07816</cdr:y>
    </cdr:from>
    <cdr:to>
      <cdr:x>0.70485</cdr:x>
      <cdr:y>0.10431</cdr:y>
    </cdr:to>
    <cdr:sp macro="" textlink="">
      <cdr:nvSpPr>
        <cdr:cNvPr id="4" name="Rectangle 3"/>
        <cdr:cNvSpPr/>
      </cdr:nvSpPr>
      <cdr:spPr bwMode="auto">
        <a:xfrm xmlns:a="http://schemas.openxmlformats.org/drawingml/2006/main">
          <a:off x="5885793" y="282659"/>
          <a:ext cx="210207" cy="94593"/>
        </a:xfrm>
        <a:prstGeom xmlns:a="http://schemas.openxmlformats.org/drawingml/2006/main" prst="rec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0.14109</cdr:x>
      <cdr:y>0.78717</cdr:y>
    </cdr:from>
    <cdr:to>
      <cdr:x>0.31407</cdr:x>
      <cdr:y>0.88078</cdr:y>
    </cdr:to>
    <cdr:sp macro="" textlink="">
      <cdr:nvSpPr>
        <cdr:cNvPr id="5" name="TextBox 1"/>
        <cdr:cNvSpPr txBox="1"/>
      </cdr:nvSpPr>
      <cdr:spPr>
        <a:xfrm xmlns:a="http://schemas.openxmlformats.org/drawingml/2006/main">
          <a:off x="1220254" y="2846818"/>
          <a:ext cx="1496052"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a:solidFill>
                <a:schemeClr val="accent6"/>
              </a:solidFill>
              <a:latin typeface="Calibri" charset="0"/>
              <a:ea typeface="Calibri" charset="0"/>
              <a:cs typeface="Calibri" charset="0"/>
            </a:rPr>
            <a:t>Total</a:t>
          </a:r>
        </a:p>
      </cdr:txBody>
    </cdr:sp>
  </cdr:relSizeAnchor>
</c:userShapes>
</file>

<file path=ppt/handoutMasters/_rels/handoutMaster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70932"/>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1/31/2017</a:t>
            </a:fld>
            <a:endParaRPr lang="en-US"/>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712240"/>
            <a:ext cx="1981200" cy="54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2B7DF4EF-B5F3-4137-9F50-C64E3078FB4D}" type="datetimeFigureOut">
              <a:rPr lang="en-US" smtClean="0"/>
              <a:t>1/31/2017</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3"/>
            <a:ext cx="5486400" cy="42383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0E631495-809F-4118-87B7-2B4F3E8D5A02}" type="slidenum">
              <a:rPr lang="en-US" smtClean="0"/>
              <a:t>‹#›</a:t>
            </a:fld>
            <a:endParaRPr lang="en-US"/>
          </a:p>
        </p:txBody>
      </p:sp>
    </p:spTree>
    <p:extLst>
      <p:ext uri="{BB962C8B-B14F-4D97-AF65-F5344CB8AC3E}">
        <p14:creationId xmlns:p14="http://schemas.microsoft.com/office/powerpoint/2010/main" val="409384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1</a:t>
            </a:fld>
            <a:endParaRPr lang="en-US"/>
          </a:p>
        </p:txBody>
      </p:sp>
    </p:spTree>
    <p:extLst>
      <p:ext uri="{BB962C8B-B14F-4D97-AF65-F5344CB8AC3E}">
        <p14:creationId xmlns:p14="http://schemas.microsoft.com/office/powerpoint/2010/main" val="3144251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solidFill>
                  <a:srgbClr val="000000"/>
                </a:solidFill>
              </a:rPr>
              <a:pPr eaLnBrk="1" hangingPunct="1"/>
              <a:t>10</a:t>
            </a:fld>
            <a:endParaRPr lang="en-US">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60270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solidFill>
                  <a:srgbClr val="000000"/>
                </a:solidFill>
              </a:rPr>
              <a:pPr eaLnBrk="1" hangingPunct="1"/>
              <a:t>11</a:t>
            </a:fld>
            <a:endParaRPr lang="en-US">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defTabSz="882385" eaLnBrk="1" hangingPunct="1">
              <a:spcBef>
                <a:spcPct val="0"/>
              </a:spcBef>
              <a:buFont typeface="Arial" panose="020B0604020202020204" pitchFamily="34" charset="0"/>
              <a:buChar char="•"/>
            </a:pPr>
            <a:endParaRPr lang="en-US" baseline="0" dirty="0"/>
          </a:p>
        </p:txBody>
      </p:sp>
    </p:spTree>
    <p:extLst>
      <p:ext uri="{BB962C8B-B14F-4D97-AF65-F5344CB8AC3E}">
        <p14:creationId xmlns:p14="http://schemas.microsoft.com/office/powerpoint/2010/main" val="3021640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solidFill>
                  <a:srgbClr val="000000"/>
                </a:solidFill>
              </a:rPr>
              <a:pPr eaLnBrk="1" hangingPunct="1"/>
              <a:t>12</a:t>
            </a:fld>
            <a:endParaRPr lang="en-US">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defTabSz="882385" eaLnBrk="1" hangingPunct="1">
              <a:spcBef>
                <a:spcPct val="0"/>
              </a:spcBef>
              <a:buFont typeface="Arial" panose="020B0604020202020204" pitchFamily="34" charset="0"/>
              <a:buChar char="•"/>
            </a:pPr>
            <a:endParaRPr lang="en-US" dirty="0"/>
          </a:p>
        </p:txBody>
      </p:sp>
    </p:spTree>
    <p:extLst>
      <p:ext uri="{BB962C8B-B14F-4D97-AF65-F5344CB8AC3E}">
        <p14:creationId xmlns:p14="http://schemas.microsoft.com/office/powerpoint/2010/main" val="2151127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13</a:t>
            </a:fld>
            <a:endParaRPr lang="en-US"/>
          </a:p>
        </p:txBody>
      </p:sp>
    </p:spTree>
    <p:extLst>
      <p:ext uri="{BB962C8B-B14F-4D97-AF65-F5344CB8AC3E}">
        <p14:creationId xmlns:p14="http://schemas.microsoft.com/office/powerpoint/2010/main" val="375485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14</a:t>
            </a:fld>
            <a:endParaRPr lang="en-US"/>
          </a:p>
        </p:txBody>
      </p:sp>
    </p:spTree>
    <p:extLst>
      <p:ext uri="{BB962C8B-B14F-4D97-AF65-F5344CB8AC3E}">
        <p14:creationId xmlns:p14="http://schemas.microsoft.com/office/powerpoint/2010/main" val="2371283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2</a:t>
            </a:fld>
            <a:endParaRPr lang="en-US"/>
          </a:p>
        </p:txBody>
      </p:sp>
    </p:spTree>
    <p:extLst>
      <p:ext uri="{BB962C8B-B14F-4D97-AF65-F5344CB8AC3E}">
        <p14:creationId xmlns:p14="http://schemas.microsoft.com/office/powerpoint/2010/main" val="376955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70340" y="9094872"/>
            <a:ext cx="3038475" cy="479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8943B79-3EF8-41A9-91B5-32B8752835B5}" type="slidenum">
              <a:rPr lang="en-US" altLang="en-US" sz="1200">
                <a:solidFill>
                  <a:srgbClr val="000000"/>
                </a:solidFill>
                <a:cs typeface="+mn-cs"/>
              </a:rPr>
              <a:pPr algn="r" eaLnBrk="1" hangingPunct="1"/>
              <a:t>3</a:t>
            </a:fld>
            <a:endParaRPr lang="en-US" altLang="en-US" sz="1200">
              <a:solidFill>
                <a:srgbClr val="000000"/>
              </a:solidFill>
              <a:cs typeface="+mn-cs"/>
            </a:endParaRPr>
          </a:p>
        </p:txBody>
      </p:sp>
      <p:sp>
        <p:nvSpPr>
          <p:cNvPr id="60419" name="Rectangle 2"/>
          <p:cNvSpPr>
            <a:spLocks noGrp="1" noRot="1" noChangeAspect="1" noChangeArrowheads="1" noTextEdit="1"/>
          </p:cNvSpPr>
          <p:nvPr>
            <p:ph type="sldImg"/>
          </p:nvPr>
        </p:nvSpPr>
        <p:spPr>
          <a:xfrm>
            <a:off x="1112838" y="717550"/>
            <a:ext cx="4787900" cy="3590925"/>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endParaRPr lang="en-US" altLang="en-US" baseline="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28393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287703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5</a:t>
            </a:fld>
            <a:endParaRPr lang="en-US"/>
          </a:p>
        </p:txBody>
      </p:sp>
    </p:spTree>
    <p:extLst>
      <p:ext uri="{BB962C8B-B14F-4D97-AF65-F5344CB8AC3E}">
        <p14:creationId xmlns:p14="http://schemas.microsoft.com/office/powerpoint/2010/main" val="2145874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solidFill>
                  <a:srgbClr val="000000"/>
                </a:solidFill>
              </a:rPr>
              <a:pPr defTabSz="931804"/>
              <a:t>6</a:t>
            </a:fld>
            <a:endParaRPr lang="en-US">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marL="0" indent="0" eaLnBrk="1" hangingPunct="1">
              <a:spcBef>
                <a:spcPct val="0"/>
              </a:spcBef>
              <a:buFont typeface="Arial" panose="020B0604020202020204" pitchFamily="34" charset="0"/>
              <a:buNone/>
            </a:pPr>
            <a:endParaRPr lang="en-US" dirty="0"/>
          </a:p>
        </p:txBody>
      </p:sp>
    </p:spTree>
    <p:extLst>
      <p:ext uri="{BB962C8B-B14F-4D97-AF65-F5344CB8AC3E}">
        <p14:creationId xmlns:p14="http://schemas.microsoft.com/office/powerpoint/2010/main" val="3464322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E631495-809F-4118-87B7-2B4F3E8D5A02}" type="slidenum">
              <a:rPr lang="en-US" smtClean="0"/>
              <a:t>7</a:t>
            </a:fld>
            <a:endParaRPr lang="en-US"/>
          </a:p>
        </p:txBody>
      </p:sp>
    </p:spTree>
    <p:extLst>
      <p:ext uri="{BB962C8B-B14F-4D97-AF65-F5344CB8AC3E}">
        <p14:creationId xmlns:p14="http://schemas.microsoft.com/office/powerpoint/2010/main" val="381394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solidFill>
                  <a:srgbClr val="000000"/>
                </a:solidFill>
              </a:rPr>
              <a:pPr eaLnBrk="1" hangingPunct="1"/>
              <a:t>8</a:t>
            </a:fld>
            <a:endParaRPr lang="en-US">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defTabSz="882385" eaLnBrk="1" hangingPunct="1">
              <a:spcBef>
                <a:spcPct val="0"/>
              </a:spcBef>
              <a:buFont typeface="Arial" panose="020B0604020202020204" pitchFamily="34" charset="0"/>
              <a:buChar char="•"/>
            </a:pPr>
            <a:endParaRPr lang="en-US" dirty="0"/>
          </a:p>
        </p:txBody>
      </p:sp>
    </p:spTree>
    <p:extLst>
      <p:ext uri="{BB962C8B-B14F-4D97-AF65-F5344CB8AC3E}">
        <p14:creationId xmlns:p14="http://schemas.microsoft.com/office/powerpoint/2010/main" val="3930894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solidFill>
                  <a:srgbClr val="000000"/>
                </a:solidFill>
              </a:rPr>
              <a:pPr eaLnBrk="1" hangingPunct="1"/>
              <a:t>9</a:t>
            </a:fld>
            <a:endParaRPr lang="en-US">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50982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19382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a:t>Click to edit Master title style</a:t>
            </a:r>
          </a:p>
        </p:txBody>
      </p:sp>
      <p:sp>
        <p:nvSpPr>
          <p:cNvPr id="3" name="Text Placeholder 2"/>
          <p:cNvSpPr>
            <a:spLocks noGrp="1"/>
          </p:cNvSpPr>
          <p:nvPr>
            <p:ph type="body" sz="half" idx="1"/>
          </p:nvPr>
        </p:nvSpPr>
        <p:spPr>
          <a:xfrm>
            <a:off x="231775" y="1066800"/>
            <a:ext cx="4265613" cy="5027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9788" y="1066800"/>
            <a:ext cx="4265612" cy="5027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a:solidFill>
                  <a:schemeClr val="accent6"/>
                </a:solidFill>
                <a:latin typeface="Calibri" charset="0"/>
                <a:ea typeface="Calibri"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a:t>Click to edit Master text styles</a:t>
            </a:r>
          </a:p>
        </p:txBody>
      </p:sp>
      <p:sp>
        <p:nvSpPr>
          <p:cNvPr id="3" name="Rectangle 2"/>
          <p:cNvSpPr/>
          <p:nvPr userDrawn="1"/>
        </p:nvSpPr>
        <p:spPr>
          <a:xfrm>
            <a:off x="-1" y="6318984"/>
            <a:ext cx="6172201" cy="430887"/>
          </a:xfrm>
          <a:prstGeom prst="rect">
            <a:avLst/>
          </a:prstGeom>
        </p:spPr>
        <p:txBody>
          <a:bodyPr wrap="square" anchor="b" anchorCtr="0">
            <a:spAutoFit/>
          </a:bodyPr>
          <a:lstStyle/>
          <a:p>
            <a:r>
              <a:rPr lang="en-US" sz="1100" dirty="0">
                <a:solidFill>
                  <a:srgbClr val="33383B"/>
                </a:solidFill>
                <a:ea typeface="Calibri" charset="0"/>
                <a:cs typeface="Calibri" charset="0"/>
              </a:rPr>
              <a:t>Source: S. R. Collins, M. Z. </a:t>
            </a:r>
            <a:r>
              <a:rPr lang="en-US" sz="1100" dirty="0" err="1">
                <a:solidFill>
                  <a:srgbClr val="33383B"/>
                </a:solidFill>
                <a:ea typeface="Calibri" charset="0"/>
                <a:cs typeface="Calibri" charset="0"/>
              </a:rPr>
              <a:t>Gunja</a:t>
            </a:r>
            <a:r>
              <a:rPr lang="en-US" sz="1100" dirty="0">
                <a:solidFill>
                  <a:srgbClr val="33383B"/>
                </a:solidFill>
                <a:ea typeface="Calibri" charset="0"/>
                <a:cs typeface="Calibri" charset="0"/>
              </a:rPr>
              <a:t>, M. M. Doty, and S. </a:t>
            </a:r>
            <a:r>
              <a:rPr lang="en-US" sz="1100" dirty="0" err="1">
                <a:solidFill>
                  <a:srgbClr val="33383B"/>
                </a:solidFill>
                <a:ea typeface="Calibri" charset="0"/>
                <a:cs typeface="Calibri" charset="0"/>
              </a:rPr>
              <a:t>Beutel</a:t>
            </a:r>
            <a:r>
              <a:rPr lang="en-US" sz="1100" dirty="0">
                <a:solidFill>
                  <a:srgbClr val="33383B"/>
                </a:solidFill>
                <a:ea typeface="Calibri" charset="0"/>
                <a:cs typeface="Calibri" charset="0"/>
              </a:rPr>
              <a:t>, </a:t>
            </a:r>
            <a:r>
              <a:rPr lang="en-US" sz="1100" i="1" dirty="0">
                <a:solidFill>
                  <a:srgbClr val="33383B"/>
                </a:solidFill>
                <a:ea typeface="Calibri" charset="0"/>
                <a:cs typeface="Calibri" charset="0"/>
              </a:rPr>
              <a:t>How the Affordable Care Act Has Improved Americans’ Ability to Buy Health Insurance on Their Own,</a:t>
            </a:r>
            <a:r>
              <a:rPr lang="en-US" sz="1100" dirty="0">
                <a:solidFill>
                  <a:srgbClr val="33383B"/>
                </a:solidFill>
                <a:ea typeface="Calibri" charset="0"/>
                <a:cs typeface="Calibri" charset="0"/>
              </a:rPr>
              <a:t> The Commonwealth Fund, February 2017.</a:t>
            </a:r>
          </a:p>
        </p:txBody>
      </p:sp>
    </p:spTree>
    <p:extLst>
      <p:ext uri="{BB962C8B-B14F-4D97-AF65-F5344CB8AC3E}">
        <p14:creationId xmlns:p14="http://schemas.microsoft.com/office/powerpoint/2010/main" val="244325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36223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5365764"/>
      </p:ext>
    </p:extLst>
  </p:cSld>
  <p:clrMap bg1="lt1" tx1="dk1" bg2="lt2" tx2="dk2" accent1="accent1" accent2="accent2" accent3="accent3" accent4="accent4" accent5="accent5" accent6="accent6" hlink="hlink" folHlink="folHlink"/>
  <p:sldLayoutIdLst>
    <p:sldLayoutId id="2147483707" r:id="rId1"/>
    <p:sldLayoutId id="2147483708" r:id="rId2"/>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304800" y="685800"/>
            <a:ext cx="8001000" cy="1569660"/>
          </a:xfrm>
        </p:spPr>
        <p:txBody>
          <a:bodyPr/>
          <a:lstStyle/>
          <a:p>
            <a:r>
              <a:rPr lang="en-US" sz="3200" dirty="0">
                <a:latin typeface="Georgia" charset="0"/>
                <a:ea typeface="ＭＳ Ｐゴシック" charset="0"/>
              </a:rPr>
              <a:t>How the Affordable Care Act Has Improved Americans’ Ability to Buy Health Insurance on Their Own </a:t>
            </a:r>
            <a:endParaRPr lang="en-US" dirty="0">
              <a:latin typeface="Georgia" charset="0"/>
              <a:ea typeface="ＭＳ Ｐゴシック" charset="0"/>
            </a:endParaRPr>
          </a:p>
        </p:txBody>
      </p:sp>
      <p:sp>
        <p:nvSpPr>
          <p:cNvPr id="3" name="Subtitle 2"/>
          <p:cNvSpPr>
            <a:spLocks noGrp="1"/>
          </p:cNvSpPr>
          <p:nvPr>
            <p:ph type="subTitle" idx="1"/>
          </p:nvPr>
        </p:nvSpPr>
        <p:spPr>
          <a:xfrm>
            <a:off x="304800" y="3377556"/>
            <a:ext cx="6400800" cy="1752600"/>
          </a:xfrm>
        </p:spPr>
        <p:txBody>
          <a:bodyPr/>
          <a:lstStyle/>
          <a:p>
            <a:pPr algn="l">
              <a:defRPr/>
            </a:pPr>
            <a:r>
              <a:rPr lang="en-US" sz="1800" dirty="0">
                <a:latin typeface="Arial"/>
                <a:cs typeface="Arial"/>
              </a:rPr>
              <a:t>Sara R. Collins, Ph.D. </a:t>
            </a:r>
          </a:p>
          <a:p>
            <a:pPr algn="l">
              <a:defRPr/>
            </a:pPr>
            <a:r>
              <a:rPr lang="en-US" sz="1800" dirty="0">
                <a:latin typeface="Arial"/>
                <a:cs typeface="Arial"/>
              </a:rPr>
              <a:t>Vice President, Health Care Coverage and Access </a:t>
            </a:r>
          </a:p>
          <a:p>
            <a:pPr algn="l">
              <a:defRPr/>
            </a:pPr>
            <a:r>
              <a:rPr lang="en-US" sz="1800" dirty="0">
                <a:latin typeface="Arial"/>
                <a:cs typeface="Arial"/>
              </a:rPr>
              <a:t>The Commonwealth Fund</a:t>
            </a:r>
          </a:p>
          <a:p>
            <a:pPr algn="l">
              <a:defRPr/>
            </a:pPr>
            <a:endParaRPr lang="en-US" sz="1100" dirty="0">
              <a:latin typeface="Arial"/>
              <a:cs typeface="Arial"/>
            </a:endParaRPr>
          </a:p>
          <a:p>
            <a:pPr algn="l">
              <a:defRPr/>
            </a:pPr>
            <a:r>
              <a:rPr lang="en-US" sz="1800" dirty="0">
                <a:latin typeface="Arial"/>
                <a:cs typeface="Arial"/>
              </a:rPr>
              <a:t>Media Teleconference </a:t>
            </a:r>
          </a:p>
          <a:p>
            <a:pPr algn="l">
              <a:defRPr/>
            </a:pPr>
            <a:r>
              <a:rPr lang="en-US" sz="1800" dirty="0">
                <a:latin typeface="Arial"/>
                <a:cs typeface="Arial"/>
              </a:rPr>
              <a:t>January 31, 2017 </a:t>
            </a:r>
          </a:p>
        </p:txBody>
      </p:sp>
      <p:pic>
        <p:nvPicPr>
          <p:cNvPr id="13315"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648970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CFlogo_2014_4-color_PMS_K.eps"/>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4800" y="5314950"/>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2362409"/>
            <a:ext cx="6858000" cy="830997"/>
          </a:xfrm>
          <a:prstGeom prst="rect">
            <a:avLst/>
          </a:prstGeom>
          <a:noFill/>
        </p:spPr>
        <p:txBody>
          <a:bodyPr wrap="square" rtlCol="0">
            <a:spAutoFit/>
          </a:bodyPr>
          <a:lstStyle/>
          <a:p>
            <a:r>
              <a:rPr lang="en-US" sz="2400" dirty="0">
                <a:solidFill>
                  <a:prstClr val="black"/>
                </a:solidFill>
                <a:latin typeface="Georgia" charset="0"/>
              </a:rPr>
              <a:t>Findings from the Commonwealth Fund Biennial </a:t>
            </a:r>
            <a:br>
              <a:rPr lang="en-US" sz="2400" dirty="0">
                <a:solidFill>
                  <a:prstClr val="black"/>
                </a:solidFill>
                <a:latin typeface="Georgia" charset="0"/>
              </a:rPr>
            </a:br>
            <a:r>
              <a:rPr lang="en-US" sz="2400" dirty="0">
                <a:solidFill>
                  <a:prstClr val="black"/>
                </a:solidFill>
                <a:latin typeface="Georgia" charset="0"/>
              </a:rPr>
              <a:t>Health Insurance Survey, 2016 </a:t>
            </a:r>
            <a:endParaRPr lang="en-US" sz="36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Exhibit 9</a:t>
            </a:r>
          </a:p>
        </p:txBody>
      </p:sp>
      <p:sp>
        <p:nvSpPr>
          <p:cNvPr id="5" name="Text Placeholder 4"/>
          <p:cNvSpPr>
            <a:spLocks noGrp="1"/>
          </p:cNvSpPr>
          <p:nvPr>
            <p:ph type="body" sz="quarter" idx="11"/>
          </p:nvPr>
        </p:nvSpPr>
        <p:spPr/>
        <p:txBody>
          <a:bodyPr/>
          <a:lstStyle/>
          <a:p>
            <a:r>
              <a:rPr lang="en-US" dirty="0"/>
              <a:t>Uninsured Adults and Those with Coverage Gaps Reported Medical Bill Problems at Higher Rates Than Did Those Continuously Insured, 2016</a:t>
            </a:r>
          </a:p>
        </p:txBody>
      </p:sp>
      <p:sp>
        <p:nvSpPr>
          <p:cNvPr id="9" name="TextBox 8"/>
          <p:cNvSpPr txBox="1"/>
          <p:nvPr/>
        </p:nvSpPr>
        <p:spPr>
          <a:xfrm>
            <a:off x="40242" y="1494419"/>
            <a:ext cx="6423618" cy="307777"/>
          </a:xfrm>
          <a:prstGeom prst="rect">
            <a:avLst/>
          </a:prstGeom>
          <a:noFill/>
        </p:spPr>
        <p:txBody>
          <a:bodyPr wrap="none" rtlCol="0">
            <a:spAutoFit/>
          </a:bodyPr>
          <a:lstStyle/>
          <a:p>
            <a:pPr fontAlgn="base">
              <a:spcBef>
                <a:spcPct val="0"/>
              </a:spcBef>
              <a:spcAft>
                <a:spcPct val="0"/>
              </a:spcAft>
            </a:pPr>
            <a:r>
              <a:rPr lang="en-US" sz="1400" i="1" dirty="0">
                <a:solidFill>
                  <a:srgbClr val="33383B"/>
                </a:solidFill>
                <a:latin typeface="Calibri" panose="020F0502020204030204" pitchFamily="34" charset="0"/>
                <a:cs typeface="Calibri" panose="020F0502020204030204" pitchFamily="34" charset="0"/>
              </a:rPr>
              <a:t>Percent of adults ages 19–64 who had medical bill problems or accrued medical debt*</a:t>
            </a:r>
          </a:p>
        </p:txBody>
      </p:sp>
      <p:sp>
        <p:nvSpPr>
          <p:cNvPr id="2" name="Text Placeholder 1"/>
          <p:cNvSpPr>
            <a:spLocks noGrp="1"/>
          </p:cNvSpPr>
          <p:nvPr>
            <p:ph type="body" sz="quarter" idx="12"/>
          </p:nvPr>
        </p:nvSpPr>
        <p:spPr>
          <a:xfrm>
            <a:off x="40243" y="4830662"/>
            <a:ext cx="8496785" cy="1526609"/>
          </a:xfrm>
        </p:spPr>
        <p:txBody>
          <a:bodyPr/>
          <a:lstStyle/>
          <a:p>
            <a:r>
              <a:rPr lang="en-US" dirty="0"/>
              <a:t>Notes: * Includes any of the following: had problems paying medical bills, contacted by a collection agency for unpaid bills, had to change way of life in order to pay medical bills, or has outstanding medical debt. ** Sample size too small to break out by “Insured now, had a gap” and “Uninsured now”. “Continuously insured” refers to adults who were insured for the full year up to and on the survey field date; “Insured now, had a gap” refers to adults who were insured at the time of the survey but were uninsured at any point during the year before the survey field date; “Uninsured now” refers to adults who reported being uninsured at the time of the survey; "Uninsured now or had a gap" refers to adults who were uninsured at any point during the year before the survey field date or on the survey field date. FPL refers to federal poverty level. Income levels are for a family of four in 2015. </a:t>
            </a:r>
          </a:p>
          <a:p>
            <a:r>
              <a:rPr lang="en-US" dirty="0"/>
              <a:t>Data: The Commonwealth Fund Biennial Health Insurance Survey (2016).</a:t>
            </a:r>
          </a:p>
        </p:txBody>
      </p:sp>
      <p:sp>
        <p:nvSpPr>
          <p:cNvPr id="3" name="Rectangle 2"/>
          <p:cNvSpPr/>
          <p:nvPr/>
        </p:nvSpPr>
        <p:spPr bwMode="auto">
          <a:xfrm>
            <a:off x="5557345" y="2347092"/>
            <a:ext cx="157655" cy="153221"/>
          </a:xfrm>
          <a:prstGeom prst="rect">
            <a:avLst/>
          </a:prstGeom>
          <a:no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defTabSz="685800"/>
            <a:endParaRPr lang="en-US" sz="1350">
              <a:latin typeface="Arial" charset="0"/>
            </a:endParaRPr>
          </a:p>
        </p:txBody>
      </p:sp>
      <p:sp>
        <p:nvSpPr>
          <p:cNvPr id="6" name="Rectangle 5"/>
          <p:cNvSpPr/>
          <p:nvPr/>
        </p:nvSpPr>
        <p:spPr bwMode="auto">
          <a:xfrm>
            <a:off x="6306207" y="1712215"/>
            <a:ext cx="189186" cy="57149"/>
          </a:xfrm>
          <a:prstGeom prst="rect">
            <a:avLst/>
          </a:prstGeom>
          <a:no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defTabSz="685800"/>
            <a:endParaRPr lang="en-US" sz="1350">
              <a:latin typeface="Arial" charset="0"/>
            </a:endParaRPr>
          </a:p>
        </p:txBody>
      </p:sp>
      <p:sp>
        <p:nvSpPr>
          <p:cNvPr id="10" name="Rectangle 9"/>
          <p:cNvSpPr/>
          <p:nvPr/>
        </p:nvSpPr>
        <p:spPr bwMode="auto">
          <a:xfrm>
            <a:off x="7189076" y="2678167"/>
            <a:ext cx="559676" cy="465083"/>
          </a:xfrm>
          <a:prstGeom prst="rect">
            <a:avLst/>
          </a:prstGeom>
          <a:no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defTabSz="685800"/>
            <a:endParaRPr lang="en-US" sz="1350">
              <a:latin typeface="Arial" charset="0"/>
            </a:endParaRPr>
          </a:p>
        </p:txBody>
      </p:sp>
      <p:sp>
        <p:nvSpPr>
          <p:cNvPr id="11" name="Rectangle 10"/>
          <p:cNvSpPr/>
          <p:nvPr/>
        </p:nvSpPr>
        <p:spPr bwMode="auto">
          <a:xfrm>
            <a:off x="7945821" y="2150023"/>
            <a:ext cx="622738" cy="503685"/>
          </a:xfrm>
          <a:prstGeom prst="rect">
            <a:avLst/>
          </a:prstGeom>
          <a:no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defTabSz="685800"/>
            <a:endParaRPr lang="en-US" sz="1350">
              <a:latin typeface="Arial" charset="0"/>
            </a:endParaRPr>
          </a:p>
        </p:txBody>
      </p:sp>
      <p:sp>
        <p:nvSpPr>
          <p:cNvPr id="13" name="Rectangle 12"/>
          <p:cNvSpPr/>
          <p:nvPr/>
        </p:nvSpPr>
        <p:spPr bwMode="auto">
          <a:xfrm>
            <a:off x="7803931" y="2064153"/>
            <a:ext cx="567559" cy="436160"/>
          </a:xfrm>
          <a:prstGeom prst="rect">
            <a:avLst/>
          </a:prstGeom>
          <a:no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defTabSz="685800"/>
            <a:endParaRPr lang="en-US" sz="1350">
              <a:latin typeface="Arial" charset="0"/>
            </a:endParaRPr>
          </a:p>
        </p:txBody>
      </p:sp>
      <p:graphicFrame>
        <p:nvGraphicFramePr>
          <p:cNvPr id="8" name="Chart 7"/>
          <p:cNvGraphicFramePr/>
          <p:nvPr>
            <p:extLst>
              <p:ext uri="{D42A27DB-BD31-4B8C-83A1-F6EECF244321}">
                <p14:modId xmlns:p14="http://schemas.microsoft.com/office/powerpoint/2010/main" val="1453621649"/>
              </p:ext>
            </p:extLst>
          </p:nvPr>
        </p:nvGraphicFramePr>
        <p:xfrm>
          <a:off x="135735" y="1541391"/>
          <a:ext cx="8305800" cy="3514591"/>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p:cNvGrpSpPr/>
          <p:nvPr/>
        </p:nvGrpSpPr>
        <p:grpSpPr>
          <a:xfrm>
            <a:off x="5752139" y="1802543"/>
            <a:ext cx="2015006" cy="523220"/>
            <a:chOff x="5804691" y="2889334"/>
            <a:chExt cx="2015006" cy="523220"/>
          </a:xfrm>
        </p:grpSpPr>
        <p:sp>
          <p:nvSpPr>
            <p:cNvPr id="12" name="Rectangle 11"/>
            <p:cNvSpPr/>
            <p:nvPr/>
          </p:nvSpPr>
          <p:spPr bwMode="auto">
            <a:xfrm>
              <a:off x="5804691" y="3006425"/>
              <a:ext cx="119264" cy="98005"/>
            </a:xfrm>
            <a:prstGeom prst="rect">
              <a:avLst/>
            </a:prstGeom>
            <a:solidFill>
              <a:schemeClr val="accent2"/>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defTabSz="685800"/>
              <a:endParaRPr lang="en-US" sz="1350">
                <a:latin typeface="Arial" charset="0"/>
              </a:endParaRPr>
            </a:p>
          </p:txBody>
        </p:sp>
        <p:sp>
          <p:nvSpPr>
            <p:cNvPr id="14" name="TextBox 13"/>
            <p:cNvSpPr txBox="1"/>
            <p:nvPr/>
          </p:nvSpPr>
          <p:spPr>
            <a:xfrm>
              <a:off x="5912069" y="2889334"/>
              <a:ext cx="1907628" cy="523220"/>
            </a:xfrm>
            <a:prstGeom prst="rect">
              <a:avLst/>
            </a:prstGeom>
            <a:noFill/>
          </p:spPr>
          <p:txBody>
            <a:bodyPr wrap="square" rtlCol="0">
              <a:spAutoFit/>
            </a:bodyPr>
            <a:lstStyle/>
            <a:p>
              <a:r>
                <a:rPr lang="en-US" sz="1400" dirty="0">
                  <a:solidFill>
                    <a:schemeClr val="tx1">
                      <a:lumMod val="65000"/>
                      <a:lumOff val="35000"/>
                    </a:schemeClr>
                  </a:solidFill>
                  <a:latin typeface="Calibri" panose="020F0502020204030204" pitchFamily="34" charset="0"/>
                </a:rPr>
                <a:t>Uninsured now or had a gap**</a:t>
              </a:r>
            </a:p>
          </p:txBody>
        </p:sp>
      </p:grpSp>
    </p:spTree>
    <p:extLst>
      <p:ext uri="{BB962C8B-B14F-4D97-AF65-F5344CB8AC3E}">
        <p14:creationId xmlns:p14="http://schemas.microsoft.com/office/powerpoint/2010/main" val="43458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Exhibit 10</a:t>
            </a:r>
          </a:p>
        </p:txBody>
      </p:sp>
      <p:sp>
        <p:nvSpPr>
          <p:cNvPr id="5" name="Text Placeholder 4"/>
          <p:cNvSpPr>
            <a:spLocks noGrp="1"/>
          </p:cNvSpPr>
          <p:nvPr>
            <p:ph type="body" sz="quarter" idx="11"/>
          </p:nvPr>
        </p:nvSpPr>
        <p:spPr/>
        <p:txBody>
          <a:bodyPr/>
          <a:lstStyle/>
          <a:p>
            <a:r>
              <a:rPr lang="en-US" dirty="0"/>
              <a:t>Uninsured Adults Are Less Likely to Have a Regular Source of Care or Receive Preventive Care, 2016 </a:t>
            </a:r>
          </a:p>
        </p:txBody>
      </p:sp>
      <p:sp>
        <p:nvSpPr>
          <p:cNvPr id="9" name="TextBox 8"/>
          <p:cNvSpPr txBox="1"/>
          <p:nvPr/>
        </p:nvSpPr>
        <p:spPr>
          <a:xfrm>
            <a:off x="22730" y="1143000"/>
            <a:ext cx="2286332" cy="307777"/>
          </a:xfrm>
          <a:prstGeom prst="rect">
            <a:avLst/>
          </a:prstGeom>
          <a:noFill/>
        </p:spPr>
        <p:txBody>
          <a:bodyPr wrap="none" rtlCol="0">
            <a:spAutoFit/>
          </a:bodyPr>
          <a:lstStyle/>
          <a:p>
            <a:r>
              <a:rPr lang="en-US" sz="1400" i="1" dirty="0">
                <a:solidFill>
                  <a:srgbClr val="33383B"/>
                </a:solidFill>
                <a:latin typeface="Calibri" panose="020F0502020204030204" pitchFamily="34" charset="0"/>
                <a:ea typeface="+mn-ea"/>
                <a:cs typeface="Calibri" panose="020F0502020204030204" pitchFamily="34" charset="0"/>
              </a:rPr>
              <a:t>Percent of adults ages 19–64</a:t>
            </a:r>
          </a:p>
        </p:txBody>
      </p:sp>
      <p:graphicFrame>
        <p:nvGraphicFramePr>
          <p:cNvPr id="8" name="Chart 7"/>
          <p:cNvGraphicFramePr/>
          <p:nvPr>
            <p:extLst/>
          </p:nvPr>
        </p:nvGraphicFramePr>
        <p:xfrm>
          <a:off x="118449" y="1450777"/>
          <a:ext cx="8915400" cy="350222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2"/>
          </p:nvPr>
        </p:nvSpPr>
        <p:spPr>
          <a:xfrm>
            <a:off x="0" y="4953000"/>
            <a:ext cx="9144000" cy="1175764"/>
          </a:xfrm>
        </p:spPr>
        <p:txBody>
          <a:bodyPr/>
          <a:lstStyle/>
          <a:p>
            <a:r>
              <a:rPr lang="en-US"/>
              <a:t>Notes: </a:t>
            </a:r>
            <a:r>
              <a:rPr lang="en-US" dirty="0"/>
              <a:t>“Continuously insured” refers to adults who were insured for the full year up to and on the survey field date; “Insured now, had a gap” refers to adults who were insured at the time of the survey but were uninsured at any point during the year before the survey field date; “Uninsured now” refers to adults who reported being uninsured at the time of the survey. Respondents were asked if they: had their blood pressure checked within the past two years (in past year if has hypertension or high blood pressure); had their cholesterol checked in past five years (in past year if has hypertension, heart disease, or high cholesterol); and had their seasonal flu shot within the past 12 months.</a:t>
            </a:r>
          </a:p>
          <a:p>
            <a:r>
              <a:rPr lang="en-US" dirty="0"/>
              <a:t>Data: The Commonwealth Fund Biennial Health Insurance Survey (2016).</a:t>
            </a:r>
          </a:p>
        </p:txBody>
      </p:sp>
    </p:spTree>
    <p:extLst>
      <p:ext uri="{BB962C8B-B14F-4D97-AF65-F5344CB8AC3E}">
        <p14:creationId xmlns:p14="http://schemas.microsoft.com/office/powerpoint/2010/main" val="325511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0" y="0"/>
            <a:ext cx="9144000" cy="301752"/>
          </a:xfrm>
        </p:spPr>
        <p:txBody>
          <a:bodyPr/>
          <a:lstStyle/>
          <a:p>
            <a:r>
              <a:rPr lang="en-US" dirty="0"/>
              <a:t>Exhibit 11</a:t>
            </a:r>
          </a:p>
        </p:txBody>
      </p:sp>
      <p:sp>
        <p:nvSpPr>
          <p:cNvPr id="5" name="Text Placeholder 4"/>
          <p:cNvSpPr>
            <a:spLocks noGrp="1"/>
          </p:cNvSpPr>
          <p:nvPr>
            <p:ph type="body" sz="quarter" idx="11"/>
          </p:nvPr>
        </p:nvSpPr>
        <p:spPr>
          <a:xfrm>
            <a:off x="0" y="301752"/>
            <a:ext cx="9132017" cy="533359"/>
          </a:xfrm>
        </p:spPr>
        <p:txBody>
          <a:bodyPr/>
          <a:lstStyle/>
          <a:p>
            <a:r>
              <a:rPr lang="en-US" spc="-20" dirty="0"/>
              <a:t>Uninsured Adults Are Less Likely to Receive Cancer Screenings, 2016 </a:t>
            </a:r>
          </a:p>
        </p:txBody>
      </p:sp>
      <p:sp>
        <p:nvSpPr>
          <p:cNvPr id="9" name="TextBox 8"/>
          <p:cNvSpPr txBox="1"/>
          <p:nvPr/>
        </p:nvSpPr>
        <p:spPr>
          <a:xfrm>
            <a:off x="22730" y="743220"/>
            <a:ext cx="2286332" cy="307777"/>
          </a:xfrm>
          <a:prstGeom prst="rect">
            <a:avLst/>
          </a:prstGeom>
          <a:noFill/>
        </p:spPr>
        <p:txBody>
          <a:bodyPr wrap="none" rtlCol="0">
            <a:spAutoFit/>
          </a:bodyPr>
          <a:lstStyle/>
          <a:p>
            <a:r>
              <a:rPr lang="en-US" sz="1400" i="1" dirty="0">
                <a:solidFill>
                  <a:srgbClr val="33383B"/>
                </a:solidFill>
                <a:latin typeface="Calibri" panose="020F0502020204030204" pitchFamily="34" charset="0"/>
                <a:ea typeface="+mn-ea"/>
                <a:cs typeface="Calibri" panose="020F0502020204030204" pitchFamily="34" charset="0"/>
              </a:rPr>
              <a:t>Percent of adults ages 19–64</a:t>
            </a:r>
          </a:p>
        </p:txBody>
      </p:sp>
      <p:sp>
        <p:nvSpPr>
          <p:cNvPr id="2" name="Text Placeholder 1"/>
          <p:cNvSpPr>
            <a:spLocks noGrp="1"/>
          </p:cNvSpPr>
          <p:nvPr>
            <p:ph type="body" sz="quarter" idx="12"/>
          </p:nvPr>
        </p:nvSpPr>
        <p:spPr>
          <a:xfrm>
            <a:off x="0" y="5003855"/>
            <a:ext cx="9144000" cy="1124909"/>
          </a:xfrm>
        </p:spPr>
        <p:txBody>
          <a:bodyPr/>
          <a:lstStyle/>
          <a:p>
            <a:r>
              <a:rPr lang="en-US" dirty="0"/>
              <a:t>Notes: “Continuously insured” refers to adults who were insured for the full year up to and on the survey field date; “Insured now, had a gap” refers to adults who were insured at the time of the survey but were uninsured at any point during the year before the survey field date; “Uninsured now” refers to adults who reported being uninsured at the time of the survey. Respondents were asked if they: received a Pap test within the past three years for females ages </a:t>
            </a:r>
            <a:br>
              <a:rPr lang="en-US" dirty="0"/>
            </a:br>
            <a:r>
              <a:rPr lang="en-US" dirty="0"/>
              <a:t>21–64, received a mammogram within the past two years for females ages 40–64, and received a colon cancer screening within the past five years for adults ages 50–64.</a:t>
            </a:r>
          </a:p>
          <a:p>
            <a:r>
              <a:rPr lang="en-US" dirty="0"/>
              <a:t>Data: The Commonwealth Fund Biennial Health Insurance Survey (2016).</a:t>
            </a:r>
          </a:p>
        </p:txBody>
      </p:sp>
      <p:graphicFrame>
        <p:nvGraphicFramePr>
          <p:cNvPr id="10" name="Chart 9"/>
          <p:cNvGraphicFramePr/>
          <p:nvPr>
            <p:extLst/>
          </p:nvPr>
        </p:nvGraphicFramePr>
        <p:xfrm>
          <a:off x="106465" y="1181100"/>
          <a:ext cx="8915400" cy="36926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543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46" y="207192"/>
            <a:ext cx="9067800" cy="523220"/>
          </a:xfrm>
        </p:spPr>
        <p:txBody>
          <a:bodyPr/>
          <a:lstStyle/>
          <a:p>
            <a:r>
              <a:rPr lang="en-US" sz="2800" dirty="0"/>
              <a:t>Conclusions and Policy Implications</a:t>
            </a:r>
          </a:p>
        </p:txBody>
      </p:sp>
      <p:sp>
        <p:nvSpPr>
          <p:cNvPr id="3" name="Content Placeholder 2"/>
          <p:cNvSpPr>
            <a:spLocks noGrp="1"/>
          </p:cNvSpPr>
          <p:nvPr>
            <p:ph idx="1"/>
          </p:nvPr>
        </p:nvSpPr>
        <p:spPr>
          <a:xfrm>
            <a:off x="381000" y="706081"/>
            <a:ext cx="8229600" cy="5074444"/>
          </a:xfrm>
        </p:spPr>
        <p:txBody>
          <a:bodyPr/>
          <a:lstStyle/>
          <a:p>
            <a:r>
              <a:rPr lang="en-US" dirty="0"/>
              <a:t>The ACA has significantly lowered uninsured rates for US adults of all races, ages and income groups.</a:t>
            </a:r>
          </a:p>
          <a:p>
            <a:endParaRPr lang="en-US" dirty="0"/>
          </a:p>
          <a:p>
            <a:r>
              <a:rPr lang="en-US" dirty="0"/>
              <a:t>These gains are enabling more people to get the health care they need. </a:t>
            </a:r>
          </a:p>
          <a:p>
            <a:endParaRPr lang="en-US" dirty="0"/>
          </a:p>
          <a:p>
            <a:r>
              <a:rPr lang="en-US" dirty="0"/>
              <a:t>Insured Americans are more likely to go to the doctor when sick, or get preventive care and cancer screenings than those without coverage. </a:t>
            </a:r>
          </a:p>
          <a:p>
            <a:endParaRPr lang="en-US" dirty="0"/>
          </a:p>
          <a:p>
            <a:r>
              <a:rPr lang="en-US" dirty="0"/>
              <a:t>ACA subsidies and market reforms have led to a significant improvement in the ability of adults to buy health insurance on their own. </a:t>
            </a:r>
          </a:p>
          <a:p>
            <a:endParaRPr lang="en-US" dirty="0"/>
          </a:p>
          <a:p>
            <a:r>
              <a:rPr lang="en-US" dirty="0"/>
              <a:t>Weaknesses in coverage remain including ongoing problems buying </a:t>
            </a:r>
            <a:r>
              <a:rPr lang="en-US" dirty="0" smtClean="0"/>
              <a:t>individual insurance; </a:t>
            </a:r>
            <a:r>
              <a:rPr lang="en-US" dirty="0"/>
              <a:t>high rates of medical bill problems. </a:t>
            </a:r>
          </a:p>
          <a:p>
            <a:pPr marL="0" indent="0">
              <a:buNone/>
            </a:pPr>
            <a:endParaRPr lang="en-US" dirty="0"/>
          </a:p>
          <a:p>
            <a:r>
              <a:rPr lang="en-US" dirty="0"/>
              <a:t>Repeal of  key ACA provisions like subsidies without an effective replacement will exacerbate these weaknesses and leave problems in insurance unrelated to the ACA unaddressed.  </a:t>
            </a:r>
          </a:p>
          <a:p>
            <a:endParaRPr lang="en-US" dirty="0"/>
          </a:p>
          <a:p>
            <a:endParaRPr lang="en-US" dirty="0"/>
          </a:p>
          <a:p>
            <a:endParaRPr lang="en-US" dirty="0"/>
          </a:p>
        </p:txBody>
      </p:sp>
      <p:sp>
        <p:nvSpPr>
          <p:cNvPr id="4" name="TextBox 3"/>
          <p:cNvSpPr txBox="1"/>
          <p:nvPr/>
        </p:nvSpPr>
        <p:spPr>
          <a:xfrm>
            <a:off x="76200" y="21063"/>
            <a:ext cx="236220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Light" panose="020F0302020204030204" pitchFamily="34" charset="0"/>
                <a:cs typeface="Arial" panose="020B0604020202020204" pitchFamily="34" charset="0"/>
              </a:rPr>
              <a:t>Exhibit 12</a:t>
            </a:r>
          </a:p>
        </p:txBody>
      </p:sp>
    </p:spTree>
    <p:extLst>
      <p:ext uri="{BB962C8B-B14F-4D97-AF65-F5344CB8AC3E}">
        <p14:creationId xmlns:p14="http://schemas.microsoft.com/office/powerpoint/2010/main" val="1196283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7"/>
          <p:cNvSpPr txBox="1">
            <a:spLocks/>
          </p:cNvSpPr>
          <p:nvPr/>
        </p:nvSpPr>
        <p:spPr>
          <a:xfrm>
            <a:off x="0" y="0"/>
            <a:ext cx="9144000" cy="301752"/>
          </a:xfrm>
          <a:prstGeom prst="rect">
            <a:avLst/>
          </a:prstGeom>
        </p:spPr>
        <p:txBody>
          <a:bodyPr/>
          <a:lstStyle>
            <a:lvl1pPr marL="0" indent="0" algn="l" rtl="0" eaLnBrk="0" fontAlgn="base" hangingPunct="0">
              <a:spcBef>
                <a:spcPct val="20000"/>
              </a:spcBef>
              <a:spcAft>
                <a:spcPct val="0"/>
              </a:spcAft>
              <a:buNone/>
              <a:defRPr sz="1600" b="0" i="0">
                <a:solidFill>
                  <a:schemeClr val="accent6"/>
                </a:solidFill>
                <a:latin typeface="Calibri Light" charset="0"/>
                <a:ea typeface="Calibri Light" charset="0"/>
                <a:cs typeface="Calibri Light" charset="0"/>
              </a:defRPr>
            </a:lvl1pPr>
            <a:lvl2pPr marL="457200" indent="0" algn="l" rtl="0" eaLnBrk="0" fontAlgn="base" hangingPunct="0">
              <a:spcBef>
                <a:spcPct val="20000"/>
              </a:spcBef>
              <a:spcAft>
                <a:spcPct val="0"/>
              </a:spcAft>
              <a:buNone/>
              <a:defRPr sz="1600" b="0" i="0">
                <a:solidFill>
                  <a:schemeClr val="accent6"/>
                </a:solidFill>
                <a:latin typeface="Calibri Light" charset="0"/>
                <a:ea typeface="Calibri Light" charset="0"/>
                <a:cs typeface="Calibri Light" charset="0"/>
              </a:defRPr>
            </a:lvl2pPr>
            <a:lvl3pPr marL="914400" indent="0" algn="l" rtl="0" eaLnBrk="0" fontAlgn="base" hangingPunct="0">
              <a:spcBef>
                <a:spcPct val="20000"/>
              </a:spcBef>
              <a:spcAft>
                <a:spcPct val="0"/>
              </a:spcAft>
              <a:buNone/>
              <a:defRPr sz="1600" b="0" i="0">
                <a:solidFill>
                  <a:schemeClr val="accent6"/>
                </a:solidFill>
                <a:latin typeface="Calibri Light" charset="0"/>
                <a:ea typeface="Calibri Light" charset="0"/>
                <a:cs typeface="Calibri Light" charset="0"/>
              </a:defRPr>
            </a:lvl3pPr>
            <a:lvl4pPr marL="1371600" indent="0" algn="l" rtl="0" eaLnBrk="0" fontAlgn="base" hangingPunct="0">
              <a:spcBef>
                <a:spcPct val="20000"/>
              </a:spcBef>
              <a:spcAft>
                <a:spcPct val="0"/>
              </a:spcAft>
              <a:buNone/>
              <a:defRPr sz="1600" b="0" i="0">
                <a:solidFill>
                  <a:schemeClr val="accent6"/>
                </a:solidFill>
                <a:latin typeface="Calibri Light" charset="0"/>
                <a:ea typeface="Calibri Light" charset="0"/>
                <a:cs typeface="Calibri Light" charset="0"/>
              </a:defRPr>
            </a:lvl4pPr>
            <a:lvl5pPr marL="1828800" indent="0" algn="l" rtl="0" eaLnBrk="0" fontAlgn="base" hangingPunct="0">
              <a:spcBef>
                <a:spcPct val="20000"/>
              </a:spcBef>
              <a:spcAft>
                <a:spcPct val="0"/>
              </a:spcAft>
              <a:buNone/>
              <a:defRPr sz="1600" b="0" i="0">
                <a:solidFill>
                  <a:schemeClr val="accent6"/>
                </a:solidFill>
                <a:latin typeface="Calibri Light" charset="0"/>
                <a:ea typeface="Calibri Light" charset="0"/>
                <a:cs typeface="Calibri Light"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33383B"/>
                </a:solidFill>
                <a:effectLst/>
                <a:uLnTx/>
                <a:uFillTx/>
                <a:latin typeface="Calibri Light" charset="0"/>
              </a:rPr>
              <a:t>Exhibit 13</a:t>
            </a:r>
          </a:p>
        </p:txBody>
      </p:sp>
      <p:sp>
        <p:nvSpPr>
          <p:cNvPr id="5" name="Text Placeholder 8"/>
          <p:cNvSpPr txBox="1">
            <a:spLocks/>
          </p:cNvSpPr>
          <p:nvPr/>
        </p:nvSpPr>
        <p:spPr>
          <a:xfrm>
            <a:off x="-1" y="304800"/>
            <a:ext cx="9132017" cy="381000"/>
          </a:xfrm>
          <a:prstGeom prst="rect">
            <a:avLst/>
          </a:prstGeom>
        </p:spPr>
        <p:txBody>
          <a:bodyPr/>
          <a:lstStyle>
            <a:lvl1pPr marL="0" indent="0" algn="l" rtl="0" eaLnBrk="0" fontAlgn="base" hangingPunct="0">
              <a:lnSpc>
                <a:spcPct val="90000"/>
              </a:lnSpc>
              <a:spcBef>
                <a:spcPts val="0"/>
              </a:spcBef>
              <a:spcAft>
                <a:spcPct val="0"/>
              </a:spcAft>
              <a:buNone/>
              <a:defRPr sz="2600" b="1" i="0">
                <a:solidFill>
                  <a:schemeClr val="accent6"/>
                </a:solidFill>
                <a:latin typeface="Calibri Light" charset="0"/>
                <a:ea typeface="Calibri Light" charset="0"/>
                <a:cs typeface="Calibri Light" charset="0"/>
              </a:defRPr>
            </a:lvl1pPr>
            <a:lvl2pPr marL="457200" indent="0" algn="l" rtl="0" eaLnBrk="0" fontAlgn="base" hangingPunct="0">
              <a:spcBef>
                <a:spcPct val="20000"/>
              </a:spcBef>
              <a:spcAft>
                <a:spcPct val="0"/>
              </a:spcAft>
              <a:buNone/>
              <a:defRPr sz="2600" b="1" i="0">
                <a:solidFill>
                  <a:schemeClr val="accent6"/>
                </a:solidFill>
                <a:latin typeface="Calibri Light" charset="0"/>
                <a:ea typeface="Calibri Light" charset="0"/>
                <a:cs typeface="Calibri Light" charset="0"/>
              </a:defRPr>
            </a:lvl2pPr>
            <a:lvl3pPr marL="914400" indent="0" algn="l" rtl="0" eaLnBrk="0" fontAlgn="base" hangingPunct="0">
              <a:spcBef>
                <a:spcPct val="20000"/>
              </a:spcBef>
              <a:spcAft>
                <a:spcPct val="0"/>
              </a:spcAft>
              <a:buNone/>
              <a:defRPr sz="2600" b="1" i="0">
                <a:solidFill>
                  <a:schemeClr val="accent6"/>
                </a:solidFill>
                <a:latin typeface="Calibri Light" charset="0"/>
                <a:ea typeface="Calibri Light" charset="0"/>
                <a:cs typeface="Calibri Light" charset="0"/>
              </a:defRPr>
            </a:lvl3pPr>
            <a:lvl4pPr marL="1371600" indent="0" algn="l" rtl="0" eaLnBrk="0" fontAlgn="base" hangingPunct="0">
              <a:spcBef>
                <a:spcPct val="20000"/>
              </a:spcBef>
              <a:spcAft>
                <a:spcPct val="0"/>
              </a:spcAft>
              <a:buNone/>
              <a:defRPr sz="2600" b="1" i="0">
                <a:solidFill>
                  <a:schemeClr val="accent6"/>
                </a:solidFill>
                <a:latin typeface="Calibri Light" charset="0"/>
                <a:ea typeface="Calibri Light" charset="0"/>
                <a:cs typeface="Calibri Light" charset="0"/>
              </a:defRPr>
            </a:lvl4pPr>
            <a:lvl5pPr marL="1828800" indent="0" algn="l" rtl="0" eaLnBrk="0" fontAlgn="base" hangingPunct="0">
              <a:spcBef>
                <a:spcPct val="20000"/>
              </a:spcBef>
              <a:spcAft>
                <a:spcPct val="0"/>
              </a:spcAft>
              <a:buNone/>
              <a:defRPr sz="2600" b="1" i="0">
                <a:solidFill>
                  <a:schemeClr val="accent6"/>
                </a:solidFill>
                <a:latin typeface="Calibri Light" charset="0"/>
                <a:ea typeface="Calibri Light" charset="0"/>
                <a:cs typeface="Calibri Light"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90000"/>
              </a:lnSpc>
              <a:spcBef>
                <a:spcPts val="0"/>
              </a:spcBef>
              <a:spcAft>
                <a:spcPct val="0"/>
              </a:spcAft>
              <a:buClrTx/>
              <a:buSzTx/>
              <a:buFontTx/>
              <a:buNone/>
              <a:tabLst/>
              <a:defRPr/>
            </a:pPr>
            <a:r>
              <a:rPr kumimoji="0" lang="en-US" sz="2600" b="1" i="0" u="none" strike="noStrike" kern="0" cap="none" spc="0" normalizeH="0" baseline="0" noProof="0" dirty="0">
                <a:ln>
                  <a:noFill/>
                </a:ln>
                <a:solidFill>
                  <a:srgbClr val="33383B"/>
                </a:solidFill>
                <a:effectLst/>
                <a:uLnTx/>
                <a:uFillTx/>
                <a:latin typeface="Calibri Light" charset="0"/>
              </a:rPr>
              <a:t>Survey</a:t>
            </a:r>
            <a:r>
              <a:rPr kumimoji="0" lang="en-US" sz="2600" b="1" i="0" u="none" strike="noStrike" kern="0" cap="none" spc="0" normalizeH="0" noProof="0" dirty="0">
                <a:ln>
                  <a:noFill/>
                </a:ln>
                <a:solidFill>
                  <a:srgbClr val="33383B"/>
                </a:solidFill>
                <a:effectLst/>
                <a:uLnTx/>
                <a:uFillTx/>
                <a:latin typeface="Calibri Light" charset="0"/>
              </a:rPr>
              <a:t> Methodology </a:t>
            </a:r>
            <a:endParaRPr kumimoji="0" lang="en-US" sz="2600" b="1" i="0" u="none" strike="noStrike" kern="0" cap="none" spc="0" normalizeH="0" baseline="0" noProof="0" dirty="0">
              <a:ln>
                <a:noFill/>
              </a:ln>
              <a:solidFill>
                <a:srgbClr val="33383B"/>
              </a:solidFill>
              <a:effectLst/>
              <a:uLnTx/>
              <a:uFillTx/>
              <a:latin typeface="Calibri Light" charset="0"/>
            </a:endParaRPr>
          </a:p>
        </p:txBody>
      </p:sp>
      <p:sp>
        <p:nvSpPr>
          <p:cNvPr id="6" name="Content Placeholder 2"/>
          <p:cNvSpPr txBox="1">
            <a:spLocks/>
          </p:cNvSpPr>
          <p:nvPr/>
        </p:nvSpPr>
        <p:spPr>
          <a:xfrm>
            <a:off x="108307" y="838200"/>
            <a:ext cx="8915400" cy="4876800"/>
          </a:xfrm>
          <a:prstGeom prst="rect">
            <a:avLst/>
          </a:prstGeom>
        </p:spPr>
        <p:txBody>
          <a:bodyPr/>
          <a:lst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Respondents completed 25-minute telephone interviews in English or Spanish conducted by Princeton Survey Research Associates International (PSRAI) from</a:t>
            </a:r>
            <a:r>
              <a:rPr lang="en-US" sz="1400" dirty="0">
                <a:latin typeface="+mn-lt"/>
              </a:rPr>
              <a:t> July 12 to November 20, 2016. </a:t>
            </a:r>
          </a:p>
          <a:p>
            <a:pPr marL="0" indent="0" fontAlgn="auto">
              <a:spcAft>
                <a:spcPts val="0"/>
              </a:spcAft>
              <a:buNone/>
            </a:pPr>
            <a:endParaRPr lang="en-US" sz="1400" dirty="0">
              <a:latin typeface="+mn-lt"/>
            </a:endParaRPr>
          </a:p>
          <a:p>
            <a:pPr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Study includes a nationally representative sample of </a:t>
            </a:r>
            <a:r>
              <a:rPr lang="en-US" sz="1400" dirty="0">
                <a:latin typeface="+mn-lt"/>
              </a:rPr>
              <a:t>6,005</a:t>
            </a:r>
            <a:r>
              <a:rPr lang="en-US" sz="1400" dirty="0">
                <a:solidFill>
                  <a:prstClr val="black"/>
                </a:solidFill>
                <a:latin typeface="+mn-lt"/>
                <a:ea typeface="+mn-ea"/>
                <a:cs typeface="Arial" pitchFamily="34" charset="0"/>
              </a:rPr>
              <a:t> adults ages 19 and older living in the continental United States. </a:t>
            </a:r>
          </a:p>
          <a:p>
            <a:pPr lvl="1"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The report analysis is limited to adults ages 19 to 64 (</a:t>
            </a:r>
            <a:r>
              <a:rPr lang="en-US" sz="1400" dirty="0">
                <a:latin typeface="+mn-lt"/>
              </a:rPr>
              <a:t>n=4,186</a:t>
            </a:r>
            <a:r>
              <a:rPr lang="en-US" sz="1400" dirty="0">
                <a:solidFill>
                  <a:prstClr val="black"/>
                </a:solidFill>
                <a:latin typeface="+mn-lt"/>
                <a:ea typeface="+mn-ea"/>
                <a:cs typeface="Arial" pitchFamily="34" charset="0"/>
              </a:rPr>
              <a:t>).</a:t>
            </a:r>
          </a:p>
          <a:p>
            <a:pPr marL="457200" lvl="1" indent="0" fontAlgn="auto">
              <a:spcAft>
                <a:spcPts val="0"/>
              </a:spcAft>
              <a:buNone/>
            </a:pPr>
            <a:endParaRPr lang="en-US" sz="1400" dirty="0">
              <a:solidFill>
                <a:prstClr val="black"/>
              </a:solidFill>
              <a:latin typeface="+mn-lt"/>
              <a:ea typeface="+mn-ea"/>
              <a:cs typeface="Arial" pitchFamily="34" charset="0"/>
            </a:endParaRPr>
          </a:p>
          <a:p>
            <a:pPr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A combination of landline and cell phone random-digit dial (RDD) samples was used to reach respondents. </a:t>
            </a:r>
          </a:p>
          <a:p>
            <a:pPr fontAlgn="auto">
              <a:spcAft>
                <a:spcPts val="0"/>
              </a:spcAft>
              <a:buFont typeface="Arial" panose="020B0604020202020204" pitchFamily="34" charset="0"/>
              <a:buChar char="•"/>
            </a:pPr>
            <a:endParaRPr lang="en-US" sz="1400" dirty="0">
              <a:solidFill>
                <a:prstClr val="black"/>
              </a:solidFill>
              <a:latin typeface="+mn-lt"/>
              <a:ea typeface="+mn-ea"/>
              <a:cs typeface="Arial" pitchFamily="34" charset="0"/>
            </a:endParaRPr>
          </a:p>
          <a:p>
            <a:pPr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Statistical results are weighted to correct for the stratified sample design, overlapping landline and cellular phone sample frames, and disproportionate non-response that might bias results. The data are weighted to the U.S. adult population by age, sex, race/ethnicity, education, household size, geographic region, population density, and household telephone use, using the U.S. Census Bureau’s 2016 Annual Social and Economic Supplement.</a:t>
            </a:r>
          </a:p>
          <a:p>
            <a:pPr fontAlgn="auto">
              <a:spcAft>
                <a:spcPts val="0"/>
              </a:spcAft>
              <a:buFont typeface="Arial" panose="020B0604020202020204" pitchFamily="34" charset="0"/>
              <a:buChar char="•"/>
            </a:pPr>
            <a:endParaRPr lang="en-US" sz="1400" dirty="0">
              <a:solidFill>
                <a:prstClr val="black"/>
              </a:solidFill>
              <a:latin typeface="+mn-lt"/>
              <a:ea typeface="+mn-ea"/>
              <a:cs typeface="Arial" pitchFamily="34" charset="0"/>
            </a:endParaRPr>
          </a:p>
          <a:p>
            <a:pPr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Overall margin of sampling error of </a:t>
            </a:r>
            <a:r>
              <a:rPr lang="en-US" sz="1400" dirty="0">
                <a:latin typeface="+mn-lt"/>
              </a:rPr>
              <a:t>+/– 1.9 percentage points </a:t>
            </a:r>
            <a:r>
              <a:rPr lang="en-US" sz="1400" dirty="0">
                <a:solidFill>
                  <a:prstClr val="black"/>
                </a:solidFill>
                <a:latin typeface="+mn-lt"/>
                <a:ea typeface="+mn-ea"/>
                <a:cs typeface="Arial" pitchFamily="34" charset="0"/>
              </a:rPr>
              <a:t>at the 95 percent confidence level.</a:t>
            </a:r>
          </a:p>
          <a:p>
            <a:pPr fontAlgn="auto">
              <a:spcAft>
                <a:spcPts val="0"/>
              </a:spcAft>
              <a:buFont typeface="Arial" panose="020B0604020202020204" pitchFamily="34" charset="0"/>
              <a:buChar char="•"/>
            </a:pPr>
            <a:endParaRPr lang="en-US" sz="1400" dirty="0">
              <a:solidFill>
                <a:prstClr val="black"/>
              </a:solidFill>
              <a:latin typeface="+mn-lt"/>
              <a:ea typeface="+mn-ea"/>
              <a:cs typeface="Arial" pitchFamily="34" charset="0"/>
            </a:endParaRPr>
          </a:p>
          <a:p>
            <a:pPr fontAlgn="auto">
              <a:spcAft>
                <a:spcPts val="0"/>
              </a:spcAft>
              <a:buFont typeface="Arial" panose="020B0604020202020204" pitchFamily="34" charset="0"/>
              <a:buChar char="•"/>
            </a:pPr>
            <a:r>
              <a:rPr lang="en-US" sz="1400" dirty="0">
                <a:solidFill>
                  <a:prstClr val="black"/>
                </a:solidFill>
                <a:latin typeface="+mn-lt"/>
                <a:ea typeface="+mn-ea"/>
                <a:cs typeface="Arial" pitchFamily="34" charset="0"/>
              </a:rPr>
              <a:t>Study also reports estimates from 2001, 2003, 2005, 2010, 2012, and 2014 Commonwealth Fund Biennial Health Insurance Surveys, also conducted by PSRAI. </a:t>
            </a:r>
          </a:p>
          <a:p>
            <a:endParaRPr lang="en-US" sz="1600" dirty="0">
              <a:latin typeface="+mn-lt"/>
              <a:ea typeface="ＭＳ Ｐゴシック" charset="0"/>
              <a:cs typeface="Arial" charset="0"/>
            </a:endParaRPr>
          </a:p>
        </p:txBody>
      </p:sp>
    </p:spTree>
    <p:extLst>
      <p:ext uri="{BB962C8B-B14F-4D97-AF65-F5344CB8AC3E}">
        <p14:creationId xmlns:p14="http://schemas.microsoft.com/office/powerpoint/2010/main" val="354186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6117"/>
            <a:ext cx="9067800" cy="523220"/>
          </a:xfrm>
        </p:spPr>
        <p:txBody>
          <a:bodyPr/>
          <a:lstStyle/>
          <a:p>
            <a:r>
              <a:rPr lang="en-US" sz="2800" dirty="0"/>
              <a:t>Summary of Major Findings</a:t>
            </a:r>
          </a:p>
        </p:txBody>
      </p:sp>
      <p:sp>
        <p:nvSpPr>
          <p:cNvPr id="3" name="Content Placeholder 2"/>
          <p:cNvSpPr>
            <a:spLocks noGrp="1"/>
          </p:cNvSpPr>
          <p:nvPr>
            <p:ph idx="1"/>
          </p:nvPr>
        </p:nvSpPr>
        <p:spPr>
          <a:xfrm>
            <a:off x="381000" y="685800"/>
            <a:ext cx="8229600" cy="4114800"/>
          </a:xfrm>
        </p:spPr>
        <p:txBody>
          <a:bodyPr/>
          <a:lstStyle/>
          <a:p>
            <a:r>
              <a:rPr lang="en-US" dirty="0"/>
              <a:t>There were significant improvements in people’s ability to buy health plans on their own after implementation of the ACA insurance reforms. </a:t>
            </a:r>
          </a:p>
          <a:p>
            <a:pPr marL="0" indent="0">
              <a:buNone/>
            </a:pPr>
            <a:endParaRPr lang="en-US" dirty="0"/>
          </a:p>
          <a:p>
            <a:r>
              <a:rPr lang="en-US" dirty="0"/>
              <a:t>Among working age adults who tried to buy individual coverage, the percentage who said it was very difficult to find an affordable plan fell by almost half between 2010 and 2016. </a:t>
            </a:r>
          </a:p>
          <a:p>
            <a:endParaRPr lang="en-US" dirty="0"/>
          </a:p>
          <a:p>
            <a:r>
              <a:rPr lang="en-US" dirty="0"/>
              <a:t>Uninsured rates among lower income adults have fallen by 17 percentage points since 2010 and are more than 10 percentage points below 2001 levels.  </a:t>
            </a:r>
          </a:p>
          <a:p>
            <a:endParaRPr lang="en-US" dirty="0"/>
          </a:p>
          <a:p>
            <a:r>
              <a:rPr lang="en-US" dirty="0"/>
              <a:t>More Americans are getting the health care they need: adults who reported not getting needed health care because of costs fell from a high of 80 million in 2012 to an estimated 63 million in 2016.</a:t>
            </a:r>
          </a:p>
          <a:p>
            <a:endParaRPr lang="en-US" dirty="0"/>
          </a:p>
          <a:p>
            <a:r>
              <a:rPr lang="en-US" dirty="0"/>
              <a:t>There have been modest improvements in people’s reports of problems paying their medical bills.  </a:t>
            </a:r>
          </a:p>
          <a:p>
            <a:endParaRPr lang="en-US" dirty="0"/>
          </a:p>
          <a:p>
            <a:endParaRPr lang="en-US" dirty="0"/>
          </a:p>
          <a:p>
            <a:endParaRPr lang="en-US" dirty="0"/>
          </a:p>
        </p:txBody>
      </p:sp>
      <p:sp>
        <p:nvSpPr>
          <p:cNvPr id="4" name="TextBox 3"/>
          <p:cNvSpPr txBox="1"/>
          <p:nvPr/>
        </p:nvSpPr>
        <p:spPr>
          <a:xfrm>
            <a:off x="90714" y="16840"/>
            <a:ext cx="2362200" cy="338554"/>
          </a:xfrm>
          <a:prstGeom prst="rect">
            <a:avLst/>
          </a:prstGeom>
          <a:noFill/>
        </p:spPr>
        <p:txBody>
          <a:bodyPr wrap="square" rtlCol="0">
            <a:spAutoFit/>
          </a:bodyPr>
          <a:lstStyle/>
          <a:p>
            <a:r>
              <a:rPr lang="en-US" sz="1600" dirty="0">
                <a:latin typeface="Calibri Light" panose="020F0302020204030204" pitchFamily="34" charset="0"/>
                <a:cs typeface="Arial" panose="020B0604020202020204" pitchFamily="34" charset="0"/>
              </a:rPr>
              <a:t>Exhibit 1</a:t>
            </a:r>
          </a:p>
        </p:txBody>
      </p:sp>
    </p:spTree>
    <p:extLst>
      <p:ext uri="{BB962C8B-B14F-4D97-AF65-F5344CB8AC3E}">
        <p14:creationId xmlns:p14="http://schemas.microsoft.com/office/powerpoint/2010/main" val="812138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The ACA’s Individual Market Reforms and Subsidies Have Made It Easier for People to Buy Health Plans on Their Own</a:t>
            </a:r>
          </a:p>
        </p:txBody>
      </p:sp>
      <p:sp>
        <p:nvSpPr>
          <p:cNvPr id="4" name="Text Placeholder 3"/>
          <p:cNvSpPr>
            <a:spLocks noGrp="1"/>
          </p:cNvSpPr>
          <p:nvPr>
            <p:ph type="body" sz="quarter" idx="12"/>
          </p:nvPr>
        </p:nvSpPr>
        <p:spPr>
          <a:xfrm>
            <a:off x="16933" y="5295900"/>
            <a:ext cx="9144000" cy="832864"/>
          </a:xfrm>
        </p:spPr>
        <p:txBody>
          <a:bodyPr/>
          <a:lstStyle/>
          <a:p>
            <a:r>
              <a:rPr lang="en-US" dirty="0"/>
              <a:t>Note: FPL refers to federal poverty level. * Bought in the past three years. ** Respondent rated their health status as fair or poor, or has any of the following chronic conditions: hypertension or high blood pressure; heart disease, including heart attack; diabetes; asthma, emphysema, or lung disease; high cholesterol. ^ Among those who ever tried buying health insurance on their own in the past three years.</a:t>
            </a:r>
          </a:p>
          <a:p>
            <a:r>
              <a:rPr lang="en-US" dirty="0"/>
              <a:t>Data: The Commonwealth Fund Biennial Health Insurance Surveys (2010 and 2016).</a:t>
            </a:r>
          </a:p>
        </p:txBody>
      </p:sp>
      <p:graphicFrame>
        <p:nvGraphicFramePr>
          <p:cNvPr id="6" name="Group 575"/>
          <p:cNvGraphicFramePr>
            <a:graphicFrameLocks/>
          </p:cNvGraphicFramePr>
          <p:nvPr>
            <p:extLst>
              <p:ext uri="{D42A27DB-BD31-4B8C-83A1-F6EECF244321}">
                <p14:modId xmlns:p14="http://schemas.microsoft.com/office/powerpoint/2010/main" val="1487426057"/>
              </p:ext>
            </p:extLst>
          </p:nvPr>
        </p:nvGraphicFramePr>
        <p:xfrm>
          <a:off x="304800" y="1216152"/>
          <a:ext cx="8458202" cy="3889247"/>
        </p:xfrm>
        <a:graphic>
          <a:graphicData uri="http://schemas.openxmlformats.org/drawingml/2006/table">
            <a:tbl>
              <a:tblPr/>
              <a:tblGrid>
                <a:gridCol w="32766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6"/>
                    </a:ext>
                  </a:extLst>
                </a:gridCol>
                <a:gridCol w="1470194">
                  <a:extLst>
                    <a:ext uri="{9D8B030D-6E8A-4147-A177-3AD203B41FA5}">
                      <a16:colId xmlns:a16="http://schemas.microsoft.com/office/drawing/2014/main" xmlns="" val="20002"/>
                    </a:ext>
                  </a:extLst>
                </a:gridCol>
                <a:gridCol w="968208">
                  <a:extLst>
                    <a:ext uri="{9D8B030D-6E8A-4147-A177-3AD203B41FA5}">
                      <a16:colId xmlns:a16="http://schemas.microsoft.com/office/drawing/2014/main" xmlns="" val="20003"/>
                    </a:ext>
                  </a:extLst>
                </a:gridCol>
              </a:tblGrid>
              <a:tr h="351936">
                <a:tc>
                  <a:txBody>
                    <a:bodyPr/>
                    <a:lstStyle/>
                    <a:p>
                      <a:pPr marL="0" marR="0" lvl="0" indent="0" algn="l" defTabSz="914400" rtl="0" eaLnBrk="1" fontAlgn="base" latinLnBrk="0" hangingPunct="1">
                        <a:lnSpc>
                          <a:spcPct val="100000"/>
                        </a:lnSpc>
                        <a:spcBef>
                          <a:spcPct val="10000"/>
                        </a:spcBef>
                        <a:spcAft>
                          <a:spcPct val="10000"/>
                        </a:spcAft>
                        <a:buClrTx/>
                        <a:buSzTx/>
                        <a:buFontTx/>
                        <a:buNone/>
                        <a:tabLst/>
                      </a:pPr>
                      <a:endPar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6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Total</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anchor="b"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Health problem**</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anchor="b"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92205">
                <a:tc>
                  <a:txBody>
                    <a:bodyPr/>
                    <a:lstStyle/>
                    <a:p>
                      <a:pPr marL="0" marR="0" lvl="0" indent="0" algn="l" defTabSz="914400" rtl="0" eaLnBrk="1" fontAlgn="base" latinLnBrk="0" hangingPunct="1">
                        <a:lnSpc>
                          <a:spcPct val="100000"/>
                        </a:lnSpc>
                        <a:spcBef>
                          <a:spcPct val="10000"/>
                        </a:spcBef>
                        <a:spcAft>
                          <a:spcPct val="10000"/>
                        </a:spcAft>
                        <a:buClrTx/>
                        <a:buSzTx/>
                        <a:buFontTx/>
                        <a:buNone/>
                        <a:tabLst/>
                      </a:pPr>
                      <a:endPar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2010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2016</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2010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2016</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908385">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10000"/>
                        </a:spcBef>
                        <a:spcAft>
                          <a:spcPct val="10000"/>
                        </a:spcAft>
                        <a:buClrTx/>
                        <a:buSzTx/>
                        <a:buFontTx/>
                        <a:buNone/>
                        <a:tabLst/>
                      </a:pPr>
                      <a:r>
                        <a:rPr kumimoji="0" lang="en-US" altLang="en-US" sz="14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Adults ages 19–64 with individual coverage* or who tried to buy it </a:t>
                      </a:r>
                      <a:br>
                        <a:rPr kumimoji="0" lang="en-US" altLang="en-US" sz="14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br>
                      <a:r>
                        <a:rPr kumimoji="0" lang="en-US" altLang="en-US" sz="14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in past three years who:</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6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26 million</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6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44 million</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2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1754">
                <a:tc>
                  <a:txBody>
                    <a:bodyPr/>
                    <a:lstStyle>
                      <a:lvl1pPr marL="169863"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169863" marR="0" lvl="0" indent="0" algn="l"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t>Found it very difficult or impossible </a:t>
                      </a:r>
                      <a:b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br>
                      <a: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t>to find affordable coverage</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60%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34%</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70%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42%</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731754">
                <a:tc>
                  <a:txBody>
                    <a:bodyPr/>
                    <a:lstStyle>
                      <a:lvl1pPr marL="168275" indent="-6350"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168275" marR="0" lvl="0" indent="-6350" algn="l"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t>Found it very difficult or impossible </a:t>
                      </a:r>
                      <a:b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br>
                      <a: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t>to find coverage they needed</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4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43%</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4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25%</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53%</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31%</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73213">
                <a:tc>
                  <a:txBody>
                    <a:bodyPr/>
                    <a:lstStyle>
                      <a:lvl1pPr marL="169863"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169863" marR="0" lvl="0" indent="0" algn="l"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Times New Roman" panose="02020603050405020304" pitchFamily="18" charset="0"/>
                        </a:rPr>
                        <a:t>Has individual coverage* or ended up buying a health insurance plan^</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46%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12 million</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66%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29 million</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36%</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6"/>
                          </a:solidFill>
                          <a:effectLst/>
                          <a:latin typeface="Calibri" panose="020F0502020204030204" pitchFamily="34" charset="0"/>
                          <a:ea typeface="ＭＳ Ｐゴシック" panose="020B0600070205080204" pitchFamily="34" charset="-128"/>
                          <a:cs typeface="Arial" panose="020B0604020202020204" pitchFamily="34" charset="0"/>
                        </a:rPr>
                        <a:t>60%</a:t>
                      </a:r>
                    </a:p>
                  </a:txBody>
                  <a:tcPr marL="0" marR="0" marT="0" marB="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xmlns="" val="10003"/>
                  </a:ext>
                </a:extLst>
              </a:tr>
            </a:tbl>
          </a:graphicData>
        </a:graphic>
      </p:graphicFrame>
      <p:sp>
        <p:nvSpPr>
          <p:cNvPr id="5" name="Text Placeholder 4"/>
          <p:cNvSpPr>
            <a:spLocks noGrp="1"/>
          </p:cNvSpPr>
          <p:nvPr>
            <p:ph type="body" sz="quarter" idx="10"/>
          </p:nvPr>
        </p:nvSpPr>
        <p:spPr/>
        <p:txBody>
          <a:bodyPr/>
          <a:lstStyle/>
          <a:p>
            <a:r>
              <a:rPr lang="en-US" dirty="0"/>
              <a:t>Exhibit 2</a:t>
            </a:r>
          </a:p>
        </p:txBody>
      </p:sp>
    </p:spTree>
    <p:extLst>
      <p:ext uri="{BB962C8B-B14F-4D97-AF65-F5344CB8AC3E}">
        <p14:creationId xmlns:p14="http://schemas.microsoft.com/office/powerpoint/2010/main" val="62220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301752"/>
          </a:xfrm>
        </p:spPr>
        <p:txBody>
          <a:bodyPr/>
          <a:lstStyle/>
          <a:p>
            <a:r>
              <a:rPr lang="en-US" dirty="0"/>
              <a:t>Exhibit 3</a:t>
            </a:r>
          </a:p>
        </p:txBody>
      </p:sp>
      <p:sp>
        <p:nvSpPr>
          <p:cNvPr id="9" name="Text Placeholder 8"/>
          <p:cNvSpPr>
            <a:spLocks noGrp="1"/>
          </p:cNvSpPr>
          <p:nvPr>
            <p:ph type="body" sz="quarter" idx="11"/>
          </p:nvPr>
        </p:nvSpPr>
        <p:spPr>
          <a:xfrm>
            <a:off x="-1" y="304800"/>
            <a:ext cx="9132017" cy="911352"/>
          </a:xfrm>
        </p:spPr>
        <p:txBody>
          <a:bodyPr/>
          <a:lstStyle/>
          <a:p>
            <a:r>
              <a:rPr lang="en-US" dirty="0"/>
              <a:t>The Number of Uninsured Adults Dropped to 23 Million in 2016, Down from 37 Million in 2010</a:t>
            </a:r>
          </a:p>
        </p:txBody>
      </p:sp>
      <p:sp>
        <p:nvSpPr>
          <p:cNvPr id="10" name="Text Placeholder 9"/>
          <p:cNvSpPr>
            <a:spLocks noGrp="1"/>
          </p:cNvSpPr>
          <p:nvPr>
            <p:ph type="body" sz="quarter" idx="12"/>
          </p:nvPr>
        </p:nvSpPr>
        <p:spPr>
          <a:xfrm>
            <a:off x="0" y="5334000"/>
            <a:ext cx="9144000" cy="794764"/>
          </a:xfrm>
        </p:spPr>
        <p:txBody>
          <a:bodyPr/>
          <a:lstStyle/>
          <a:p>
            <a:r>
              <a:rPr lang="en-US"/>
              <a:t>Notes: </a:t>
            </a:r>
            <a:r>
              <a:rPr lang="en-US" dirty="0"/>
              <a:t>“Uninsured now” refers to adults who reported being uninsured at the time of the survey; “Insured now, had a gap” refers to adults who were insured at the time of the survey but were uninsured at any point during the year before the survey field date; “Continuously insured” refers to adults who were insured for the full year up to and on the survey field date. </a:t>
            </a:r>
          </a:p>
          <a:p>
            <a:r>
              <a:rPr lang="en-US" dirty="0"/>
              <a:t>Data: The Commonwealth Fund Biennial Health Insurance Surveys (2001, 2003, 2005, 2010, 2012, 2014, 2016).</a:t>
            </a:r>
          </a:p>
        </p:txBody>
      </p:sp>
      <p:graphicFrame>
        <p:nvGraphicFramePr>
          <p:cNvPr id="18" name="Group 2"/>
          <p:cNvGraphicFramePr>
            <a:graphicFrameLocks/>
          </p:cNvGraphicFramePr>
          <p:nvPr>
            <p:extLst/>
          </p:nvPr>
        </p:nvGraphicFramePr>
        <p:xfrm>
          <a:off x="108307" y="1537382"/>
          <a:ext cx="8915402" cy="3529917"/>
        </p:xfrm>
        <a:graphic>
          <a:graphicData uri="http://schemas.openxmlformats.org/drawingml/2006/table">
            <a:tbl>
              <a:tblPr/>
              <a:tblGrid>
                <a:gridCol w="1415693">
                  <a:extLst>
                    <a:ext uri="{9D8B030D-6E8A-4147-A177-3AD203B41FA5}">
                      <a16:colId xmlns:a16="http://schemas.microsoft.com/office/drawing/2014/main" xmlns="" val="20000"/>
                    </a:ext>
                  </a:extLst>
                </a:gridCol>
                <a:gridCol w="1071387">
                  <a:extLst>
                    <a:ext uri="{9D8B030D-6E8A-4147-A177-3AD203B41FA5}">
                      <a16:colId xmlns:a16="http://schemas.microsoft.com/office/drawing/2014/main" xmlns="" val="20001"/>
                    </a:ext>
                  </a:extLst>
                </a:gridCol>
                <a:gridCol w="1071387">
                  <a:extLst>
                    <a:ext uri="{9D8B030D-6E8A-4147-A177-3AD203B41FA5}">
                      <a16:colId xmlns:a16="http://schemas.microsoft.com/office/drawing/2014/main" xmlns="" val="20002"/>
                    </a:ext>
                  </a:extLst>
                </a:gridCol>
                <a:gridCol w="1071387">
                  <a:extLst>
                    <a:ext uri="{9D8B030D-6E8A-4147-A177-3AD203B41FA5}">
                      <a16:colId xmlns:a16="http://schemas.microsoft.com/office/drawing/2014/main" xmlns="" val="20003"/>
                    </a:ext>
                  </a:extLst>
                </a:gridCol>
                <a:gridCol w="1071387">
                  <a:extLst>
                    <a:ext uri="{9D8B030D-6E8A-4147-A177-3AD203B41FA5}">
                      <a16:colId xmlns:a16="http://schemas.microsoft.com/office/drawing/2014/main" xmlns="" val="20004"/>
                    </a:ext>
                  </a:extLst>
                </a:gridCol>
                <a:gridCol w="1071387">
                  <a:extLst>
                    <a:ext uri="{9D8B030D-6E8A-4147-A177-3AD203B41FA5}">
                      <a16:colId xmlns:a16="http://schemas.microsoft.com/office/drawing/2014/main" xmlns="" val="20005"/>
                    </a:ext>
                  </a:extLst>
                </a:gridCol>
                <a:gridCol w="1071387">
                  <a:extLst>
                    <a:ext uri="{9D8B030D-6E8A-4147-A177-3AD203B41FA5}">
                      <a16:colId xmlns:a16="http://schemas.microsoft.com/office/drawing/2014/main" xmlns="" val="20006"/>
                    </a:ext>
                  </a:extLst>
                </a:gridCol>
                <a:gridCol w="1071387">
                  <a:extLst>
                    <a:ext uri="{9D8B030D-6E8A-4147-A177-3AD203B41FA5}">
                      <a16:colId xmlns:a16="http://schemas.microsoft.com/office/drawing/2014/main" xmlns="" val="20007"/>
                    </a:ext>
                  </a:extLst>
                </a:gridCol>
              </a:tblGrid>
              <a:tr h="5710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accent6"/>
                        </a:solidFill>
                        <a:effectLst/>
                        <a:latin typeface="Calibri" charset="0"/>
                        <a:ea typeface="Calibri" charset="0"/>
                        <a:cs typeface="Calibri" charset="0"/>
                      </a:endParaRPr>
                    </a:p>
                  </a:txBody>
                  <a:tcPr anchor="ctr" horzOverflow="overflow">
                    <a:lnL>
                      <a:noFill/>
                    </a:lnL>
                    <a:lnR w="12700" cap="flat" cmpd="sng" algn="ctr">
                      <a:solidFill>
                        <a:schemeClr val="accent6">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2001</a:t>
                      </a:r>
                    </a:p>
                  </a:txBody>
                  <a:tcPr marL="45720" marR="45720" anchor="ctr" horzOverflow="overflow">
                    <a:lnL w="12700" cap="flat" cmpd="sng" algn="ctr">
                      <a:solidFill>
                        <a:schemeClr val="accent6">
                          <a:lumMod val="20000"/>
                          <a:lumOff val="8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2003</a:t>
                      </a:r>
                    </a:p>
                  </a:txBody>
                  <a:tcPr marL="45720" marR="45720" anchor="ctr" horzOverflow="overflow">
                    <a:lnL w="3175" cap="flat" cmpd="sng" algn="ctr">
                      <a:solidFill>
                        <a:schemeClr val="accent6">
                          <a:lumMod val="60000"/>
                          <a:lumOff val="4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2005</a:t>
                      </a:r>
                    </a:p>
                  </a:txBody>
                  <a:tcPr marL="45720" marR="45720" anchor="ctr" horzOverflow="overflow">
                    <a:lnL w="3175" cap="flat" cmpd="sng" algn="ctr">
                      <a:solidFill>
                        <a:schemeClr val="accent6">
                          <a:lumMod val="60000"/>
                          <a:lumOff val="4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2010</a:t>
                      </a:r>
                    </a:p>
                  </a:txBody>
                  <a:tcPr marL="45720" marR="45720" anchor="ctr" horzOverflow="overflow">
                    <a:lnL w="3175" cap="flat" cmpd="sng" algn="ctr">
                      <a:solidFill>
                        <a:schemeClr val="accent6">
                          <a:lumMod val="60000"/>
                          <a:lumOff val="4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2012</a:t>
                      </a:r>
                    </a:p>
                  </a:txBody>
                  <a:tcPr marL="45720" marR="45720" anchor="ctr" horzOverflow="overflow">
                    <a:lnL w="3175" cap="flat" cmpd="sng" algn="ctr">
                      <a:solidFill>
                        <a:schemeClr val="accent6">
                          <a:lumMod val="60000"/>
                          <a:lumOff val="4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2014</a:t>
                      </a:r>
                    </a:p>
                  </a:txBody>
                  <a:tcPr marL="45720" marR="45720" anchor="ctr" horzOverflow="overflow">
                    <a:lnL w="3175" cap="flat" cmpd="sng" algn="ctr">
                      <a:solidFill>
                        <a:schemeClr val="accent6">
                          <a:lumMod val="60000"/>
                          <a:lumOff val="4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2016</a:t>
                      </a:r>
                    </a:p>
                  </a:txBody>
                  <a:tcPr marL="45720" marR="45720" anchor="ctr" horzOverflow="overflow">
                    <a:lnL w="3175" cap="flat" cmpd="sng" algn="ctr">
                      <a:solidFill>
                        <a:schemeClr val="accent6">
                          <a:lumMod val="60000"/>
                          <a:lumOff val="40000"/>
                        </a:schemeClr>
                      </a:solidFill>
                      <a:prstDash val="solid"/>
                      <a:round/>
                      <a:headEnd type="none" w="med" len="med"/>
                      <a:tailEnd type="none" w="med" len="med"/>
                    </a:lnL>
                    <a:lnR w="3175" cap="flat" cmpd="sng" algn="ctr">
                      <a:solidFill>
                        <a:schemeClr val="accent6">
                          <a:lumMod val="60000"/>
                          <a:lumOff val="40000"/>
                        </a:schemeClr>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3175" cap="flat" cmpd="sng" algn="ctr">
                      <a:solidFill>
                        <a:schemeClr val="accent6">
                          <a:lumMod val="60000"/>
                          <a:lumOff val="4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86300">
                <a:tc>
                  <a:txBody>
                    <a:bodyPr/>
                    <a:lstStyle/>
                    <a:p>
                      <a:pPr marL="0" marR="0" lvl="1" indent="0" algn="l"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a:ln>
                            <a:noFill/>
                          </a:ln>
                          <a:solidFill>
                            <a:schemeClr val="bg1"/>
                          </a:solidFill>
                          <a:effectLst/>
                          <a:latin typeface="Calibri" charset="0"/>
                          <a:ea typeface="Calibri" charset="0"/>
                          <a:cs typeface="Calibri" charset="0"/>
                        </a:rPr>
                        <a:t>Uninsured now</a:t>
                      </a:r>
                    </a:p>
                  </a:txBody>
                  <a:tcPr anchor="ctr" horzOverflow="overflow">
                    <a:lnL>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24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30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32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37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36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29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23 million</a:t>
                      </a:r>
                    </a:p>
                  </a:txBody>
                  <a:tcPr marL="9525" marR="9525" marT="9525" marB="0" anchor="ctr">
                    <a:lnL w="12700" cap="flat" cmpd="sng" algn="ctr">
                      <a:solidFill>
                        <a:schemeClr val="bg1"/>
                      </a:solidFill>
                      <a:prstDash val="solid"/>
                      <a:round/>
                      <a:headEnd type="none" w="med" len="med"/>
                      <a:tailEnd type="none" w="med" len="med"/>
                    </a:lnL>
                    <a:lnR>
                      <a:noFill/>
                    </a:lnR>
                    <a:lnT w="31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xmlns="" val="10001"/>
                  </a:ext>
                </a:extLst>
              </a:tr>
              <a:tr h="986300">
                <a:tc>
                  <a:txBody>
                    <a:bodyPr/>
                    <a:lstStyle/>
                    <a:p>
                      <a:pPr marL="0" marR="0" lvl="1" indent="0" algn="l"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a:ln>
                            <a:noFill/>
                          </a:ln>
                          <a:solidFill>
                            <a:schemeClr val="bg1"/>
                          </a:solidFill>
                          <a:effectLst/>
                          <a:latin typeface="Calibri" charset="0"/>
                          <a:ea typeface="Calibri" charset="0"/>
                          <a:cs typeface="Calibri" charset="0"/>
                        </a:rPr>
                        <a:t>Insured now, had a gap</a:t>
                      </a: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15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16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16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15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19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23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18 million</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2"/>
                  </a:ext>
                </a:extLst>
              </a:tr>
              <a:tr h="986300">
                <a:tc>
                  <a:txBody>
                    <a:bodyPr/>
                    <a:lstStyle/>
                    <a:p>
                      <a:pPr marL="0" marR="0" lvl="1" indent="0" algn="l" defTabSz="914400" rtl="0" eaLnBrk="1" fontAlgn="base" latinLnBrk="0" hangingPunct="1">
                        <a:lnSpc>
                          <a:spcPct val="100000"/>
                        </a:lnSpc>
                        <a:spcBef>
                          <a:spcPts val="0"/>
                        </a:spcBef>
                        <a:spcAft>
                          <a:spcPct val="0"/>
                        </a:spcAft>
                        <a:buClrTx/>
                        <a:buSzTx/>
                        <a:buFontTx/>
                        <a:buNone/>
                        <a:tabLst/>
                      </a:pPr>
                      <a:r>
                        <a:rPr kumimoji="0" lang="en-US" sz="1600" b="1" i="0" u="none" strike="noStrike" cap="none" normalizeH="0" baseline="0" dirty="0">
                          <a:ln>
                            <a:noFill/>
                          </a:ln>
                          <a:solidFill>
                            <a:schemeClr val="bg1"/>
                          </a:solidFill>
                          <a:effectLst/>
                          <a:latin typeface="Calibri" charset="0"/>
                          <a:ea typeface="Calibri" charset="0"/>
                          <a:cs typeface="Calibri" charset="0"/>
                        </a:rPr>
                        <a:t>Continuously insured</a:t>
                      </a: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123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127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125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132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129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131 million</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kern="1200" cap="none" normalizeH="0" baseline="0" dirty="0">
                          <a:ln>
                            <a:noFill/>
                          </a:ln>
                          <a:solidFill>
                            <a:schemeClr val="bg1"/>
                          </a:solidFill>
                          <a:effectLst/>
                          <a:latin typeface="Calibri" charset="0"/>
                          <a:ea typeface="Calibri" charset="0"/>
                          <a:cs typeface="Calibri" charset="0"/>
                        </a:rPr>
                        <a:t>78%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bg1"/>
                          </a:solidFill>
                          <a:effectLst/>
                          <a:latin typeface="Calibri" charset="0"/>
                          <a:ea typeface="Calibri" charset="0"/>
                          <a:cs typeface="Calibri" charset="0"/>
                        </a:rPr>
                        <a:t>147 million</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3"/>
                  </a:ext>
                </a:extLst>
              </a:tr>
            </a:tbl>
          </a:graphicData>
        </a:graphic>
      </p:graphicFrame>
      <p:sp>
        <p:nvSpPr>
          <p:cNvPr id="6" name="TextBox 5"/>
          <p:cNvSpPr txBox="1"/>
          <p:nvPr/>
        </p:nvSpPr>
        <p:spPr>
          <a:xfrm>
            <a:off x="100873" y="1485900"/>
            <a:ext cx="1140056" cy="584775"/>
          </a:xfrm>
          <a:prstGeom prst="rect">
            <a:avLst/>
          </a:prstGeom>
          <a:noFill/>
        </p:spPr>
        <p:txBody>
          <a:bodyPr wrap="none" rtlCol="0">
            <a:spAutoFit/>
          </a:bodyPr>
          <a:lstStyle/>
          <a:p>
            <a:r>
              <a:rPr lang="en-US" sz="1600" dirty="0">
                <a:solidFill>
                  <a:srgbClr val="33383B"/>
                </a:solidFill>
                <a:latin typeface="Calibri" panose="020F0502020204030204" pitchFamily="34" charset="0"/>
                <a:ea typeface="+mn-ea"/>
                <a:cs typeface="Calibri" panose="020F0502020204030204" pitchFamily="34" charset="0"/>
              </a:rPr>
              <a:t>Adults</a:t>
            </a:r>
            <a:br>
              <a:rPr lang="en-US" sz="1600" dirty="0">
                <a:solidFill>
                  <a:srgbClr val="33383B"/>
                </a:solidFill>
                <a:latin typeface="Calibri" panose="020F0502020204030204" pitchFamily="34" charset="0"/>
                <a:ea typeface="+mn-ea"/>
                <a:cs typeface="Calibri" panose="020F0502020204030204" pitchFamily="34" charset="0"/>
              </a:rPr>
            </a:br>
            <a:r>
              <a:rPr lang="en-US" sz="1600" dirty="0">
                <a:solidFill>
                  <a:srgbClr val="33383B"/>
                </a:solidFill>
                <a:latin typeface="Calibri" panose="020F0502020204030204" pitchFamily="34" charset="0"/>
                <a:ea typeface="+mn-ea"/>
                <a:cs typeface="Calibri" panose="020F0502020204030204" pitchFamily="34" charset="0"/>
              </a:rPr>
              <a:t>ages 19–64</a:t>
            </a:r>
          </a:p>
        </p:txBody>
      </p:sp>
    </p:spTree>
    <p:extLst>
      <p:ext uri="{BB962C8B-B14F-4D97-AF65-F5344CB8AC3E}">
        <p14:creationId xmlns:p14="http://schemas.microsoft.com/office/powerpoint/2010/main" val="224022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Exhibit 4</a:t>
            </a:r>
          </a:p>
        </p:txBody>
      </p:sp>
      <p:sp>
        <p:nvSpPr>
          <p:cNvPr id="15" name="Text Placeholder 14"/>
          <p:cNvSpPr>
            <a:spLocks noGrp="1"/>
          </p:cNvSpPr>
          <p:nvPr>
            <p:ph type="body" sz="quarter" idx="11"/>
          </p:nvPr>
        </p:nvSpPr>
        <p:spPr/>
        <p:txBody>
          <a:bodyPr/>
          <a:lstStyle/>
          <a:p>
            <a:r>
              <a:rPr lang="en-US" dirty="0"/>
              <a:t>People with Family Incomes Less Than $48,500 Have Uninsured Rates More than 10 Percentage Points Below 2001 Levels</a:t>
            </a:r>
            <a:endParaRPr lang="en-US" sz="2800" dirty="0">
              <a:latin typeface="Berlingske Serif Text Demibold" charset="0"/>
              <a:ea typeface="Berlingske Serif Text Demibold" charset="0"/>
              <a:cs typeface="Berlingske Serif Text Demibold" charset="0"/>
            </a:endParaRPr>
          </a:p>
        </p:txBody>
      </p:sp>
      <p:sp>
        <p:nvSpPr>
          <p:cNvPr id="16" name="Text Placeholder 15"/>
          <p:cNvSpPr>
            <a:spLocks noGrp="1"/>
          </p:cNvSpPr>
          <p:nvPr>
            <p:ph type="body" sz="quarter" idx="12"/>
          </p:nvPr>
        </p:nvSpPr>
        <p:spPr/>
        <p:txBody>
          <a:bodyPr/>
          <a:lstStyle/>
          <a:p>
            <a:r>
              <a:rPr lang="en-US" dirty="0"/>
              <a:t>Notes: FPL refers to federal poverty level. Income levels are for a family of four i</a:t>
            </a:r>
            <a:r>
              <a:rPr lang="en-US" dirty="0">
                <a:solidFill>
                  <a:srgbClr val="33383B"/>
                </a:solidFill>
              </a:rPr>
              <a:t>n 2015. Rates are for those uninsured at the time of the survey.</a:t>
            </a:r>
          </a:p>
          <a:p>
            <a:r>
              <a:rPr lang="en-US" dirty="0"/>
              <a:t>Data: The Commonwealth Fund Biennial Health Insurance Surveys (2001, 2010, 2012, 2014, 2016).</a:t>
            </a:r>
          </a:p>
        </p:txBody>
      </p:sp>
      <p:graphicFrame>
        <p:nvGraphicFramePr>
          <p:cNvPr id="22" name="Chart 21"/>
          <p:cNvGraphicFramePr/>
          <p:nvPr>
            <p:extLst/>
          </p:nvPr>
        </p:nvGraphicFramePr>
        <p:xfrm>
          <a:off x="76199" y="1696631"/>
          <a:ext cx="9029701" cy="394216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730" y="1143000"/>
            <a:ext cx="5792098" cy="307777"/>
          </a:xfrm>
          <a:prstGeom prst="rect">
            <a:avLst/>
          </a:prstGeom>
          <a:noFill/>
        </p:spPr>
        <p:txBody>
          <a:bodyPr wrap="none" rtlCol="0">
            <a:spAutoFit/>
          </a:bodyPr>
          <a:lstStyle/>
          <a:p>
            <a:r>
              <a:rPr lang="en-US" sz="1400" i="1" dirty="0">
                <a:solidFill>
                  <a:srgbClr val="33383B"/>
                </a:solidFill>
                <a:latin typeface="Calibri" panose="020F0502020204030204" pitchFamily="34" charset="0"/>
                <a:ea typeface="+mn-ea"/>
                <a:cs typeface="Calibri" panose="020F0502020204030204" pitchFamily="34" charset="0"/>
              </a:rPr>
              <a:t>Percent of adults ages 19–64 who are uninsured and earn less than 200% FPL</a:t>
            </a:r>
          </a:p>
        </p:txBody>
      </p:sp>
    </p:spTree>
    <p:extLst>
      <p:ext uri="{BB962C8B-B14F-4D97-AF65-F5344CB8AC3E}">
        <p14:creationId xmlns:p14="http://schemas.microsoft.com/office/powerpoint/2010/main" val="9223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Exhibit 5</a:t>
            </a:r>
          </a:p>
        </p:txBody>
      </p:sp>
      <p:sp>
        <p:nvSpPr>
          <p:cNvPr id="4" name="Text Placeholder 3"/>
          <p:cNvSpPr>
            <a:spLocks noGrp="1"/>
          </p:cNvSpPr>
          <p:nvPr>
            <p:ph type="body" sz="quarter" idx="11"/>
          </p:nvPr>
        </p:nvSpPr>
        <p:spPr/>
        <p:txBody>
          <a:bodyPr/>
          <a:lstStyle/>
          <a:p>
            <a:r>
              <a:rPr lang="en-US" dirty="0"/>
              <a:t>Young Adults Have Made the Greatest Gains in Coverage of Any Age Group Since 2010</a:t>
            </a:r>
          </a:p>
        </p:txBody>
      </p:sp>
      <p:sp>
        <p:nvSpPr>
          <p:cNvPr id="5" name="Text Placeholder 4"/>
          <p:cNvSpPr>
            <a:spLocks noGrp="1"/>
          </p:cNvSpPr>
          <p:nvPr>
            <p:ph type="body" sz="quarter" idx="12"/>
          </p:nvPr>
        </p:nvSpPr>
        <p:spPr/>
        <p:txBody>
          <a:bodyPr/>
          <a:lstStyle/>
          <a:p>
            <a:endParaRPr lang="en-US" dirty="0"/>
          </a:p>
          <a:p>
            <a:r>
              <a:rPr lang="en-US" dirty="0"/>
              <a:t>Data: The Commonwealth Fund Biennial Health Insurance Surveys (2001, 2003, 2005, 2010, 2012, 2014, 2016).</a:t>
            </a:r>
          </a:p>
        </p:txBody>
      </p:sp>
      <p:graphicFrame>
        <p:nvGraphicFramePr>
          <p:cNvPr id="8" name="Chart 7"/>
          <p:cNvGraphicFramePr/>
          <p:nvPr>
            <p:extLst/>
          </p:nvPr>
        </p:nvGraphicFramePr>
        <p:xfrm>
          <a:off x="23769" y="1524000"/>
          <a:ext cx="9108247" cy="423875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2730" y="1143000"/>
            <a:ext cx="3680944" cy="307777"/>
          </a:xfrm>
          <a:prstGeom prst="rect">
            <a:avLst/>
          </a:prstGeom>
          <a:noFill/>
        </p:spPr>
        <p:txBody>
          <a:bodyPr wrap="none" rtlCol="0">
            <a:spAutoFit/>
          </a:bodyPr>
          <a:lstStyle/>
          <a:p>
            <a:r>
              <a:rPr lang="en-US" sz="1400" i="1" dirty="0">
                <a:solidFill>
                  <a:srgbClr val="33383B"/>
                </a:solidFill>
                <a:latin typeface="Calibri" panose="020F0502020204030204" pitchFamily="34" charset="0"/>
                <a:ea typeface="+mn-ea"/>
                <a:cs typeface="Calibri" panose="020F0502020204030204" pitchFamily="34" charset="0"/>
              </a:rPr>
              <a:t>Percent of adults ages 19–64 who are uninsured</a:t>
            </a:r>
          </a:p>
        </p:txBody>
      </p:sp>
    </p:spTree>
    <p:extLst>
      <p:ext uri="{BB962C8B-B14F-4D97-AF65-F5344CB8AC3E}">
        <p14:creationId xmlns:p14="http://schemas.microsoft.com/office/powerpoint/2010/main" val="3007328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Exhibit 6</a:t>
            </a:r>
          </a:p>
        </p:txBody>
      </p:sp>
      <p:sp>
        <p:nvSpPr>
          <p:cNvPr id="4" name="Text Placeholder 3"/>
          <p:cNvSpPr>
            <a:spLocks noGrp="1"/>
          </p:cNvSpPr>
          <p:nvPr>
            <p:ph type="body" sz="quarter" idx="11"/>
          </p:nvPr>
        </p:nvSpPr>
        <p:spPr/>
        <p:txBody>
          <a:bodyPr/>
          <a:lstStyle/>
          <a:p>
            <a:r>
              <a:rPr lang="en-US" dirty="0"/>
              <a:t>Fewer Adults Report Not Getting Needed Care Because of Cost</a:t>
            </a:r>
          </a:p>
        </p:txBody>
      </p:sp>
      <p:sp>
        <p:nvSpPr>
          <p:cNvPr id="7" name="Text Placeholder 6"/>
          <p:cNvSpPr>
            <a:spLocks noGrp="1"/>
          </p:cNvSpPr>
          <p:nvPr>
            <p:ph type="body" sz="quarter" idx="12"/>
          </p:nvPr>
        </p:nvSpPr>
        <p:spPr/>
        <p:txBody>
          <a:bodyPr/>
          <a:lstStyle/>
          <a:p>
            <a:r>
              <a:rPr lang="en-US" dirty="0"/>
              <a:t>Data: The Commonwealth Fund Biennial Health Insurance Surveys (2003, 2005, 2010, 2012, 2014, 2016).</a:t>
            </a:r>
          </a:p>
        </p:txBody>
      </p:sp>
      <p:graphicFrame>
        <p:nvGraphicFramePr>
          <p:cNvPr id="10" name="Group 2"/>
          <p:cNvGraphicFramePr>
            <a:graphicFrameLocks/>
          </p:cNvGraphicFramePr>
          <p:nvPr>
            <p:extLst/>
          </p:nvPr>
        </p:nvGraphicFramePr>
        <p:xfrm>
          <a:off x="92253" y="1406651"/>
          <a:ext cx="8915399" cy="3203449"/>
        </p:xfrm>
        <a:graphic>
          <a:graphicData uri="http://schemas.openxmlformats.org/drawingml/2006/table">
            <a:tbl>
              <a:tblPr/>
              <a:tblGrid>
                <a:gridCol w="3015893">
                  <a:extLst>
                    <a:ext uri="{9D8B030D-6E8A-4147-A177-3AD203B41FA5}">
                      <a16:colId xmlns:a16="http://schemas.microsoft.com/office/drawing/2014/main" xmlns="" val="20000"/>
                    </a:ext>
                  </a:extLst>
                </a:gridCol>
                <a:gridCol w="983251">
                  <a:extLst>
                    <a:ext uri="{9D8B030D-6E8A-4147-A177-3AD203B41FA5}">
                      <a16:colId xmlns:a16="http://schemas.microsoft.com/office/drawing/2014/main" xmlns="" val="20002"/>
                    </a:ext>
                  </a:extLst>
                </a:gridCol>
                <a:gridCol w="983251">
                  <a:extLst>
                    <a:ext uri="{9D8B030D-6E8A-4147-A177-3AD203B41FA5}">
                      <a16:colId xmlns:a16="http://schemas.microsoft.com/office/drawing/2014/main" xmlns="" val="20003"/>
                    </a:ext>
                  </a:extLst>
                </a:gridCol>
                <a:gridCol w="983251">
                  <a:extLst>
                    <a:ext uri="{9D8B030D-6E8A-4147-A177-3AD203B41FA5}">
                      <a16:colId xmlns:a16="http://schemas.microsoft.com/office/drawing/2014/main" xmlns="" val="20004"/>
                    </a:ext>
                  </a:extLst>
                </a:gridCol>
                <a:gridCol w="983251">
                  <a:extLst>
                    <a:ext uri="{9D8B030D-6E8A-4147-A177-3AD203B41FA5}">
                      <a16:colId xmlns:a16="http://schemas.microsoft.com/office/drawing/2014/main" xmlns="" val="20005"/>
                    </a:ext>
                  </a:extLst>
                </a:gridCol>
                <a:gridCol w="983251">
                  <a:extLst>
                    <a:ext uri="{9D8B030D-6E8A-4147-A177-3AD203B41FA5}">
                      <a16:colId xmlns:a16="http://schemas.microsoft.com/office/drawing/2014/main" xmlns="" val="20006"/>
                    </a:ext>
                  </a:extLst>
                </a:gridCol>
                <a:gridCol w="983251">
                  <a:extLst>
                    <a:ext uri="{9D8B030D-6E8A-4147-A177-3AD203B41FA5}">
                      <a16:colId xmlns:a16="http://schemas.microsoft.com/office/drawing/2014/main" xmlns="" val="20007"/>
                    </a:ext>
                  </a:extLst>
                </a:gridCol>
              </a:tblGrid>
              <a:tr h="4886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accent6"/>
                        </a:solidFill>
                        <a:effectLst/>
                        <a:latin typeface="Calibri" charset="0"/>
                        <a:ea typeface="Calibri" charset="0"/>
                        <a:cs typeface="Calibri" charset="0"/>
                      </a:endParaRPr>
                    </a:p>
                  </a:txBody>
                  <a:tcPr marL="0" anchor="ctr" horzOverflow="overflow">
                    <a:lnL>
                      <a:noFill/>
                    </a:lnL>
                    <a:lnR w="12700"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2003</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2005</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2010</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2012</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2014</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2016</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2714816">
                <a:tc>
                  <a:txBody>
                    <a:bodyPr/>
                    <a:lstStyle/>
                    <a:p>
                      <a:pPr marL="168275" marR="0" lvl="0" indent="0" algn="l" defTabSz="914400" rtl="0" eaLnBrk="1" fontAlgn="base" latinLnBrk="0" hangingPunct="1">
                        <a:lnSpc>
                          <a:spcPct val="100000"/>
                        </a:lnSpc>
                        <a:spcBef>
                          <a:spcPts val="336"/>
                        </a:spcBef>
                        <a:spcAft>
                          <a:spcPts val="600"/>
                        </a:spcAft>
                        <a:buClrTx/>
                        <a:buSzTx/>
                        <a:buFontTx/>
                        <a:buNone/>
                        <a:tabLst/>
                      </a:pPr>
                      <a:r>
                        <a:rPr kumimoji="0" lang="en-US" sz="1400" b="1" i="0" u="none" strike="noStrike" cap="none" normalizeH="0" baseline="0" dirty="0">
                          <a:ln>
                            <a:noFill/>
                          </a:ln>
                          <a:solidFill>
                            <a:schemeClr val="accent6"/>
                          </a:solidFill>
                          <a:effectLst/>
                          <a:latin typeface="Calibri" charset="0"/>
                          <a:ea typeface="Calibri" charset="0"/>
                          <a:cs typeface="Calibri" charset="0"/>
                        </a:rPr>
                        <a:t>Percent of adults ages 19–64 who reported any of the following cost-related access problems in the past year:</a:t>
                      </a:r>
                    </a:p>
                    <a:p>
                      <a:pPr marL="454025" marR="0" lvl="0" indent="-285750" algn="l" defTabSz="914400" rtl="0" eaLnBrk="1" fontAlgn="base" latinLnBrk="0" hangingPunct="1">
                        <a:lnSpc>
                          <a:spcPct val="100000"/>
                        </a:lnSpc>
                        <a:spcBef>
                          <a:spcPct val="20000"/>
                        </a:spcBef>
                        <a:spcAft>
                          <a:spcPts val="20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Had a medical problem but did not visit doctor or clinic</a:t>
                      </a:r>
                    </a:p>
                    <a:p>
                      <a:pPr marL="454025" marR="0" lvl="0" indent="-285750" algn="l" defTabSz="914400" rtl="0" eaLnBrk="1" fontAlgn="base" latinLnBrk="0" hangingPunct="1">
                        <a:lnSpc>
                          <a:spcPct val="100000"/>
                        </a:lnSpc>
                        <a:spcBef>
                          <a:spcPct val="20000"/>
                        </a:spcBef>
                        <a:spcAft>
                          <a:spcPts val="20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Did not fill a prescription</a:t>
                      </a:r>
                    </a:p>
                    <a:p>
                      <a:pPr marL="454025" marR="0" lvl="0" indent="-285750" algn="l" defTabSz="914400" rtl="0" eaLnBrk="1" fontAlgn="base" latinLnBrk="0" hangingPunct="1">
                        <a:lnSpc>
                          <a:spcPct val="100000"/>
                        </a:lnSpc>
                        <a:spcBef>
                          <a:spcPct val="20000"/>
                        </a:spcBef>
                        <a:spcAft>
                          <a:spcPts val="20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Skipped recommended test, treatment, or follow-up</a:t>
                      </a:r>
                    </a:p>
                    <a:p>
                      <a:pPr marL="454025" marR="0" lvl="0" indent="-285750" algn="l" defTabSz="914400" rtl="0" eaLnBrk="1" fontAlgn="base" latinLnBrk="0" hangingPunct="1">
                        <a:lnSpc>
                          <a:spcPct val="100000"/>
                        </a:lnSpc>
                        <a:spcBef>
                          <a:spcPct val="20000"/>
                        </a:spcBef>
                        <a:spcAft>
                          <a:spcPct val="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Did not get needed specialist care</a:t>
                      </a:r>
                    </a:p>
                  </a:txBody>
                  <a:tcPr marL="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63 million</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64 million</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41%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75 million</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43%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80 million</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36%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66 million</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accent6"/>
                          </a:solidFill>
                          <a:effectLst/>
                          <a:latin typeface="Calibri" charset="0"/>
                          <a:ea typeface="Calibri" charset="0"/>
                          <a:cs typeface="Calibri" charset="0"/>
                        </a:rPr>
                        <a:t>34%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63 million</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5267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Exhibit 7</a:t>
            </a:r>
          </a:p>
        </p:txBody>
      </p:sp>
      <p:sp>
        <p:nvSpPr>
          <p:cNvPr id="4" name="Text Placeholder 3"/>
          <p:cNvSpPr>
            <a:spLocks noGrp="1"/>
          </p:cNvSpPr>
          <p:nvPr>
            <p:ph type="body" sz="quarter" idx="11"/>
          </p:nvPr>
        </p:nvSpPr>
        <p:spPr>
          <a:xfrm>
            <a:off x="-1" y="304799"/>
            <a:ext cx="9132017" cy="1178123"/>
          </a:xfrm>
        </p:spPr>
        <p:txBody>
          <a:bodyPr/>
          <a:lstStyle/>
          <a:p>
            <a:r>
              <a:rPr lang="en-US" dirty="0"/>
              <a:t>Uninsured Adults and Those with Coverage Gaps Reported </a:t>
            </a:r>
            <a:br>
              <a:rPr lang="en-US" dirty="0"/>
            </a:br>
            <a:r>
              <a:rPr lang="en-US" dirty="0"/>
              <a:t>Cost-Related Access Problems at Higher Rates Than Did Those </a:t>
            </a:r>
            <a:r>
              <a:rPr lang="en-US"/>
              <a:t/>
            </a:r>
            <a:br>
              <a:rPr lang="en-US"/>
            </a:br>
            <a:r>
              <a:rPr lang="en-US"/>
              <a:t>Continuously </a:t>
            </a:r>
            <a:r>
              <a:rPr lang="en-US" dirty="0"/>
              <a:t>Insured</a:t>
            </a:r>
          </a:p>
        </p:txBody>
      </p:sp>
      <p:sp>
        <p:nvSpPr>
          <p:cNvPr id="5" name="Text Placeholder 4"/>
          <p:cNvSpPr>
            <a:spLocks noGrp="1"/>
          </p:cNvSpPr>
          <p:nvPr>
            <p:ph type="body" sz="quarter" idx="12"/>
          </p:nvPr>
        </p:nvSpPr>
        <p:spPr>
          <a:xfrm>
            <a:off x="0" y="5219700"/>
            <a:ext cx="9144000" cy="909063"/>
          </a:xfrm>
        </p:spPr>
        <p:txBody>
          <a:bodyPr/>
          <a:lstStyle/>
          <a:p>
            <a:r>
              <a:rPr lang="en-US" dirty="0"/>
              <a:t>Notes: * Includes any of the following because of cost: did not fill a prescription; did not see a specialist when needed; skipped recommended medical test, treatment, or follow-up; had a medical problem but did not visit doctor or clinic. “Continuously insured” refers to adults who were insured for the full year up to and on the survey field date; “Insured now, had a gap” refers to adults who were insured at the time of the survey but were uninsured at any point during the year before the survey field date; “Uninsured now” refers to adults who reported being uninsured at the time of the survey.</a:t>
            </a:r>
          </a:p>
          <a:p>
            <a:r>
              <a:rPr lang="en-US" dirty="0"/>
              <a:t>Data: The Commonwealth Fund Biennial Health Insurance Surveys (2012 and 2016).</a:t>
            </a:r>
          </a:p>
        </p:txBody>
      </p:sp>
      <p:graphicFrame>
        <p:nvGraphicFramePr>
          <p:cNvPr id="9" name="Chart 8"/>
          <p:cNvGraphicFramePr/>
          <p:nvPr>
            <p:extLst/>
          </p:nvPr>
        </p:nvGraphicFramePr>
        <p:xfrm>
          <a:off x="147335" y="1676400"/>
          <a:ext cx="8837344"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730" y="1521023"/>
            <a:ext cx="7143494" cy="307777"/>
          </a:xfrm>
          <a:prstGeom prst="rect">
            <a:avLst/>
          </a:prstGeom>
          <a:noFill/>
        </p:spPr>
        <p:txBody>
          <a:bodyPr wrap="none" rtlCol="0">
            <a:spAutoFit/>
          </a:bodyPr>
          <a:lstStyle/>
          <a:p>
            <a:r>
              <a:rPr lang="en-US" sz="1400" i="1" dirty="0">
                <a:solidFill>
                  <a:srgbClr val="33383B"/>
                </a:solidFill>
                <a:latin typeface="Calibri" panose="020F0502020204030204" pitchFamily="34" charset="0"/>
                <a:ea typeface="+mn-ea"/>
                <a:cs typeface="Calibri" panose="020F0502020204030204" pitchFamily="34" charset="0"/>
              </a:rPr>
              <a:t>Percent of adults ages 19–64 who had any of four access problems in past year because of cost*</a:t>
            </a:r>
          </a:p>
        </p:txBody>
      </p:sp>
    </p:spTree>
    <p:extLst>
      <p:ext uri="{BB962C8B-B14F-4D97-AF65-F5344CB8AC3E}">
        <p14:creationId xmlns:p14="http://schemas.microsoft.com/office/powerpoint/2010/main" val="3429290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Exhibit 8</a:t>
            </a:r>
          </a:p>
        </p:txBody>
      </p:sp>
      <p:sp>
        <p:nvSpPr>
          <p:cNvPr id="5" name="Text Placeholder 4"/>
          <p:cNvSpPr>
            <a:spLocks noGrp="1"/>
          </p:cNvSpPr>
          <p:nvPr>
            <p:ph type="body" sz="quarter" idx="11"/>
          </p:nvPr>
        </p:nvSpPr>
        <p:spPr/>
        <p:txBody>
          <a:bodyPr/>
          <a:lstStyle/>
          <a:p>
            <a:r>
              <a:rPr lang="en-US" dirty="0"/>
              <a:t>Fewer Adults Reported Medical Bill Problems in 2016 Than in 2012</a:t>
            </a:r>
          </a:p>
        </p:txBody>
      </p:sp>
      <p:sp>
        <p:nvSpPr>
          <p:cNvPr id="7" name="Text Placeholder 6"/>
          <p:cNvSpPr>
            <a:spLocks noGrp="1"/>
          </p:cNvSpPr>
          <p:nvPr>
            <p:ph type="body" sz="quarter" idx="12"/>
          </p:nvPr>
        </p:nvSpPr>
        <p:spPr/>
        <p:txBody>
          <a:bodyPr/>
          <a:lstStyle/>
          <a:p>
            <a:r>
              <a:rPr lang="en-US" dirty="0"/>
              <a:t>Data: The Commonwealth Fund Biennial Health Insurance Surveys (2005, 2010, 2012, 2014, 2016).</a:t>
            </a:r>
          </a:p>
        </p:txBody>
      </p:sp>
      <p:graphicFrame>
        <p:nvGraphicFramePr>
          <p:cNvPr id="11" name="Group 2"/>
          <p:cNvGraphicFramePr>
            <a:graphicFrameLocks/>
          </p:cNvGraphicFramePr>
          <p:nvPr>
            <p:extLst/>
          </p:nvPr>
        </p:nvGraphicFramePr>
        <p:xfrm>
          <a:off x="124361" y="1371600"/>
          <a:ext cx="8883291" cy="3124200"/>
        </p:xfrm>
        <a:graphic>
          <a:graphicData uri="http://schemas.openxmlformats.org/drawingml/2006/table">
            <a:tbl>
              <a:tblPr/>
              <a:tblGrid>
                <a:gridCol w="3416486">
                  <a:extLst>
                    <a:ext uri="{9D8B030D-6E8A-4147-A177-3AD203B41FA5}">
                      <a16:colId xmlns:a16="http://schemas.microsoft.com/office/drawing/2014/main" xmlns="" val="20000"/>
                    </a:ext>
                  </a:extLst>
                </a:gridCol>
                <a:gridCol w="1093361">
                  <a:extLst>
                    <a:ext uri="{9D8B030D-6E8A-4147-A177-3AD203B41FA5}">
                      <a16:colId xmlns:a16="http://schemas.microsoft.com/office/drawing/2014/main" xmlns="" val="20003"/>
                    </a:ext>
                  </a:extLst>
                </a:gridCol>
                <a:gridCol w="1093361">
                  <a:extLst>
                    <a:ext uri="{9D8B030D-6E8A-4147-A177-3AD203B41FA5}">
                      <a16:colId xmlns:a16="http://schemas.microsoft.com/office/drawing/2014/main" xmlns="" val="20004"/>
                    </a:ext>
                  </a:extLst>
                </a:gridCol>
                <a:gridCol w="1093361">
                  <a:extLst>
                    <a:ext uri="{9D8B030D-6E8A-4147-A177-3AD203B41FA5}">
                      <a16:colId xmlns:a16="http://schemas.microsoft.com/office/drawing/2014/main" xmlns="" val="20005"/>
                    </a:ext>
                  </a:extLst>
                </a:gridCol>
                <a:gridCol w="1093361">
                  <a:extLst>
                    <a:ext uri="{9D8B030D-6E8A-4147-A177-3AD203B41FA5}">
                      <a16:colId xmlns:a16="http://schemas.microsoft.com/office/drawing/2014/main" xmlns="" val="20006"/>
                    </a:ext>
                  </a:extLst>
                </a:gridCol>
                <a:gridCol w="1093361">
                  <a:extLst>
                    <a:ext uri="{9D8B030D-6E8A-4147-A177-3AD203B41FA5}">
                      <a16:colId xmlns:a16="http://schemas.microsoft.com/office/drawing/2014/main" xmlns="" val="20007"/>
                    </a:ext>
                  </a:extLst>
                </a:gridCol>
              </a:tblGrid>
              <a:tr h="4881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accent6"/>
                        </a:solidFill>
                        <a:effectLst/>
                        <a:latin typeface="Calibri" charset="0"/>
                        <a:ea typeface="Calibri" charset="0"/>
                        <a:cs typeface="Calibri" charset="0"/>
                      </a:endParaRPr>
                    </a:p>
                  </a:txBody>
                  <a:tcPr marL="0" anchor="ctr" horzOverflow="overflow">
                    <a:lnL>
                      <a:noFill/>
                    </a:lnL>
                    <a:lnR w="12700"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2005</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2010</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2012</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2014</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bg1"/>
                          </a:solidFill>
                          <a:effectLst/>
                          <a:latin typeface="Calibri" charset="0"/>
                          <a:ea typeface="Calibri" charset="0"/>
                          <a:cs typeface="Calibri" charset="0"/>
                        </a:rPr>
                        <a:t>2016</a:t>
                      </a:r>
                    </a:p>
                  </a:txBody>
                  <a:tcPr marL="45720" marR="4572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2636044">
                <a:tc>
                  <a:txBody>
                    <a:bodyPr/>
                    <a:lstStyle/>
                    <a:p>
                      <a:pPr marL="168275" marR="0" lvl="0" indent="0" algn="l" defTabSz="914400" rtl="0" eaLnBrk="1" fontAlgn="base" latinLnBrk="0" hangingPunct="1">
                        <a:lnSpc>
                          <a:spcPct val="100000"/>
                        </a:lnSpc>
                        <a:spcBef>
                          <a:spcPct val="20000"/>
                        </a:spcBef>
                        <a:spcAft>
                          <a:spcPts val="600"/>
                        </a:spcAft>
                        <a:buClrTx/>
                        <a:buSzTx/>
                        <a:buFontTx/>
                        <a:buNone/>
                        <a:tabLst/>
                      </a:pPr>
                      <a:r>
                        <a:rPr kumimoji="0" lang="en-US" sz="1400" b="1" i="0" u="none" strike="noStrike" cap="none" normalizeH="0" baseline="0" dirty="0">
                          <a:ln>
                            <a:noFill/>
                          </a:ln>
                          <a:solidFill>
                            <a:schemeClr val="accent6"/>
                          </a:solidFill>
                          <a:effectLst/>
                          <a:latin typeface="Calibri" charset="0"/>
                          <a:ea typeface="Calibri" charset="0"/>
                          <a:cs typeface="Calibri" charset="0"/>
                        </a:rPr>
                        <a:t>Percent of adults ages 19–64 who reported any of following bill or medical debt problems in the past year:</a:t>
                      </a:r>
                    </a:p>
                    <a:p>
                      <a:pPr marL="454025" marR="0" lvl="0" indent="-285750" algn="l" defTabSz="914400" rtl="0" eaLnBrk="1" fontAlgn="base" latinLnBrk="0" hangingPunct="1">
                        <a:lnSpc>
                          <a:spcPct val="100000"/>
                        </a:lnSpc>
                        <a:spcBef>
                          <a:spcPct val="20000"/>
                        </a:spcBef>
                        <a:spcAft>
                          <a:spcPts val="20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Had problems paying or unable to pay medical bills</a:t>
                      </a:r>
                    </a:p>
                    <a:p>
                      <a:pPr marL="454025" marR="0" lvl="0" indent="-285750" algn="l" defTabSz="914400" rtl="0" eaLnBrk="1" fontAlgn="base" latinLnBrk="0" hangingPunct="1">
                        <a:lnSpc>
                          <a:spcPct val="100000"/>
                        </a:lnSpc>
                        <a:spcBef>
                          <a:spcPct val="20000"/>
                        </a:spcBef>
                        <a:spcAft>
                          <a:spcPts val="20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Contacted by a collection agency for unpaid medical bills</a:t>
                      </a:r>
                    </a:p>
                    <a:p>
                      <a:pPr marL="454025" marR="0" lvl="0" indent="-285750" algn="l" defTabSz="914400" rtl="0" eaLnBrk="1" fontAlgn="base" latinLnBrk="0" hangingPunct="1">
                        <a:lnSpc>
                          <a:spcPct val="100000"/>
                        </a:lnSpc>
                        <a:spcBef>
                          <a:spcPct val="20000"/>
                        </a:spcBef>
                        <a:spcAft>
                          <a:spcPts val="20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Had to change way of life to pay bills</a:t>
                      </a:r>
                    </a:p>
                    <a:p>
                      <a:pPr marL="454025" marR="0" lvl="0" indent="-285750" algn="l" defTabSz="914400" rtl="0" eaLnBrk="1" fontAlgn="base" latinLnBrk="0" hangingPunct="1">
                        <a:lnSpc>
                          <a:spcPct val="100000"/>
                        </a:lnSpc>
                        <a:spcBef>
                          <a:spcPct val="20000"/>
                        </a:spcBef>
                        <a:spcAft>
                          <a:spcPct val="0"/>
                        </a:spcAft>
                        <a:buClrTx/>
                        <a:buSzTx/>
                        <a:buFont typeface="Arial" charset="0"/>
                        <a:buChar char="•"/>
                        <a:tabLst/>
                      </a:pPr>
                      <a:r>
                        <a:rPr kumimoji="0" lang="en-US" sz="1400" b="0" i="1" u="none" strike="noStrike" cap="none" normalizeH="0" baseline="0" dirty="0">
                          <a:ln>
                            <a:noFill/>
                          </a:ln>
                          <a:solidFill>
                            <a:schemeClr val="accent6"/>
                          </a:solidFill>
                          <a:effectLst/>
                          <a:latin typeface="Calibri" charset="0"/>
                          <a:ea typeface="Calibri" charset="0"/>
                          <a:cs typeface="Calibri" charset="0"/>
                        </a:rPr>
                        <a:t>Medical bills/debt being paid off over time</a:t>
                      </a:r>
                    </a:p>
                  </a:txBody>
                  <a:tcPr marL="0"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accent6"/>
                          </a:solidFill>
                          <a:effectLst/>
                          <a:latin typeface="Calibri" charset="0"/>
                          <a:ea typeface="Calibri" charset="0"/>
                          <a:cs typeface="Calibri" charset="0"/>
                        </a:rPr>
                        <a:t>34%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58 million</a:t>
                      </a:r>
                    </a:p>
                  </a:txBody>
                  <a:tcPr marT="27432" marB="27432"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accent6"/>
                          </a:solidFill>
                          <a:effectLst/>
                          <a:latin typeface="Calibri" charset="0"/>
                          <a:ea typeface="Calibri" charset="0"/>
                          <a:cs typeface="Calibri" charset="0"/>
                        </a:rPr>
                        <a:t>40%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73 million</a:t>
                      </a:r>
                    </a:p>
                  </a:txBody>
                  <a:tcPr marT="27432" marB="27432"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accent6"/>
                          </a:solidFill>
                          <a:effectLst/>
                          <a:latin typeface="Calibri" charset="0"/>
                          <a:ea typeface="Calibri" charset="0"/>
                          <a:cs typeface="Calibri" charset="0"/>
                        </a:rPr>
                        <a:t>41%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75 million</a:t>
                      </a:r>
                    </a:p>
                  </a:txBody>
                  <a:tcPr marT="27432" marB="27432"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accent6"/>
                          </a:solidFill>
                          <a:effectLst/>
                          <a:latin typeface="Calibri" charset="0"/>
                          <a:ea typeface="Calibri" charset="0"/>
                          <a:cs typeface="Calibri" charset="0"/>
                        </a:rPr>
                        <a:t>35%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64 million</a:t>
                      </a:r>
                    </a:p>
                  </a:txBody>
                  <a:tcPr marT="27432" marB="27432"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accent6"/>
                          </a:solidFill>
                          <a:effectLst/>
                          <a:latin typeface="Calibri" charset="0"/>
                          <a:ea typeface="Calibri" charset="0"/>
                          <a:cs typeface="Calibri" charset="0"/>
                        </a:rPr>
                        <a:t>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6"/>
                          </a:solidFill>
                          <a:effectLst/>
                          <a:latin typeface="Calibri" charset="0"/>
                          <a:ea typeface="Calibri" charset="0"/>
                          <a:cs typeface="Calibri" charset="0"/>
                        </a:rPr>
                        <a:t>70 million</a:t>
                      </a:r>
                    </a:p>
                  </a:txBody>
                  <a:tcPr marT="27432" marB="27432" anchor="ctr" horzOverflow="overflow">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66934259"/>
      </p:ext>
    </p:extLst>
  </p:cSld>
  <p:clrMapOvr>
    <a:masterClrMapping/>
  </p:clrMapOvr>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1_Default Design">
  <a:themeElements>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Biennial topline - Teleconference - 1.24.17</Template>
  <TotalTime>657</TotalTime>
  <Words>2048</Words>
  <Application>Microsoft Office PowerPoint</Application>
  <PresentationFormat>On-screen Show (4:3)</PresentationFormat>
  <Paragraphs>241</Paragraphs>
  <Slides>14</Slides>
  <Notes>14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ＭＳ Ｐゴシック</vt:lpstr>
      <vt:lpstr>Arial</vt:lpstr>
      <vt:lpstr>Berlingske Serif Text Demibold</vt:lpstr>
      <vt:lpstr>Calibri</vt:lpstr>
      <vt:lpstr>Calibri Light</vt:lpstr>
      <vt:lpstr>Corbel</vt:lpstr>
      <vt:lpstr>Georgia</vt:lpstr>
      <vt:lpstr>Times New Roman</vt:lpstr>
      <vt:lpstr>Trebuchet MS</vt:lpstr>
      <vt:lpstr>CMWF_template_5-2014_white_bg</vt:lpstr>
      <vt:lpstr>1_Default Design</vt:lpstr>
      <vt:lpstr>How the Affordable Care Act Has Improved Americans’ Ability to Buy Health Insurance on Their Own </vt:lpstr>
      <vt:lpstr>Summary of Major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 and Policy Implications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Affordable Care Act Has Improved Americans’ Ability to Buy Health Insurance on Their Own</dc:title>
  <dc:creator>Sophie Beutel</dc:creator>
  <cp:lastModifiedBy>Sophie Beutel</cp:lastModifiedBy>
  <cp:revision>64</cp:revision>
  <cp:lastPrinted>2017-01-30T22:33:00Z</cp:lastPrinted>
  <dcterms:created xsi:type="dcterms:W3CDTF">2017-01-24T15:10:30Z</dcterms:created>
  <dcterms:modified xsi:type="dcterms:W3CDTF">2017-01-31T14:26:38Z</dcterms:modified>
</cp:coreProperties>
</file>