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6" r:id="rId6"/>
    <p:sldId id="258" r:id="rId7"/>
    <p:sldId id="277" r:id="rId8"/>
    <p:sldId id="264" r:id="rId9"/>
    <p:sldId id="273" r:id="rId10"/>
    <p:sldId id="274" r:id="rId11"/>
    <p:sldId id="267" r:id="rId12"/>
    <p:sldId id="269" r:id="rId13"/>
    <p:sldId id="271" r:id="rId14"/>
  </p:sldIdLst>
  <p:sldSz cx="9144000" cy="6858000" type="screen4x3"/>
  <p:notesSz cx="6985000" cy="92837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Eric Schneider" initials="ES" lastIdx="5" clrIdx="1">
    <p:extLst/>
  </p:cmAuthor>
  <p:cmAuthor id="3" name="Arnav Shah" initials="AS" lastIdx="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B0B5"/>
    <a:srgbClr val="26829C"/>
    <a:srgbClr val="3094A6"/>
    <a:srgbClr val="3093A5"/>
    <a:srgbClr val="369CAA"/>
    <a:srgbClr val="3DA8B1"/>
    <a:srgbClr val="3AA4AE"/>
    <a:srgbClr val="349AA9"/>
    <a:srgbClr val="3CA7B0"/>
    <a:srgbClr val="3FA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5" autoAdjust="0"/>
    <p:restoredTop sz="87825" autoAdjust="0"/>
  </p:normalViewPr>
  <p:slideViewPr>
    <p:cSldViewPr snapToGrid="0" snapToObjects="1">
      <p:cViewPr varScale="1">
        <p:scale>
          <a:sx n="88" d="100"/>
          <a:sy n="88" d="100"/>
        </p:scale>
        <p:origin x="684" y="90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3784" y="20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926240345109E-2"/>
          <c:y val="0.13069324861503101"/>
          <c:w val="0.71599535571645301"/>
          <c:h val="0.78871385103038405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United States (16.6%)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8.2261999999999986</c:v>
                </c:pt>
                <c:pt idx="1">
                  <c:v>8.5152000000000001</c:v>
                </c:pt>
                <c:pt idx="2">
                  <c:v>9.2088999999999981</c:v>
                </c:pt>
                <c:pt idx="3">
                  <c:v>9.3303999999999991</c:v>
                </c:pt>
                <c:pt idx="4">
                  <c:v>9.2835000000000001</c:v>
                </c:pt>
                <c:pt idx="5">
                  <c:v>9.4976000000000003</c:v>
                </c:pt>
                <c:pt idx="6">
                  <c:v>9.6666000000000007</c:v>
                </c:pt>
                <c:pt idx="7">
                  <c:v>9.9028000000000027</c:v>
                </c:pt>
                <c:pt idx="8">
                  <c:v>10.2903</c:v>
                </c:pt>
                <c:pt idx="9">
                  <c:v>10.6449</c:v>
                </c:pt>
                <c:pt idx="10">
                  <c:v>11.2728</c:v>
                </c:pt>
                <c:pt idx="11">
                  <c:v>11.9481</c:v>
                </c:pt>
                <c:pt idx="12">
                  <c:v>12.214600000000001</c:v>
                </c:pt>
                <c:pt idx="13">
                  <c:v>12.4693</c:v>
                </c:pt>
                <c:pt idx="14">
                  <c:v>12.391500000000001</c:v>
                </c:pt>
                <c:pt idx="15">
                  <c:v>12.5022</c:v>
                </c:pt>
                <c:pt idx="16">
                  <c:v>12.463699999999999</c:v>
                </c:pt>
                <c:pt idx="17">
                  <c:v>12.3726</c:v>
                </c:pt>
                <c:pt idx="18">
                  <c:v>12.397399999999999</c:v>
                </c:pt>
                <c:pt idx="19">
                  <c:v>12.395899999999999</c:v>
                </c:pt>
                <c:pt idx="20">
                  <c:v>12.5075</c:v>
                </c:pt>
                <c:pt idx="21">
                  <c:v>13.1745</c:v>
                </c:pt>
                <c:pt idx="22">
                  <c:v>13.9595</c:v>
                </c:pt>
                <c:pt idx="23">
                  <c:v>14.4603</c:v>
                </c:pt>
                <c:pt idx="24">
                  <c:v>14.5426</c:v>
                </c:pt>
                <c:pt idx="25">
                  <c:v>14.547499999999999</c:v>
                </c:pt>
                <c:pt idx="26">
                  <c:v>14.6639</c:v>
                </c:pt>
                <c:pt idx="27">
                  <c:v>14.904199999999999</c:v>
                </c:pt>
                <c:pt idx="28">
                  <c:v>15.3178</c:v>
                </c:pt>
                <c:pt idx="29">
                  <c:v>16.350000000000001</c:v>
                </c:pt>
                <c:pt idx="30">
                  <c:v>16.3918</c:v>
                </c:pt>
                <c:pt idx="31">
                  <c:v>16.413900000000009</c:v>
                </c:pt>
                <c:pt idx="32">
                  <c:v>16.377099999999999</c:v>
                </c:pt>
                <c:pt idx="33">
                  <c:v>16.367799999999999</c:v>
                </c:pt>
                <c:pt idx="34">
                  <c:v>16.586500000000001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54-4594-AF66-F8506F73479E}"/>
            </c:ext>
          </c:extLst>
        </c:ser>
        <c:ser>
          <c:idx val="8"/>
          <c:order val="1"/>
          <c:tx>
            <c:strRef>
              <c:f>Sheet1!$A$3</c:f>
              <c:strCache>
                <c:ptCount val="1"/>
                <c:pt idx="0">
                  <c:v>Switzerland (11.4%)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Sheet1!$B$3:$AJ$3</c:f>
              <c:numCache>
                <c:formatCode>General</c:formatCode>
                <c:ptCount val="35"/>
                <c:pt idx="0">
                  <c:v>6.6479999999999961</c:v>
                </c:pt>
                <c:pt idx="1">
                  <c:v>6.7077999999999998</c:v>
                </c:pt>
                <c:pt idx="2">
                  <c:v>6.8449999999999962</c:v>
                </c:pt>
                <c:pt idx="3">
                  <c:v>7.2098000000000004</c:v>
                </c:pt>
                <c:pt idx="4">
                  <c:v>6.9692999999999996</c:v>
                </c:pt>
                <c:pt idx="5">
                  <c:v>6.9722999999999997</c:v>
                </c:pt>
                <c:pt idx="6">
                  <c:v>7.1452999999999998</c:v>
                </c:pt>
                <c:pt idx="7">
                  <c:v>7.3495999999999997</c:v>
                </c:pt>
                <c:pt idx="8">
                  <c:v>7.3979999999999961</c:v>
                </c:pt>
                <c:pt idx="9">
                  <c:v>7.4219999999999997</c:v>
                </c:pt>
                <c:pt idx="10">
                  <c:v>7.3616000000000001</c:v>
                </c:pt>
                <c:pt idx="11">
                  <c:v>7.9641999999999964</c:v>
                </c:pt>
                <c:pt idx="12">
                  <c:v>8.3341000000000012</c:v>
                </c:pt>
                <c:pt idx="13">
                  <c:v>8.4106000000000005</c:v>
                </c:pt>
                <c:pt idx="14">
                  <c:v>8.4851000000000028</c:v>
                </c:pt>
                <c:pt idx="15">
                  <c:v>8.8485000000000014</c:v>
                </c:pt>
                <c:pt idx="16">
                  <c:v>9.1968000000000014</c:v>
                </c:pt>
                <c:pt idx="17">
                  <c:v>9.1862000000000013</c:v>
                </c:pt>
                <c:pt idx="18">
                  <c:v>9.31</c:v>
                </c:pt>
                <c:pt idx="19">
                  <c:v>9.4392000000000014</c:v>
                </c:pt>
                <c:pt idx="20">
                  <c:v>9.3385000000000016</c:v>
                </c:pt>
                <c:pt idx="21">
                  <c:v>9.6918999999999986</c:v>
                </c:pt>
                <c:pt idx="22">
                  <c:v>10.0969</c:v>
                </c:pt>
                <c:pt idx="23">
                  <c:v>10.3932</c:v>
                </c:pt>
                <c:pt idx="24">
                  <c:v>10.4232</c:v>
                </c:pt>
                <c:pt idx="25">
                  <c:v>10.2555</c:v>
                </c:pt>
                <c:pt idx="26">
                  <c:v>9.8069000000000006</c:v>
                </c:pt>
                <c:pt idx="27">
                  <c:v>9.6347999999999985</c:v>
                </c:pt>
                <c:pt idx="28">
                  <c:v>9.7804000000000002</c:v>
                </c:pt>
                <c:pt idx="29">
                  <c:v>10.388</c:v>
                </c:pt>
                <c:pt idx="30">
                  <c:v>10.459</c:v>
                </c:pt>
                <c:pt idx="31">
                  <c:v>10.6097</c:v>
                </c:pt>
                <c:pt idx="32">
                  <c:v>10.9931</c:v>
                </c:pt>
                <c:pt idx="33">
                  <c:v>11.179600000000001</c:v>
                </c:pt>
                <c:pt idx="34">
                  <c:v>11.399100000000001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A54-4594-AF66-F8506F73479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Sweden (11.2%)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Sheet1!$B$4:$AJ$4</c:f>
              <c:numCache>
                <c:formatCode>General</c:formatCode>
                <c:ptCount val="35"/>
                <c:pt idx="0">
                  <c:v>7.8354999999999997</c:v>
                </c:pt>
                <c:pt idx="1">
                  <c:v>7.9394999999999998</c:v>
                </c:pt>
                <c:pt idx="2">
                  <c:v>8.0263000000000009</c:v>
                </c:pt>
                <c:pt idx="3">
                  <c:v>7.9371999999999998</c:v>
                </c:pt>
                <c:pt idx="4">
                  <c:v>7.7454000000000001</c:v>
                </c:pt>
                <c:pt idx="5">
                  <c:v>7.3521999999999963</c:v>
                </c:pt>
                <c:pt idx="6">
                  <c:v>7.1210999999999984</c:v>
                </c:pt>
                <c:pt idx="7">
                  <c:v>7.1996000000000002</c:v>
                </c:pt>
                <c:pt idx="8">
                  <c:v>7.1162000000000001</c:v>
                </c:pt>
                <c:pt idx="9">
                  <c:v>7.1753</c:v>
                </c:pt>
                <c:pt idx="10">
                  <c:v>7.2564000000000002</c:v>
                </c:pt>
                <c:pt idx="11">
                  <c:v>7.2436999999999996</c:v>
                </c:pt>
                <c:pt idx="12">
                  <c:v>7.5282999999999998</c:v>
                </c:pt>
                <c:pt idx="13">
                  <c:v>7.7717000000000001</c:v>
                </c:pt>
                <c:pt idx="14">
                  <c:v>7.3769</c:v>
                </c:pt>
                <c:pt idx="15">
                  <c:v>7.2918000000000003</c:v>
                </c:pt>
                <c:pt idx="16">
                  <c:v>7.4957000000000003</c:v>
                </c:pt>
                <c:pt idx="17">
                  <c:v>7.3176999999999977</c:v>
                </c:pt>
                <c:pt idx="18">
                  <c:v>7.4021999999999997</c:v>
                </c:pt>
                <c:pt idx="19">
                  <c:v>7.4146000000000001</c:v>
                </c:pt>
                <c:pt idx="20">
                  <c:v>7.4123999999999999</c:v>
                </c:pt>
                <c:pt idx="21">
                  <c:v>8.0341999999999985</c:v>
                </c:pt>
                <c:pt idx="22">
                  <c:v>8.3621000000000052</c:v>
                </c:pt>
                <c:pt idx="23">
                  <c:v>8.4639000000000006</c:v>
                </c:pt>
                <c:pt idx="24">
                  <c:v>8.2614000000000001</c:v>
                </c:pt>
                <c:pt idx="25">
                  <c:v>8.2774000000000001</c:v>
                </c:pt>
                <c:pt idx="26">
                  <c:v>8.1611000000000011</c:v>
                </c:pt>
                <c:pt idx="27">
                  <c:v>8.0739000000000001</c:v>
                </c:pt>
                <c:pt idx="28">
                  <c:v>8.3131000000000004</c:v>
                </c:pt>
                <c:pt idx="29">
                  <c:v>8.9445000000000014</c:v>
                </c:pt>
                <c:pt idx="30">
                  <c:v>8.4863999999999997</c:v>
                </c:pt>
                <c:pt idx="31">
                  <c:v>10.679</c:v>
                </c:pt>
                <c:pt idx="32">
                  <c:v>10.9382</c:v>
                </c:pt>
                <c:pt idx="33">
                  <c:v>11.1014</c:v>
                </c:pt>
                <c:pt idx="34">
                  <c:v>11.181900000000001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A54-4594-AF66-F8506F73479E}"/>
            </c:ext>
          </c:extLst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France (11.1%)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Sheet1!$B$5:$AJ$5</c:f>
              <c:numCache>
                <c:formatCode>General</c:formatCode>
                <c:ptCount val="35"/>
                <c:pt idx="0">
                  <c:v>6.7373000000000003</c:v>
                </c:pt>
                <c:pt idx="5">
                  <c:v>7.6429999999999962</c:v>
                </c:pt>
                <c:pt idx="10">
                  <c:v>7.9584999999999999</c:v>
                </c:pt>
                <c:pt idx="11">
                  <c:v>8.1803000000000008</c:v>
                </c:pt>
                <c:pt idx="12">
                  <c:v>8.4026000000000032</c:v>
                </c:pt>
                <c:pt idx="13">
                  <c:v>8.8086000000000002</c:v>
                </c:pt>
                <c:pt idx="14">
                  <c:v>8.7929000000000013</c:v>
                </c:pt>
                <c:pt idx="15">
                  <c:v>9.8299000000000003</c:v>
                </c:pt>
                <c:pt idx="16">
                  <c:v>9.8337000000000003</c:v>
                </c:pt>
                <c:pt idx="17">
                  <c:v>9.7085000000000008</c:v>
                </c:pt>
                <c:pt idx="18">
                  <c:v>9.6097000000000001</c:v>
                </c:pt>
                <c:pt idx="19">
                  <c:v>9.6108000000000011</c:v>
                </c:pt>
                <c:pt idx="20">
                  <c:v>9.5410999999999984</c:v>
                </c:pt>
                <c:pt idx="21">
                  <c:v>9.6652000000000005</c:v>
                </c:pt>
                <c:pt idx="22">
                  <c:v>9.9818000000000016</c:v>
                </c:pt>
                <c:pt idx="23">
                  <c:v>10.0411</c:v>
                </c:pt>
                <c:pt idx="24">
                  <c:v>10.1242</c:v>
                </c:pt>
                <c:pt idx="25">
                  <c:v>10.1798</c:v>
                </c:pt>
                <c:pt idx="26">
                  <c:v>10.055300000000001</c:v>
                </c:pt>
                <c:pt idx="27">
                  <c:v>9.9811000000000014</c:v>
                </c:pt>
                <c:pt idx="28">
                  <c:v>10.1067</c:v>
                </c:pt>
                <c:pt idx="29">
                  <c:v>10.8123</c:v>
                </c:pt>
                <c:pt idx="30">
                  <c:v>10.7189</c:v>
                </c:pt>
                <c:pt idx="31">
                  <c:v>10.7089</c:v>
                </c:pt>
                <c:pt idx="32">
                  <c:v>10.8088</c:v>
                </c:pt>
                <c:pt idx="33">
                  <c:v>10.916700000000001</c:v>
                </c:pt>
                <c:pt idx="34">
                  <c:v>11.111599999999999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A54-4594-AF66-F8506F73479E}"/>
            </c:ext>
          </c:extLst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Germany (11.0%)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Sheet1!$B$6:$AJ$6</c:f>
              <c:numCache>
                <c:formatCode>General</c:formatCode>
                <c:ptCount val="35"/>
                <c:pt idx="0">
                  <c:v>8.0977000000000015</c:v>
                </c:pt>
                <c:pt idx="1">
                  <c:v>8.3973999999999993</c:v>
                </c:pt>
                <c:pt idx="2">
                  <c:v>8.2278999999999982</c:v>
                </c:pt>
                <c:pt idx="3">
                  <c:v>8.2200999999999986</c:v>
                </c:pt>
                <c:pt idx="4">
                  <c:v>8.3363999999999994</c:v>
                </c:pt>
                <c:pt idx="5">
                  <c:v>8.4812000000000012</c:v>
                </c:pt>
                <c:pt idx="6">
                  <c:v>8.3759000000000032</c:v>
                </c:pt>
                <c:pt idx="7">
                  <c:v>8.4799000000000007</c:v>
                </c:pt>
                <c:pt idx="8">
                  <c:v>8.6599000000000004</c:v>
                </c:pt>
                <c:pt idx="9">
                  <c:v>8.0627000000000049</c:v>
                </c:pt>
                <c:pt idx="10">
                  <c:v>8.0305</c:v>
                </c:pt>
                <c:pt idx="12">
                  <c:v>8.9872000000000014</c:v>
                </c:pt>
                <c:pt idx="13">
                  <c:v>8.9556000000000004</c:v>
                </c:pt>
                <c:pt idx="14">
                  <c:v>9.190900000000001</c:v>
                </c:pt>
                <c:pt idx="15">
                  <c:v>9.4621000000000048</c:v>
                </c:pt>
                <c:pt idx="16">
                  <c:v>9.7736000000000001</c:v>
                </c:pt>
                <c:pt idx="17">
                  <c:v>9.6558000000000028</c:v>
                </c:pt>
                <c:pt idx="18">
                  <c:v>9.6733000000000011</c:v>
                </c:pt>
                <c:pt idx="19">
                  <c:v>9.7399999999999984</c:v>
                </c:pt>
                <c:pt idx="20">
                  <c:v>9.8103999999999996</c:v>
                </c:pt>
                <c:pt idx="21">
                  <c:v>9.8473000000000006</c:v>
                </c:pt>
                <c:pt idx="22">
                  <c:v>10.092700000000001</c:v>
                </c:pt>
                <c:pt idx="23">
                  <c:v>10.3299</c:v>
                </c:pt>
                <c:pt idx="24">
                  <c:v>10.098699999999999</c:v>
                </c:pt>
                <c:pt idx="25">
                  <c:v>10.244400000000001</c:v>
                </c:pt>
                <c:pt idx="26">
                  <c:v>10.097</c:v>
                </c:pt>
                <c:pt idx="27">
                  <c:v>9.9542000000000002</c:v>
                </c:pt>
                <c:pt idx="28">
                  <c:v>10.149699999999999</c:v>
                </c:pt>
                <c:pt idx="29">
                  <c:v>11.1304</c:v>
                </c:pt>
                <c:pt idx="30">
                  <c:v>10.9956</c:v>
                </c:pt>
                <c:pt idx="31">
                  <c:v>10.702199999999999</c:v>
                </c:pt>
                <c:pt idx="32">
                  <c:v>10.7676</c:v>
                </c:pt>
                <c:pt idx="33">
                  <c:v>10.9375</c:v>
                </c:pt>
                <c:pt idx="34">
                  <c:v>11.0342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A54-4594-AF66-F8506F73479E}"/>
            </c:ext>
          </c:extLst>
        </c:ser>
        <c:ser>
          <c:idx val="11"/>
          <c:order val="5"/>
          <c:tx>
            <c:strRef>
              <c:f>Sheet1!$A$7</c:f>
              <c:strCache>
                <c:ptCount val="1"/>
                <c:pt idx="0">
                  <c:v>Netherlands (10.9%)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Sheet1!$B$7:$AJ$7</c:f>
              <c:numCache>
                <c:formatCode>General</c:formatCode>
                <c:ptCount val="35"/>
                <c:pt idx="0">
                  <c:v>6.5978999999999974</c:v>
                </c:pt>
                <c:pt idx="1">
                  <c:v>6.6896000000000004</c:v>
                </c:pt>
                <c:pt idx="2">
                  <c:v>6.9173</c:v>
                </c:pt>
                <c:pt idx="3">
                  <c:v>6.9169</c:v>
                </c:pt>
                <c:pt idx="4">
                  <c:v>6.6398999999999999</c:v>
                </c:pt>
                <c:pt idx="5">
                  <c:v>6.6286999999999967</c:v>
                </c:pt>
                <c:pt idx="6">
                  <c:v>6.7161</c:v>
                </c:pt>
                <c:pt idx="7">
                  <c:v>6.8252999999999986</c:v>
                </c:pt>
                <c:pt idx="8">
                  <c:v>6.7527999999999997</c:v>
                </c:pt>
                <c:pt idx="9">
                  <c:v>6.9224999999999994</c:v>
                </c:pt>
                <c:pt idx="10">
                  <c:v>7.0824999999999996</c:v>
                </c:pt>
                <c:pt idx="11">
                  <c:v>7.2617000000000003</c:v>
                </c:pt>
                <c:pt idx="12">
                  <c:v>7.4715999999999996</c:v>
                </c:pt>
                <c:pt idx="13">
                  <c:v>7.5724</c:v>
                </c:pt>
                <c:pt idx="14">
                  <c:v>7.4540999999999986</c:v>
                </c:pt>
                <c:pt idx="15">
                  <c:v>7.3639999999999954</c:v>
                </c:pt>
                <c:pt idx="16">
                  <c:v>7.2903000000000002</c:v>
                </c:pt>
                <c:pt idx="17">
                  <c:v>7.1041999999999961</c:v>
                </c:pt>
                <c:pt idx="18">
                  <c:v>7.1772</c:v>
                </c:pt>
                <c:pt idx="19">
                  <c:v>7.1776999999999997</c:v>
                </c:pt>
                <c:pt idx="20">
                  <c:v>7.0564</c:v>
                </c:pt>
                <c:pt idx="21">
                  <c:v>7.4412000000000003</c:v>
                </c:pt>
                <c:pt idx="22">
                  <c:v>7.9542999999999999</c:v>
                </c:pt>
                <c:pt idx="23">
                  <c:v>8.4572000000000003</c:v>
                </c:pt>
                <c:pt idx="24">
                  <c:v>8.5211999999999986</c:v>
                </c:pt>
                <c:pt idx="25">
                  <c:v>9.4110000000000014</c:v>
                </c:pt>
                <c:pt idx="26">
                  <c:v>9.3035000000000032</c:v>
                </c:pt>
                <c:pt idx="27">
                  <c:v>9.3133999999999997</c:v>
                </c:pt>
                <c:pt idx="28">
                  <c:v>9.5324000000000026</c:v>
                </c:pt>
                <c:pt idx="29">
                  <c:v>10.251899999999999</c:v>
                </c:pt>
                <c:pt idx="30">
                  <c:v>10.432399999999999</c:v>
                </c:pt>
                <c:pt idx="31">
                  <c:v>10.482100000000001</c:v>
                </c:pt>
                <c:pt idx="32">
                  <c:v>10.8598</c:v>
                </c:pt>
                <c:pt idx="33">
                  <c:v>10.948499999999999</c:v>
                </c:pt>
                <c:pt idx="34">
                  <c:v>10.9352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A54-4594-AF66-F8506F73479E}"/>
            </c:ext>
          </c:extLst>
        </c:ser>
        <c:ser>
          <c:idx val="12"/>
          <c:order val="6"/>
          <c:tx>
            <c:strRef>
              <c:f>Sheet1!$A$8</c:f>
              <c:strCache>
                <c:ptCount val="1"/>
                <c:pt idx="0">
                  <c:v>Canada (10.0%)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Sheet1!$B$8:$AJ$8</c:f>
              <c:numCache>
                <c:formatCode>General</c:formatCode>
                <c:ptCount val="35"/>
                <c:pt idx="0">
                  <c:v>6.5884999999999998</c:v>
                </c:pt>
                <c:pt idx="1">
                  <c:v>6.7885999999999997</c:v>
                </c:pt>
                <c:pt idx="2">
                  <c:v>7.5218999999999996</c:v>
                </c:pt>
                <c:pt idx="3">
                  <c:v>7.6938999999999966</c:v>
                </c:pt>
                <c:pt idx="4">
                  <c:v>7.5799000000000003</c:v>
                </c:pt>
                <c:pt idx="5">
                  <c:v>7.5874999999999986</c:v>
                </c:pt>
                <c:pt idx="6">
                  <c:v>7.8301999999999996</c:v>
                </c:pt>
                <c:pt idx="7">
                  <c:v>7.7713000000000001</c:v>
                </c:pt>
                <c:pt idx="8">
                  <c:v>7.7687999999999997</c:v>
                </c:pt>
                <c:pt idx="9">
                  <c:v>7.9762000000000004</c:v>
                </c:pt>
                <c:pt idx="10">
                  <c:v>8.3939000000000004</c:v>
                </c:pt>
                <c:pt idx="11">
                  <c:v>9.0808</c:v>
                </c:pt>
                <c:pt idx="12">
                  <c:v>9.3317000000000014</c:v>
                </c:pt>
                <c:pt idx="13">
                  <c:v>9.2158000000000015</c:v>
                </c:pt>
                <c:pt idx="14">
                  <c:v>8.8623999999999992</c:v>
                </c:pt>
                <c:pt idx="15">
                  <c:v>8.5589000000000013</c:v>
                </c:pt>
                <c:pt idx="16">
                  <c:v>8.3627000000000002</c:v>
                </c:pt>
                <c:pt idx="17">
                  <c:v>8.3453000000000035</c:v>
                </c:pt>
                <c:pt idx="18">
                  <c:v>8.5766000000000027</c:v>
                </c:pt>
                <c:pt idx="19">
                  <c:v>8.3579000000000008</c:v>
                </c:pt>
                <c:pt idx="20">
                  <c:v>8.2757000000000005</c:v>
                </c:pt>
                <c:pt idx="21">
                  <c:v>8.6553000000000004</c:v>
                </c:pt>
                <c:pt idx="22">
                  <c:v>8.8882000000000012</c:v>
                </c:pt>
                <c:pt idx="23">
                  <c:v>9.0428000000000015</c:v>
                </c:pt>
                <c:pt idx="24">
                  <c:v>9.0972000000000008</c:v>
                </c:pt>
                <c:pt idx="25">
                  <c:v>9.0643999999999991</c:v>
                </c:pt>
                <c:pt idx="26">
                  <c:v>9.2341999999999977</c:v>
                </c:pt>
                <c:pt idx="27">
                  <c:v>9.3245000000000005</c:v>
                </c:pt>
                <c:pt idx="28">
                  <c:v>9.4907000000000004</c:v>
                </c:pt>
                <c:pt idx="29">
                  <c:v>10.6043</c:v>
                </c:pt>
                <c:pt idx="30">
                  <c:v>10.5875</c:v>
                </c:pt>
                <c:pt idx="31">
                  <c:v>10.257199999999999</c:v>
                </c:pt>
                <c:pt idx="32">
                  <c:v>10.250400000000001</c:v>
                </c:pt>
                <c:pt idx="33">
                  <c:v>10.1685</c:v>
                </c:pt>
                <c:pt idx="34">
                  <c:v>9.9762000000000004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EA54-4594-AF66-F8506F73479E}"/>
            </c:ext>
          </c:extLst>
        </c:ser>
        <c:ser>
          <c:idx val="5"/>
          <c:order val="7"/>
          <c:tx>
            <c:strRef>
              <c:f>Sheet1!$A$9</c:f>
              <c:strCache>
                <c:ptCount val="1"/>
                <c:pt idx="0">
                  <c:v>United Kingdom (9.9%)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Sheet1!$B$9:$AJ$9</c:f>
              <c:numCache>
                <c:formatCode>General</c:formatCode>
                <c:ptCount val="35"/>
                <c:pt idx="0">
                  <c:v>5.0629999999999962</c:v>
                </c:pt>
                <c:pt idx="1">
                  <c:v>5.2846000000000002</c:v>
                </c:pt>
                <c:pt idx="2">
                  <c:v>5.1225999999999949</c:v>
                </c:pt>
                <c:pt idx="3">
                  <c:v>5.3212999999999999</c:v>
                </c:pt>
                <c:pt idx="4">
                  <c:v>5.2374000000000001</c:v>
                </c:pt>
                <c:pt idx="5">
                  <c:v>5.1398999999999999</c:v>
                </c:pt>
                <c:pt idx="6">
                  <c:v>5.124899999999994</c:v>
                </c:pt>
                <c:pt idx="7">
                  <c:v>5.1779999999999964</c:v>
                </c:pt>
                <c:pt idx="8">
                  <c:v>5.0885999999999996</c:v>
                </c:pt>
                <c:pt idx="9">
                  <c:v>5.0374999999999996</c:v>
                </c:pt>
                <c:pt idx="10">
                  <c:v>5.0895999999999999</c:v>
                </c:pt>
                <c:pt idx="11">
                  <c:v>5.4855999999999998</c:v>
                </c:pt>
                <c:pt idx="12">
                  <c:v>5.9344999999999999</c:v>
                </c:pt>
                <c:pt idx="13">
                  <c:v>6.0025000000000004</c:v>
                </c:pt>
                <c:pt idx="14">
                  <c:v>6.0784000000000002</c:v>
                </c:pt>
                <c:pt idx="15">
                  <c:v>6.0419</c:v>
                </c:pt>
                <c:pt idx="16">
                  <c:v>6.0263</c:v>
                </c:pt>
                <c:pt idx="17">
                  <c:v>5.8697999999999997</c:v>
                </c:pt>
                <c:pt idx="18">
                  <c:v>5.9843999999999999</c:v>
                </c:pt>
                <c:pt idx="19">
                  <c:v>6.2283999999999997</c:v>
                </c:pt>
                <c:pt idx="20">
                  <c:v>6.2629999999999963</c:v>
                </c:pt>
                <c:pt idx="21">
                  <c:v>6.5970000000000004</c:v>
                </c:pt>
                <c:pt idx="22">
                  <c:v>6.8490000000000002</c:v>
                </c:pt>
                <c:pt idx="23">
                  <c:v>7.093</c:v>
                </c:pt>
                <c:pt idx="24">
                  <c:v>7.2910000000000004</c:v>
                </c:pt>
                <c:pt idx="25">
                  <c:v>7.4180000000000001</c:v>
                </c:pt>
                <c:pt idx="26">
                  <c:v>7.5490000000000004</c:v>
                </c:pt>
                <c:pt idx="27">
                  <c:v>7.633</c:v>
                </c:pt>
                <c:pt idx="28">
                  <c:v>7.864999999999994</c:v>
                </c:pt>
                <c:pt idx="29">
                  <c:v>8.6640000000000015</c:v>
                </c:pt>
                <c:pt idx="30">
                  <c:v>8.4619999999999997</c:v>
                </c:pt>
                <c:pt idx="31">
                  <c:v>8.4380000000000006</c:v>
                </c:pt>
                <c:pt idx="32">
                  <c:v>8.4960000000000004</c:v>
                </c:pt>
                <c:pt idx="33">
                  <c:v>9.923</c:v>
                </c:pt>
                <c:pt idx="34">
                  <c:v>9.875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A54-4594-AF66-F8506F73479E}"/>
            </c:ext>
          </c:extLst>
        </c:ser>
        <c:ser>
          <c:idx val="6"/>
          <c:order val="8"/>
          <c:tx>
            <c:strRef>
              <c:f>Sheet1!$A$10</c:f>
              <c:strCache>
                <c:ptCount val="1"/>
                <c:pt idx="0">
                  <c:v>New Zealand (9.4%)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Sheet1!$B$10:$AJ$10</c:f>
              <c:numCache>
                <c:formatCode>General</c:formatCode>
                <c:ptCount val="35"/>
                <c:pt idx="0">
                  <c:v>5.7385999999999999</c:v>
                </c:pt>
                <c:pt idx="1">
                  <c:v>5.6600999999999946</c:v>
                </c:pt>
                <c:pt idx="2">
                  <c:v>5.8018999999999998</c:v>
                </c:pt>
                <c:pt idx="3">
                  <c:v>5.6504999999999956</c:v>
                </c:pt>
                <c:pt idx="4">
                  <c:v>5.3704999999999998</c:v>
                </c:pt>
                <c:pt idx="5">
                  <c:v>4.9367999999999999</c:v>
                </c:pt>
                <c:pt idx="6">
                  <c:v>5.0368000000000004</c:v>
                </c:pt>
                <c:pt idx="7">
                  <c:v>5.5697000000000001</c:v>
                </c:pt>
                <c:pt idx="8">
                  <c:v>6.1294999999999966</c:v>
                </c:pt>
                <c:pt idx="9">
                  <c:v>6.2752999999999997</c:v>
                </c:pt>
                <c:pt idx="10">
                  <c:v>6.6677999999999953</c:v>
                </c:pt>
                <c:pt idx="11">
                  <c:v>7.1004999999999976</c:v>
                </c:pt>
                <c:pt idx="12">
                  <c:v>7.2279999999999962</c:v>
                </c:pt>
                <c:pt idx="13">
                  <c:v>6.9253</c:v>
                </c:pt>
                <c:pt idx="14">
                  <c:v>6.9341999999999997</c:v>
                </c:pt>
                <c:pt idx="15">
                  <c:v>6.9485000000000001</c:v>
                </c:pt>
                <c:pt idx="16">
                  <c:v>6.8904999999999976</c:v>
                </c:pt>
                <c:pt idx="17">
                  <c:v>7.0983999999999998</c:v>
                </c:pt>
                <c:pt idx="18">
                  <c:v>7.5133999999999999</c:v>
                </c:pt>
                <c:pt idx="19">
                  <c:v>7.3976999999999986</c:v>
                </c:pt>
                <c:pt idx="20">
                  <c:v>7.47</c:v>
                </c:pt>
                <c:pt idx="21">
                  <c:v>7.5789</c:v>
                </c:pt>
                <c:pt idx="22">
                  <c:v>7.9004000000000003</c:v>
                </c:pt>
                <c:pt idx="23">
                  <c:v>7.7218999999999998</c:v>
                </c:pt>
                <c:pt idx="24">
                  <c:v>7.9009999999999998</c:v>
                </c:pt>
                <c:pt idx="25">
                  <c:v>8.2735000000000003</c:v>
                </c:pt>
                <c:pt idx="26">
                  <c:v>8.6330000000000009</c:v>
                </c:pt>
                <c:pt idx="27">
                  <c:v>8.3213000000000008</c:v>
                </c:pt>
                <c:pt idx="28">
                  <c:v>9.1424000000000003</c:v>
                </c:pt>
                <c:pt idx="29">
                  <c:v>9.6704000000000008</c:v>
                </c:pt>
                <c:pt idx="30">
                  <c:v>9.6589000000000009</c:v>
                </c:pt>
                <c:pt idx="31">
                  <c:v>9.5642000000000014</c:v>
                </c:pt>
                <c:pt idx="32">
                  <c:v>9.6762000000000015</c:v>
                </c:pt>
                <c:pt idx="33">
                  <c:v>9.3984000000000005</c:v>
                </c:pt>
                <c:pt idx="34">
                  <c:v>9.3798000000000012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EA54-4594-AF66-F8506F73479E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Norway (9.3%)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Sheet1!$B$11:$AJ$11</c:f>
              <c:numCache>
                <c:formatCode>General</c:formatCode>
                <c:ptCount val="35"/>
                <c:pt idx="0">
                  <c:v>5.4097</c:v>
                </c:pt>
                <c:pt idx="1">
                  <c:v>5.4404000000000003</c:v>
                </c:pt>
                <c:pt idx="2">
                  <c:v>5.6398000000000001</c:v>
                </c:pt>
                <c:pt idx="3">
                  <c:v>5.8219999999999956</c:v>
                </c:pt>
                <c:pt idx="4">
                  <c:v>5.4789000000000003</c:v>
                </c:pt>
                <c:pt idx="5">
                  <c:v>5.4774000000000003</c:v>
                </c:pt>
                <c:pt idx="6">
                  <c:v>5.9176000000000002</c:v>
                </c:pt>
                <c:pt idx="7">
                  <c:v>6.1539999999999946</c:v>
                </c:pt>
                <c:pt idx="8">
                  <c:v>6.2908999999999997</c:v>
                </c:pt>
                <c:pt idx="9">
                  <c:v>6.1174999999999953</c:v>
                </c:pt>
                <c:pt idx="10">
                  <c:v>7.0744999999999996</c:v>
                </c:pt>
                <c:pt idx="11">
                  <c:v>7.3498999999999999</c:v>
                </c:pt>
                <c:pt idx="12">
                  <c:v>7.5010000000000003</c:v>
                </c:pt>
                <c:pt idx="13">
                  <c:v>7.3804999999999996</c:v>
                </c:pt>
                <c:pt idx="14">
                  <c:v>7.2931999999999997</c:v>
                </c:pt>
                <c:pt idx="15">
                  <c:v>7.2727000000000004</c:v>
                </c:pt>
                <c:pt idx="16">
                  <c:v>7.1890999999999998</c:v>
                </c:pt>
                <c:pt idx="17">
                  <c:v>7.7427000000000001</c:v>
                </c:pt>
                <c:pt idx="18">
                  <c:v>8.4273000000000007</c:v>
                </c:pt>
                <c:pt idx="19">
                  <c:v>8.4356000000000027</c:v>
                </c:pt>
                <c:pt idx="20">
                  <c:v>7.7091000000000003</c:v>
                </c:pt>
                <c:pt idx="21">
                  <c:v>8.0206</c:v>
                </c:pt>
                <c:pt idx="22">
                  <c:v>9.0055000000000032</c:v>
                </c:pt>
                <c:pt idx="23">
                  <c:v>9.2189999999999994</c:v>
                </c:pt>
                <c:pt idx="24">
                  <c:v>8.8263000000000016</c:v>
                </c:pt>
                <c:pt idx="25">
                  <c:v>8.3328000000000007</c:v>
                </c:pt>
                <c:pt idx="26">
                  <c:v>7.9162999999999997</c:v>
                </c:pt>
                <c:pt idx="27">
                  <c:v>8.0519000000000016</c:v>
                </c:pt>
                <c:pt idx="28">
                  <c:v>7.9660000000000002</c:v>
                </c:pt>
                <c:pt idx="29">
                  <c:v>9.0698000000000008</c:v>
                </c:pt>
                <c:pt idx="30">
                  <c:v>8.9103000000000012</c:v>
                </c:pt>
                <c:pt idx="31">
                  <c:v>8.7909000000000006</c:v>
                </c:pt>
                <c:pt idx="32">
                  <c:v>8.7745000000000015</c:v>
                </c:pt>
                <c:pt idx="33">
                  <c:v>8.9298000000000002</c:v>
                </c:pt>
                <c:pt idx="34">
                  <c:v>9.2553999999999998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A54-4594-AF66-F8506F73479E}"/>
            </c:ext>
          </c:extLst>
        </c:ser>
        <c:ser>
          <c:idx val="15"/>
          <c:order val="10"/>
          <c:tx>
            <c:strRef>
              <c:f>Sheet1!$A$12</c:f>
              <c:strCache>
                <c:ptCount val="1"/>
                <c:pt idx="0">
                  <c:v>Australia (9.0%)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Sheet1!$B$12:$AJ$12</c:f>
              <c:numCache>
                <c:formatCode>General</c:formatCode>
                <c:ptCount val="35"/>
                <c:pt idx="0">
                  <c:v>5.8335999999999997</c:v>
                </c:pt>
                <c:pt idx="1">
                  <c:v>5.8428999999999967</c:v>
                </c:pt>
                <c:pt idx="2">
                  <c:v>6.1102999999999996</c:v>
                </c:pt>
                <c:pt idx="3">
                  <c:v>6.0537999999999998</c:v>
                </c:pt>
                <c:pt idx="4">
                  <c:v>6.0254999999999974</c:v>
                </c:pt>
                <c:pt idx="5">
                  <c:v>6.0762</c:v>
                </c:pt>
                <c:pt idx="6">
                  <c:v>6.2735000000000003</c:v>
                </c:pt>
                <c:pt idx="7">
                  <c:v>6.1086999999999998</c:v>
                </c:pt>
                <c:pt idx="8">
                  <c:v>6.0628999999999964</c:v>
                </c:pt>
                <c:pt idx="9">
                  <c:v>6.1160999999999994</c:v>
                </c:pt>
                <c:pt idx="10">
                  <c:v>6.4748999999999999</c:v>
                </c:pt>
                <c:pt idx="11">
                  <c:v>6.7682000000000002</c:v>
                </c:pt>
                <c:pt idx="12">
                  <c:v>6.8316999999999997</c:v>
                </c:pt>
                <c:pt idx="13">
                  <c:v>6.8441999999999963</c:v>
                </c:pt>
                <c:pt idx="14">
                  <c:v>6.8750999999999998</c:v>
                </c:pt>
                <c:pt idx="15">
                  <c:v>6.9166999999999996</c:v>
                </c:pt>
                <c:pt idx="16">
                  <c:v>7.0574999999999974</c:v>
                </c:pt>
                <c:pt idx="17">
                  <c:v>7.0812999999999997</c:v>
                </c:pt>
                <c:pt idx="18">
                  <c:v>7.2427999999999999</c:v>
                </c:pt>
                <c:pt idx="19">
                  <c:v>7.3354999999999997</c:v>
                </c:pt>
                <c:pt idx="20">
                  <c:v>7.6121999999999961</c:v>
                </c:pt>
                <c:pt idx="21">
                  <c:v>7.7050999999999998</c:v>
                </c:pt>
                <c:pt idx="22">
                  <c:v>7.8956999999999997</c:v>
                </c:pt>
                <c:pt idx="23">
                  <c:v>7.9019000000000004</c:v>
                </c:pt>
                <c:pt idx="24">
                  <c:v>8.1134000000000004</c:v>
                </c:pt>
                <c:pt idx="25">
                  <c:v>7.9812000000000003</c:v>
                </c:pt>
                <c:pt idx="26">
                  <c:v>7.9898999999999996</c:v>
                </c:pt>
                <c:pt idx="27">
                  <c:v>8.0633000000000035</c:v>
                </c:pt>
                <c:pt idx="28">
                  <c:v>8.2669000000000015</c:v>
                </c:pt>
                <c:pt idx="29">
                  <c:v>8.5923000000000016</c:v>
                </c:pt>
                <c:pt idx="30">
                  <c:v>8.4717000000000002</c:v>
                </c:pt>
                <c:pt idx="31">
                  <c:v>8.5897000000000006</c:v>
                </c:pt>
                <c:pt idx="32">
                  <c:v>8.7435000000000009</c:v>
                </c:pt>
                <c:pt idx="33">
                  <c:v>8.8356000000000012</c:v>
                </c:pt>
                <c:pt idx="34">
                  <c:v>9.0120000000000005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EA54-4594-AF66-F8506F734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950208"/>
        <c:axId val="235950600"/>
      </c:lineChart>
      <c:catAx>
        <c:axId val="23595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pPr>
            <a:endParaRPr lang="en-US"/>
          </a:p>
        </c:txPr>
        <c:crossAx val="2359506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5950600"/>
        <c:scaling>
          <c:orientation val="minMax"/>
          <c:max val="1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pPr>
            <a:endParaRPr lang="en-US"/>
          </a:p>
        </c:txPr>
        <c:crossAx val="23595020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995486940776503"/>
          <c:y val="0.112093007434251"/>
          <c:w val="0.22026867819614099"/>
          <c:h val="0.629986373081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charset="0"/>
              <a:ea typeface="Trebuchet MS" charset="0"/>
              <a:cs typeface="Trebuchet MS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rebuchet MS" charset="0"/>
          <a:ea typeface="Trebuchet MS" charset="0"/>
          <a:cs typeface="Trebuchet MS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383908462876697E-3"/>
          <c:y val="1.80724857231561E-2"/>
          <c:w val="0.98035745557184195"/>
          <c:h val="0.9192711131774650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Sheet2!$B$2</c:f>
              <c:strCache>
                <c:ptCount val="1"/>
                <c:pt idx="0">
                  <c:v>OVERALL RATING</c:v>
                </c:pt>
              </c:strCache>
              <c:extLst xmlns:c16r2="http://schemas.microsoft.com/office/drawing/2015/06/chart" xmlns:c15="http://schemas.microsoft.com/office/drawing/2012/chart"/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40BABC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283-47FD-835F-4303418F78F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3EB7BB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283-47FD-835F-4303418F78FE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3EB6BA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283-47FD-835F-4303418F78FE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39B0B7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283-47FD-835F-4303418F78FE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3CB3B8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283-47FD-835F-4303418F78FE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39B0B7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283-47FD-835F-4303418F78FE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3EB6BA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8283-47FD-835F-4303418F78FE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3EB6BA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8283-47FD-835F-4303418F78FE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2798AA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8283-47FD-835F-4303418F78FE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208AA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8283-47FD-835F-4303418F78FE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3688F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8283-47FD-835F-4303418F78FE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rebuchet MS" charset="0"/>
                    <a:ea typeface="Trebuchet MS" charset="0"/>
                    <a:cs typeface="Trebuchet MS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Sheet2!$A$3:$A$13</c:f>
              <c:strCache>
                <c:ptCount val="11"/>
                <c:pt idx="0">
                  <c:v>UK</c:v>
                </c:pt>
                <c:pt idx="1">
                  <c:v>AUS</c:v>
                </c:pt>
                <c:pt idx="2">
                  <c:v>NETH</c:v>
                </c:pt>
                <c:pt idx="3">
                  <c:v>NZ</c:v>
                </c:pt>
                <c:pt idx="4">
                  <c:v>NOR</c:v>
                </c:pt>
                <c:pt idx="5">
                  <c:v>SWIZ</c:v>
                </c:pt>
                <c:pt idx="6">
                  <c:v>SWE</c:v>
                </c:pt>
                <c:pt idx="7">
                  <c:v>GER</c:v>
                </c:pt>
                <c:pt idx="8">
                  <c:v>CAN</c:v>
                </c:pt>
                <c:pt idx="9">
                  <c:v>FRA</c:v>
                </c:pt>
                <c:pt idx="10">
                  <c:v>US</c:v>
                </c:pt>
              </c:strCache>
              <c:extLst xmlns:c16r2="http://schemas.microsoft.com/office/drawing/2015/06/chart" xmlns:c15="http://schemas.microsoft.com/office/drawing/2012/chart"/>
            </c:strRef>
          </c:xVal>
          <c:yVal>
            <c:numRef>
              <c:f>Sheet2!$B$3:$B$13</c:f>
              <c:numCache>
                <c:formatCode>0.00</c:formatCode>
                <c:ptCount val="11"/>
                <c:pt idx="0">
                  <c:v>0.36741871352597599</c:v>
                </c:pt>
                <c:pt idx="1">
                  <c:v>0.35743002814325397</c:v>
                </c:pt>
                <c:pt idx="2">
                  <c:v>0.27236560899978102</c:v>
                </c:pt>
                <c:pt idx="3">
                  <c:v>0.13237505246603701</c:v>
                </c:pt>
                <c:pt idx="4">
                  <c:v>0.13</c:v>
                </c:pt>
                <c:pt idx="5">
                  <c:v>8.0197268443202296E-2</c:v>
                </c:pt>
                <c:pt idx="6">
                  <c:v>8.3644545841280199E-2</c:v>
                </c:pt>
                <c:pt idx="7">
                  <c:v>7.35158050805369E-2</c:v>
                </c:pt>
                <c:pt idx="8">
                  <c:v>-0.26412763142447998</c:v>
                </c:pt>
                <c:pt idx="9">
                  <c:v>-0.45400439331368803</c:v>
                </c:pt>
                <c:pt idx="10">
                  <c:v>-0.748764556327701</c:v>
                </c:pt>
              </c:numCache>
              <c:extLst xmlns:c16r2="http://schemas.microsoft.com/office/drawing/2015/06/chart" xmlns:c15="http://schemas.microsoft.com/office/drawing/2012/chart"/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F9B-4DB5-A886-B89901D31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037744"/>
        <c:axId val="237038136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2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y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5F9B-4DB5-A886-B89901D31FB6}"/>
                  </c:ext>
                </c:extLst>
              </c15:ser>
            </c15:filteredScatterSeries>
            <c15:filteredScatterSeries>
              <c15:ser>
                <c:idx val="3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2-5F9B-4DB5-A886-B89901D31FB6}"/>
                  </c:ext>
                </c:extLst>
              </c15:ser>
            </c15:filteredScatterSeries>
            <c15:filteredScatterSeries>
              <c15:ser>
                <c:idx val="4"/>
                <c:order val="3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5F9B-4DB5-A886-B89901D31FB6}"/>
                  </c:ext>
                </c:extLst>
              </c15:ser>
            </c15:filteredScatterSeries>
            <c15:filteredScatterSeries>
              <c15:ser>
                <c:idx val="5"/>
                <c:order val="4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5F9B-4DB5-A886-B89901D31FB6}"/>
                  </c:ext>
                </c:extLst>
              </c15:ser>
            </c15:filteredScatterSeries>
            <c15:filteredScatterSeries>
              <c15:ser>
                <c:idx val="0"/>
                <c:order val="5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5-5F9B-4DB5-A886-B89901D31FB6}"/>
                  </c:ext>
                </c:extLst>
              </c15:ser>
            </c15:filteredScatterSeries>
          </c:ext>
        </c:extLst>
      </c:scatterChart>
      <c:valAx>
        <c:axId val="23703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pPr>
            <a:endParaRPr lang="en-US"/>
          </a:p>
        </c:txPr>
        <c:crossAx val="237038136"/>
        <c:crosses val="autoZero"/>
        <c:crossBetween val="midCat"/>
      </c:valAx>
      <c:valAx>
        <c:axId val="237038136"/>
        <c:scaling>
          <c:orientation val="minMax"/>
          <c:max val="0.5"/>
          <c:min val="-1"/>
        </c:scaling>
        <c:delete val="1"/>
        <c:axPos val="l"/>
        <c:numFmt formatCode="0.00" sourceLinked="1"/>
        <c:majorTickMark val="none"/>
        <c:minorTickMark val="none"/>
        <c:tickLblPos val="nextTo"/>
        <c:crossAx val="2370377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rebuchet MS" charset="0"/>
          <a:ea typeface="Trebuchet MS" charset="0"/>
          <a:cs typeface="Trebuchet MS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35684205079498E-2"/>
          <c:y val="1.7938634444870701E-2"/>
          <c:w val="0.95115733295911098"/>
          <c:h val="0.91927111317746502"/>
        </c:manualLayout>
      </c:layout>
      <c:scatterChart>
        <c:scatterStyle val="lineMarker"/>
        <c:varyColors val="0"/>
        <c:ser>
          <c:idx val="5"/>
          <c:order val="4"/>
          <c:tx>
            <c:strRef>
              <c:f>Sheet2!$L$2</c:f>
              <c:strCache>
                <c:ptCount val="1"/>
                <c:pt idx="0">
                  <c:v>Equity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3">
                  <a:shade val="50000"/>
                </a:schemeClr>
              </a:solidFill>
              <a:ln w="222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3499A9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CEB-45E8-B361-B5FE743867A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42B0B5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CEB-45E8-B361-B5FE743867A0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3CA7B0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CEB-45E8-B361-B5FE743867A0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349AA9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1CEB-45E8-B361-B5FE743867A0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3AA4AE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1CEB-45E8-B361-B5FE743867A0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3DA8B1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1CEB-45E8-B361-B5FE743867A0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3DA8B1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1CEB-45E8-B361-B5FE743867A0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369CAA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1CEB-45E8-B361-B5FE743867A0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3093A5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1CEB-45E8-B361-B5FE743867A0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3094A6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1CEB-45E8-B361-B5FE743867A0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26829C"/>
                </a:solidFill>
                <a:ln w="222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1CEB-45E8-B361-B5FE743867A0}"/>
              </c:ext>
            </c:extLst>
          </c:dPt>
          <c:xVal>
            <c:strRef>
              <c:f>Sheet2!$A$3:$A$13</c:f>
              <c:strCache>
                <c:ptCount val="11"/>
                <c:pt idx="0">
                  <c:v>AUS</c:v>
                </c:pt>
                <c:pt idx="1">
                  <c:v>UK</c:v>
                </c:pt>
                <c:pt idx="2">
                  <c:v>NETH</c:v>
                </c:pt>
                <c:pt idx="3">
                  <c:v>NZ</c:v>
                </c:pt>
                <c:pt idx="4">
                  <c:v>NOR</c:v>
                </c:pt>
                <c:pt idx="5">
                  <c:v>SWE</c:v>
                </c:pt>
                <c:pt idx="6">
                  <c:v>SWIZ</c:v>
                </c:pt>
                <c:pt idx="7">
                  <c:v>GER</c:v>
                </c:pt>
                <c:pt idx="8">
                  <c:v>CAN</c:v>
                </c:pt>
                <c:pt idx="9">
                  <c:v>FRA</c:v>
                </c:pt>
                <c:pt idx="10">
                  <c:v>US</c:v>
                </c:pt>
              </c:strCache>
            </c:strRef>
          </c:xVal>
          <c:yVal>
            <c:numRef>
              <c:f>Sheet2!$L$3:$L$13</c:f>
              <c:numCache>
                <c:formatCode>General</c:formatCode>
                <c:ptCount val="11"/>
                <c:pt idx="0">
                  <c:v>-0.12798227057368999</c:v>
                </c:pt>
                <c:pt idx="1">
                  <c:v>0.559882922507694</c:v>
                </c:pt>
                <c:pt idx="2">
                  <c:v>0.355346235430894</c:v>
                </c:pt>
                <c:pt idx="3">
                  <c:v>-0.141610091020583</c:v>
                </c:pt>
                <c:pt idx="4">
                  <c:v>0.20089695070595601</c:v>
                </c:pt>
                <c:pt idx="5">
                  <c:v>0.285764859345702</c:v>
                </c:pt>
                <c:pt idx="6">
                  <c:v>0.27478429058541898</c:v>
                </c:pt>
                <c:pt idx="7">
                  <c:v>-3.78816683432791E-2</c:v>
                </c:pt>
                <c:pt idx="8">
                  <c:v>-0.30860232750476502</c:v>
                </c:pt>
                <c:pt idx="9">
                  <c:v>-0.34247527025006302</c:v>
                </c:pt>
                <c:pt idx="10">
                  <c:v>-0.72501120694569998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BB4-47ED-8410-8091E5DB1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904848"/>
        <c:axId val="235906808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Sheet2!$B$2</c15:sqref>
                        </c15:formulaRef>
                      </c:ext>
                    </c:extLst>
                    <c:strCache>
                      <c:ptCount val="1"/>
                      <c:pt idx="0">
                        <c:v>OVERALL RATING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square"/>
                  <c:size val="10"/>
                  <c:spPr>
                    <a:solidFill>
                      <a:schemeClr val="accent3">
                        <a:tint val="70000"/>
                      </a:schemeClr>
                    </a:solidFill>
                    <a:ln w="9525">
                      <a:solidFill>
                        <a:schemeClr val="accent3">
                          <a:tint val="70000"/>
                        </a:schemeClr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UK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SWE</c:v>
                      </c:pt>
                      <c:pt idx="6">
                        <c:v>SWIZ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Sheet2!$B$3:$B$13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0.360726778947142</c:v>
                      </c:pt>
                      <c:pt idx="1">
                        <c:v>0.29001600918484699</c:v>
                      </c:pt>
                      <c:pt idx="2">
                        <c:v>0.25214519853332301</c:v>
                      </c:pt>
                      <c:pt idx="3">
                        <c:v>0.15194208129786799</c:v>
                      </c:pt>
                      <c:pt idx="4">
                        <c:v>0.134520997192453</c:v>
                      </c:pt>
                      <c:pt idx="5">
                        <c:v>6.8203816788998506E-2</c:v>
                      </c:pt>
                      <c:pt idx="6">
                        <c:v>6.7860477439564498E-2</c:v>
                      </c:pt>
                      <c:pt idx="7">
                        <c:v>6.4413943987453995E-2</c:v>
                      </c:pt>
                      <c:pt idx="8">
                        <c:v>-0.247196440648382</c:v>
                      </c:pt>
                      <c:pt idx="9">
                        <c:v>-0.41676353857816401</c:v>
                      </c:pt>
                      <c:pt idx="10">
                        <c:v>-0.70572154399037101</c:v>
                      </c:pt>
                    </c:numCache>
                  </c:numRef>
                </c:y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3BB4-47ED-8410-8091E5DB1A44}"/>
                  </c:ext>
                </c:extLst>
              </c15:ser>
            </c15:filteredScatterSeries>
            <c15:filteredScatterSeries>
              <c15:ser>
                <c:idx val="2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Sheet2!$C$2</c15:sqref>
                        </c15:formulaRef>
                      </c:ext>
                    </c:extLst>
                    <c:strCache>
                      <c:ptCount val="1"/>
                      <c:pt idx="0">
                        <c:v>Quality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diamond"/>
                  <c:size val="10"/>
                  <c:spPr>
                    <a:solidFill>
                      <a:schemeClr val="accent3">
                        <a:tint val="90000"/>
                      </a:schemeClr>
                    </a:solidFill>
                    <a:ln w="9525">
                      <a:solidFill>
                        <a:schemeClr val="accent3">
                          <a:tint val="90000"/>
                        </a:schemeClr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UK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SWE</c:v>
                      </c:pt>
                      <c:pt idx="6">
                        <c:v>SWIZ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Sheet2!$C$3:$C$13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0.38248663424534901</c:v>
                      </c:pt>
                      <c:pt idx="1">
                        <c:v>0.54234603192999098</c:v>
                      </c:pt>
                      <c:pt idx="2">
                        <c:v>0.29075137836298198</c:v>
                      </c:pt>
                      <c:pt idx="3">
                        <c:v>0.36127931699043497</c:v>
                      </c:pt>
                      <c:pt idx="4">
                        <c:v>-0.59304306717375599</c:v>
                      </c:pt>
                      <c:pt idx="5">
                        <c:v>-0.81304858793784696</c:v>
                      </c:pt>
                      <c:pt idx="6">
                        <c:v>-2.4561894177379001E-2</c:v>
                      </c:pt>
                      <c:pt idx="7">
                        <c:v>-0.117955990502074</c:v>
                      </c:pt>
                      <c:pt idx="8">
                        <c:v>0.149228821672413</c:v>
                      </c:pt>
                      <c:pt idx="9">
                        <c:v>-0.42316169089265798</c:v>
                      </c:pt>
                      <c:pt idx="10">
                        <c:v>0.23120870273803101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2-3BB4-47ED-8410-8091E5DB1A44}"/>
                  </c:ext>
                </c:extLst>
              </c15:ser>
            </c15:filteredScatterSeries>
            <c15:filteredScatterSeries>
              <c15:ser>
                <c:idx val="3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Sheet2!$H$2</c15:sqref>
                        </c15:formulaRef>
                      </c:ext>
                    </c:extLst>
                    <c:strCache>
                      <c:ptCount val="1"/>
                      <c:pt idx="0">
                        <c:v>Access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triangle"/>
                  <c:size val="10"/>
                  <c:spPr>
                    <a:solidFill>
                      <a:schemeClr val="accent3">
                        <a:shade val="90000"/>
                      </a:schemeClr>
                    </a:solidFill>
                    <a:ln w="9525">
                      <a:solidFill>
                        <a:schemeClr val="accent3">
                          <a:shade val="90000"/>
                        </a:schemeClr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UK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SWE</c:v>
                      </c:pt>
                      <c:pt idx="6">
                        <c:v>SWIZ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Sheet2!$H$3:$H$13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0.19031906924748099</c:v>
                      </c:pt>
                      <c:pt idx="1">
                        <c:v>0.39228795834240499</c:v>
                      </c:pt>
                      <c:pt idx="2">
                        <c:v>0.70431876193411203</c:v>
                      </c:pt>
                      <c:pt idx="3">
                        <c:v>2.3200511904539901E-2</c:v>
                      </c:pt>
                      <c:pt idx="4">
                        <c:v>0.141581402808899</c:v>
                      </c:pt>
                      <c:pt idx="5">
                        <c:v>6.32656200878947E-2</c:v>
                      </c:pt>
                      <c:pt idx="6">
                        <c:v>-0.10791453268295401</c:v>
                      </c:pt>
                      <c:pt idx="7">
                        <c:v>0.57612277198122097</c:v>
                      </c:pt>
                      <c:pt idx="8">
                        <c:v>-0.77029269079566898</c:v>
                      </c:pt>
                      <c:pt idx="9">
                        <c:v>-0.14230356500383001</c:v>
                      </c:pt>
                      <c:pt idx="10">
                        <c:v>-1.0705853078240981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3BB4-47ED-8410-8091E5DB1A44}"/>
                  </c:ext>
                </c:extLst>
              </c15:ser>
            </c15:filteredScatterSeries>
            <c15:filteredScatterSeries>
              <c15:ser>
                <c:idx val="4"/>
                <c:order val="3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Sheet2!$K$2</c15:sqref>
                        </c15:formulaRef>
                      </c:ext>
                    </c:extLst>
                    <c:strCache>
                      <c:ptCount val="1"/>
                      <c:pt idx="0">
                        <c:v>Efficiency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dash"/>
                  <c:size val="10"/>
                  <c:spPr>
                    <a:solidFill>
                      <a:schemeClr val="accent3">
                        <a:shade val="70000"/>
                      </a:schemeClr>
                    </a:solidFill>
                    <a:ln w="9525">
                      <a:solidFill>
                        <a:schemeClr val="accent3">
                          <a:shade val="70000"/>
                        </a:schemeClr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UK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SWE</c:v>
                      </c:pt>
                      <c:pt idx="6">
                        <c:v>SWIZ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Sheet2!$K$3:$K$13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0.74187817383181198</c:v>
                      </c:pt>
                      <c:pt idx="1">
                        <c:v>0.58691101810444701</c:v>
                      </c:pt>
                      <c:pt idx="2">
                        <c:v>-0.15393391933307299</c:v>
                      </c:pt>
                      <c:pt idx="3">
                        <c:v>0.60409484262957203</c:v>
                      </c:pt>
                      <c:pt idx="4">
                        <c:v>0.53770515554601594</c:v>
                      </c:pt>
                      <c:pt idx="5">
                        <c:v>0.256379855753611</c:v>
                      </c:pt>
                      <c:pt idx="6">
                        <c:v>-0.118121242909917</c:v>
                      </c:pt>
                      <c:pt idx="7">
                        <c:v>8.0301097101926094E-2</c:v>
                      </c:pt>
                      <c:pt idx="8">
                        <c:v>8.1416010226439198E-2</c:v>
                      </c:pt>
                      <c:pt idx="9">
                        <c:v>-1.410197097474281</c:v>
                      </c:pt>
                      <c:pt idx="10">
                        <c:v>-1.2064338934765519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3BB4-47ED-8410-8091E5DB1A44}"/>
                  </c:ext>
                </c:extLst>
              </c15:ser>
            </c15:filteredScatterSeries>
            <c15:filteredScatterSeries>
              <c15:ser>
                <c:idx val="0"/>
                <c:order val="5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Sheet2!$M$2</c15:sqref>
                        </c15:formulaRef>
                      </c:ext>
                    </c:extLst>
                    <c:strCache>
                      <c:ptCount val="1"/>
                      <c:pt idx="0">
                        <c:v>Health Status and Health System Outcomes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square"/>
                  <c:size val="10"/>
                  <c:spPr>
                    <a:solidFill>
                      <a:schemeClr val="accent3">
                        <a:tint val="50000"/>
                      </a:schemeClr>
                    </a:solidFill>
                    <a:ln w="9525">
                      <a:solidFill>
                        <a:schemeClr val="accent3">
                          <a:tint val="50000"/>
                        </a:schemeClr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UK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SWE</c:v>
                      </c:pt>
                      <c:pt idx="6">
                        <c:v>SWIZ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Sheet2!$M$3:$M$13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0.61693228798475797</c:v>
                      </c:pt>
                      <c:pt idx="1">
                        <c:v>-0.63134788496030103</c:v>
                      </c:pt>
                      <c:pt idx="2">
                        <c:v>6.4243536271701096E-2</c:v>
                      </c:pt>
                      <c:pt idx="3">
                        <c:v>-8.7254174014625402E-2</c:v>
                      </c:pt>
                      <c:pt idx="4">
                        <c:v>0.38546454407515102</c:v>
                      </c:pt>
                      <c:pt idx="5">
                        <c:v>0.54865733669563199</c:v>
                      </c:pt>
                      <c:pt idx="6">
                        <c:v>0.31511576638265398</c:v>
                      </c:pt>
                      <c:pt idx="7">
                        <c:v>-0.17851649030052499</c:v>
                      </c:pt>
                      <c:pt idx="8">
                        <c:v>-0.38773201684032998</c:v>
                      </c:pt>
                      <c:pt idx="9">
                        <c:v>0.23431993073001001</c:v>
                      </c:pt>
                      <c:pt idx="10">
                        <c:v>-0.75778601444353499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5-3BB4-47ED-8410-8091E5DB1A44}"/>
                  </c:ext>
                </c:extLst>
              </c15:ser>
            </c15:filteredScatterSeries>
          </c:ext>
        </c:extLst>
      </c:scatterChart>
      <c:valAx>
        <c:axId val="235904848"/>
        <c:scaling>
          <c:orientation val="minMax"/>
          <c:max val="11"/>
          <c:min val="0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906808"/>
        <c:crosses val="autoZero"/>
        <c:crossBetween val="midCat"/>
      </c:valAx>
      <c:valAx>
        <c:axId val="235906808"/>
        <c:scaling>
          <c:orientation val="minMax"/>
          <c:max val="1.5"/>
          <c:min val="-1.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904848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050165830089603E-2"/>
          <c:y val="4.4673539518900303E-2"/>
          <c:w val="0.94513665822798099"/>
          <c:h val="0.811435669969960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2004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SWIZ</c:v>
                </c:pt>
                <c:pt idx="1">
                  <c:v>FRA</c:v>
                </c:pt>
                <c:pt idx="2">
                  <c:v>AUS</c:v>
                </c:pt>
                <c:pt idx="3">
                  <c:v>NOR</c:v>
                </c:pt>
                <c:pt idx="4">
                  <c:v>SWE</c:v>
                </c:pt>
                <c:pt idx="5">
                  <c:v>NETH</c:v>
                </c:pt>
                <c:pt idx="6">
                  <c:v>CAN</c:v>
                </c:pt>
                <c:pt idx="7">
                  <c:v>GER</c:v>
                </c:pt>
                <c:pt idx="8">
                  <c:v>UK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77.909294743597599</c:v>
                </c:pt>
                <c:pt idx="1">
                  <c:v>84.175611628522617</c:v>
                </c:pt>
                <c:pt idx="2">
                  <c:v>87.504883602211322</c:v>
                </c:pt>
                <c:pt idx="3">
                  <c:v>94.470503850505779</c:v>
                </c:pt>
                <c:pt idx="4">
                  <c:v>93.407369679216004</c:v>
                </c:pt>
                <c:pt idx="5">
                  <c:v>107.84659400110159</c:v>
                </c:pt>
                <c:pt idx="6">
                  <c:v>104.2024552929291</c:v>
                </c:pt>
                <c:pt idx="7">
                  <c:v>114.7526578454377</c:v>
                </c:pt>
                <c:pt idx="8">
                  <c:v>134.9633643065238</c:v>
                </c:pt>
                <c:pt idx="9">
                  <c:v>127.4164860862885</c:v>
                </c:pt>
                <c:pt idx="10">
                  <c:v>132.99640210656801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79E-486E-BA82-D3AAA2DBB3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SWIZ</c:v>
                </c:pt>
                <c:pt idx="1">
                  <c:v>FRA</c:v>
                </c:pt>
                <c:pt idx="2">
                  <c:v>AUS</c:v>
                </c:pt>
                <c:pt idx="3">
                  <c:v>NOR</c:v>
                </c:pt>
                <c:pt idx="4">
                  <c:v>SWE</c:v>
                </c:pt>
                <c:pt idx="5">
                  <c:v>NETH</c:v>
                </c:pt>
                <c:pt idx="6">
                  <c:v>CAN</c:v>
                </c:pt>
                <c:pt idx="7">
                  <c:v>GER</c:v>
                </c:pt>
                <c:pt idx="8">
                  <c:v>UK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Sheet1!$C$2:$C$12</c:f>
              <c:numCache>
                <c:formatCode>0.00</c:formatCode>
                <c:ptCount val="11"/>
                <c:pt idx="0">
                  <c:v>55.490091537362638</c:v>
                </c:pt>
                <c:pt idx="1">
                  <c:v>60.570977176235999</c:v>
                </c:pt>
                <c:pt idx="2">
                  <c:v>62.230092780289063</c:v>
                </c:pt>
                <c:pt idx="3">
                  <c:v>63.989529644732393</c:v>
                </c:pt>
                <c:pt idx="4">
                  <c:v>68.788797775237853</c:v>
                </c:pt>
                <c:pt idx="5">
                  <c:v>71.512053241306916</c:v>
                </c:pt>
                <c:pt idx="6">
                  <c:v>77.608829076628297</c:v>
                </c:pt>
                <c:pt idx="7">
                  <c:v>82.924030677637916</c:v>
                </c:pt>
                <c:pt idx="8">
                  <c:v>85.044777602565787</c:v>
                </c:pt>
                <c:pt idx="9">
                  <c:v>87.266747261463678</c:v>
                </c:pt>
                <c:pt idx="10">
                  <c:v>111.7029721089984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79E-486E-BA82-D3AAA2DBB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254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dropLines>
        <c:marker val="1"/>
        <c:smooth val="0"/>
        <c:axId val="235907592"/>
        <c:axId val="235907984"/>
      </c:lineChart>
      <c:catAx>
        <c:axId val="23590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907984"/>
        <c:crosses val="autoZero"/>
        <c:auto val="1"/>
        <c:lblAlgn val="ctr"/>
        <c:lblOffset val="100"/>
        <c:tickMarkSkip val="1"/>
        <c:noMultiLvlLbl val="0"/>
      </c:catAx>
      <c:valAx>
        <c:axId val="235907984"/>
        <c:scaling>
          <c:orientation val="minMax"/>
          <c:max val="1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907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0.00678</cdr:x>
      <cdr:y>0.03134</cdr:y>
    </cdr:from>
    <cdr:to>
      <cdr:x>0.13714</cdr:x>
      <cdr:y>0.07689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425" y="130830"/>
          <a:ext cx="1084837" cy="1901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US"/>
          </a:defPPr>
          <a:lvl1pPr marL="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09585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1917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82875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43833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04792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65750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267093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876678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>
                  <a:lumMod val="60000"/>
                  <a:lumOff val="40000"/>
                </a:schemeClr>
              </a:solidFill>
              <a:latin typeface="Trebuchet MS" charset="0"/>
              <a:ea typeface="Trebuchet MS" charset="0"/>
              <a:cs typeface="Trebuchet MS" charset="0"/>
            </a:rPr>
            <a:t>Percent</a:t>
          </a:r>
          <a:endParaRPr lang="en-US" sz="1600" dirty="0">
            <a:solidFill>
              <a:schemeClr val="tx1">
                <a:lumMod val="60000"/>
                <a:lumOff val="40000"/>
              </a:schemeClr>
            </a:solidFill>
            <a:latin typeface="Trebuchet MS" charset="0"/>
            <a:ea typeface="Trebuchet MS" charset="0"/>
            <a:cs typeface="Trebuchet MS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8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5"/>
            <a:ext cx="3026833" cy="465797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5797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5798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7/13/2017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0" tIns="46480" rIns="92960" bIns="464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60" tIns="46480" rIns="92960" bIns="464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7150" y="727075"/>
            <a:ext cx="4851400" cy="363855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0855" y="4607244"/>
            <a:ext cx="6000013" cy="4362134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9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5D93-A8F5-4314-B2D6-419A3F6A77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42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139178" cy="75249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8"/>
            <a:ext cx="6139178" cy="777374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28917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6237312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7150" y="78497"/>
            <a:ext cx="1713988" cy="14167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0000"/>
                    <a:lumOff val="4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</p:spTree>
    <p:extLst>
      <p:ext uri="{BB962C8B-B14F-4D97-AF65-F5344CB8AC3E}">
        <p14:creationId xmlns:p14="http://schemas.microsoft.com/office/powerpoint/2010/main" val="36583409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085F-C610-44F9-B0BA-648B920B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405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28917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7150" y="78497"/>
            <a:ext cx="1713988" cy="14167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0000"/>
                    <a:lumOff val="4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655676" y="6368920"/>
            <a:ext cx="6768658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E. C.</a:t>
            </a:r>
            <a:r>
              <a:rPr lang="en-US" sz="900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Schneider</a:t>
            </a:r>
            <a:r>
              <a:rPr lang="en-US" sz="9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D. O. </a:t>
            </a:r>
            <a:r>
              <a:rPr lang="en-US" sz="9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Sarnak</a:t>
            </a:r>
            <a:r>
              <a:rPr lang="en-US" sz="9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D.</a:t>
            </a:r>
            <a:r>
              <a:rPr lang="en-US" sz="900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Squires, </a:t>
            </a:r>
            <a:r>
              <a:rPr lang="en-US" sz="9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A. Shah, and M. M. Doty, </a:t>
            </a:r>
            <a:r>
              <a:rPr lang="en-US" sz="9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Mirror,</a:t>
            </a:r>
            <a:r>
              <a:rPr lang="en-US" sz="900" i="1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Mirror: How the U.S. Health Care System Compares Internationally at a Time of Radical Change,</a:t>
            </a:r>
            <a:r>
              <a:rPr lang="en-US" sz="9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9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The Commonwealth Fund, July 2017.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37728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  <p:sldLayoutId id="2147483804" r:id="rId44"/>
    <p:sldLayoutId id="2147483805" r:id="rId45"/>
    <p:sldLayoutId id="2147483806" r:id="rId46"/>
  </p:sldLayoutIdLst>
  <p:hf hdr="0" ft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Eric C. Schneider, Senior Vice President for Policy and Research</a:t>
            </a:r>
          </a:p>
          <a:p>
            <a:r>
              <a:rPr lang="en-US" dirty="0"/>
              <a:t>The Commonwealth Fund</a:t>
            </a:r>
          </a:p>
          <a:p>
            <a:r>
              <a:rPr lang="en-US" dirty="0"/>
              <a:t>July 13, 2017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Mirror </a:t>
            </a:r>
            <a:r>
              <a:rPr lang="en-US" dirty="0" err="1"/>
              <a:t>Mirror</a:t>
            </a:r>
            <a:r>
              <a:rPr lang="en-US" dirty="0"/>
              <a:t>  Teleconference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Findings from 2017 Report</a:t>
            </a:r>
          </a:p>
        </p:txBody>
      </p:sp>
    </p:spTree>
    <p:extLst>
      <p:ext uri="{BB962C8B-B14F-4D97-AF65-F5344CB8AC3E}">
        <p14:creationId xmlns:p14="http://schemas.microsoft.com/office/powerpoint/2010/main" val="63125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Mirror Mirror Teleconference, Eric C. Schneider, July 13, 2017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627434" y="1269506"/>
            <a:ext cx="7919047" cy="402682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mtClean="0"/>
              <a:t>U.S. ranks last among 11 high-income countries despite spending nearly twice as much on health care</a:t>
            </a:r>
          </a:p>
          <a:p>
            <a:pPr>
              <a:spcAft>
                <a:spcPts val="1800"/>
              </a:spcAft>
            </a:pPr>
            <a:r>
              <a:rPr lang="en-US" smtClean="0"/>
              <a:t>U.S. health care has the largest disparities in performance between those with lower and higher incomes</a:t>
            </a:r>
          </a:p>
          <a:p>
            <a:pPr>
              <a:spcAft>
                <a:spcPts val="1800"/>
              </a:spcAft>
            </a:pPr>
            <a:r>
              <a:rPr lang="en-US" smtClean="0"/>
              <a:t>Ongoing challenges for U.S. relate to performance on access to care, administrative inefficiency, equity, and health care outcomes </a:t>
            </a:r>
          </a:p>
          <a:p>
            <a:pPr>
              <a:spcAft>
                <a:spcPts val="1800"/>
              </a:spcAft>
            </a:pPr>
            <a:r>
              <a:rPr lang="en-US" smtClean="0"/>
              <a:t>To move from last to first, the U.S. should expand insurance coverage, strengthen primary care, reduce administrative burdens, and reduce disparities in care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7434" y="381385"/>
            <a:ext cx="7919047" cy="1185034"/>
          </a:xfrm>
        </p:spPr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7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 anchor="ctr" anchorCtr="0"/>
          <a:lstStyle/>
          <a:p>
            <a:r>
              <a:rPr lang="en-US" smtClean="0"/>
              <a:t>GDP refers to gross domestic product.  </a:t>
            </a:r>
          </a:p>
          <a:p>
            <a:r>
              <a:rPr lang="en-US" smtClean="0"/>
              <a:t>Source: OECD Health Data 2016. Data are for current spending only, and exclude spending on capital formation of health care providers.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EXHIBIT 1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Health Care Spending as a Percentage of GDP, 1980–2014</a:t>
            </a:r>
            <a:endParaRPr lang="en-US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0048734"/>
              </p:ext>
            </p:extLst>
          </p:nvPr>
        </p:nvGraphicFramePr>
        <p:xfrm>
          <a:off x="627063" y="1496027"/>
          <a:ext cx="8091487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48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Mirror Mirror Teleconference, Eric C. Schneider, July 13, 2017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711699" y="1411550"/>
            <a:ext cx="3834782" cy="4026822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Health Care System Performance Measured Using 72 </a:t>
            </a:r>
            <a:r>
              <a:rPr lang="en-US" sz="1800" b="1" dirty="0" smtClean="0">
                <a:solidFill>
                  <a:schemeClr val="tx2"/>
                </a:solidFill>
              </a:rPr>
              <a:t>Indicators Across 5 </a:t>
            </a:r>
            <a:r>
              <a:rPr lang="en-US" sz="1800" b="1" dirty="0">
                <a:solidFill>
                  <a:schemeClr val="tx2"/>
                </a:solidFill>
              </a:rPr>
              <a:t>Domains</a:t>
            </a:r>
          </a:p>
          <a:p>
            <a:pPr lvl="1"/>
            <a:r>
              <a:rPr lang="en-US" dirty="0"/>
              <a:t>Access</a:t>
            </a:r>
          </a:p>
          <a:p>
            <a:pPr lvl="1"/>
            <a:r>
              <a:rPr lang="en-US" dirty="0"/>
              <a:t>Administrative efficiency</a:t>
            </a:r>
          </a:p>
          <a:p>
            <a:pPr lvl="1"/>
            <a:r>
              <a:rPr lang="en-US" dirty="0"/>
              <a:t>Equity</a:t>
            </a:r>
          </a:p>
          <a:p>
            <a:pPr lvl="1"/>
            <a:r>
              <a:rPr lang="en-US" dirty="0"/>
              <a:t>Care process</a:t>
            </a:r>
          </a:p>
          <a:p>
            <a:pPr lvl="1"/>
            <a:r>
              <a:rPr lang="en-US" dirty="0"/>
              <a:t>Health care </a:t>
            </a: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434" y="381385"/>
            <a:ext cx="7919047" cy="1185034"/>
          </a:xfrm>
        </p:spPr>
        <p:txBody>
          <a:bodyPr/>
          <a:lstStyle/>
          <a:p>
            <a:r>
              <a:rPr lang="en-US" dirty="0" smtClean="0"/>
              <a:t>Mirror Mirror 2017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27435" y="1411550"/>
            <a:ext cx="3834782" cy="4026822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PURPOSE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To learn how health systems achieve high performance by comparing performance of 11 high-income countries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DATA SOURCES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Annual International Health Policy surveys of 11 high-income countries (2014-2016)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Measures from OECD, WHO, European Observatory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2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Mirror Mirror Teleconference, Eric C. Schneider, July 13, 2017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627434" y="1411550"/>
            <a:ext cx="7919047" cy="395829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overall performance of the U.S. health care system ranks last among 11 high-income countries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result is due to poorer performance in several areas</a:t>
            </a:r>
          </a:p>
          <a:p>
            <a:pPr lvl="1">
              <a:lnSpc>
                <a:spcPct val="120000"/>
              </a:lnSpc>
              <a:buFont typeface=".AppleSystemUIFont" charset="-120"/>
              <a:buChar char="−"/>
            </a:pPr>
            <a:r>
              <a:rPr lang="en-US" dirty="0" smtClean="0"/>
              <a:t>Access: Americans are much more likely to report financial barriers to care than those in the other countries</a:t>
            </a:r>
          </a:p>
          <a:p>
            <a:pPr lvl="1">
              <a:lnSpc>
                <a:spcPct val="120000"/>
              </a:lnSpc>
              <a:buFont typeface=".AppleSystemUIFont" charset="-120"/>
              <a:buChar char="−"/>
            </a:pPr>
            <a:r>
              <a:rPr lang="en-US" dirty="0" smtClean="0"/>
              <a:t>Administrative Efficiency: Doctors and patients in the U.S. are more likely to report problems related to insurance approvals and billing.</a:t>
            </a:r>
          </a:p>
          <a:p>
            <a:pPr lvl="1">
              <a:lnSpc>
                <a:spcPct val="120000"/>
              </a:lnSpc>
              <a:buFont typeface=".AppleSystemUIFont" charset="-120"/>
              <a:buChar char="−"/>
            </a:pPr>
            <a:r>
              <a:rPr lang="en-US" dirty="0" smtClean="0"/>
              <a:t>Equity: Disparities in performance between lower-income versus higher-income people are larger in the U.S. than the other countries</a:t>
            </a:r>
          </a:p>
          <a:p>
            <a:pPr lvl="1">
              <a:lnSpc>
                <a:spcPct val="120000"/>
              </a:lnSpc>
              <a:buFont typeface=".AppleSystemUIFont" charset="-120"/>
              <a:buChar char="−"/>
            </a:pPr>
            <a:r>
              <a:rPr lang="en-US" dirty="0" smtClean="0"/>
              <a:t>Health outcomes: The U.S. has the higher rates of mortality than other high-income countries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U.S. performs somewhat better on Care Process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27434" y="381385"/>
            <a:ext cx="7919047" cy="1185034"/>
          </a:xfrm>
        </p:spPr>
        <p:txBody>
          <a:bodyPr/>
          <a:lstStyle/>
          <a:p>
            <a:r>
              <a:rPr lang="en-US" smtClean="0"/>
              <a:t>Mirror Mirror 2017: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288783"/>
              </p:ext>
            </p:extLst>
          </p:nvPr>
        </p:nvGraphicFramePr>
        <p:xfrm>
          <a:off x="789934" y="1985451"/>
          <a:ext cx="7954571" cy="366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 anchor="ctr" anchorCtr="0"/>
          <a:lstStyle/>
          <a:p>
            <a:r>
              <a:rPr lang="en-US" dirty="0"/>
              <a:t>Note: See the methodology appendix for a description of how the performance score is calculated.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EXHIBIT 3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Care System Performance Scores (Overall)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4422" y="2906743"/>
            <a:ext cx="1955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Eleven-country average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51834" y="1985451"/>
            <a:ext cx="0" cy="3456562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4078" y="1672177"/>
            <a:ext cx="16123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Higher </a:t>
            </a:r>
            <a:r>
              <a:rPr lang="en-US" sz="1400" dirty="0" smtClean="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performing</a:t>
            </a:r>
            <a:endParaRPr lang="en-US" sz="1800" dirty="0">
              <a:solidFill>
                <a:schemeClr val="bg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4078" y="5530633"/>
            <a:ext cx="16123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Lower performing</a:t>
            </a:r>
            <a:endParaRPr lang="en-US" sz="1800" dirty="0">
              <a:solidFill>
                <a:schemeClr val="tx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42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 anchor="ctr" anchorCtr="0"/>
          <a:lstStyle/>
          <a:p>
            <a:r>
              <a:rPr lang="en-US" smtClean="0"/>
              <a:t>Source: Commonwealth Fund analysis </a:t>
            </a:r>
            <a:endParaRPr lang="en-US" dirty="0"/>
          </a:p>
        </p:txBody>
      </p:sp>
      <p:sp>
        <p:nvSpPr>
          <p:cNvPr id="183" name="Subtitle 18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EXHIBIT 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Care System Performance Rankings</a:t>
            </a:r>
            <a:endParaRPr lang="en-US" dirty="0"/>
          </a:p>
        </p:txBody>
      </p:sp>
      <p:graphicFrame>
        <p:nvGraphicFramePr>
          <p:cNvPr id="192" name="Content Placeholder 4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078203363"/>
              </p:ext>
            </p:extLst>
          </p:nvPr>
        </p:nvGraphicFramePr>
        <p:xfrm>
          <a:off x="627434" y="1552788"/>
          <a:ext cx="8091113" cy="4391121"/>
        </p:xfrm>
        <a:graphic>
          <a:graphicData uri="http://schemas.openxmlformats.org/drawingml/2006/table">
            <a:tbl>
              <a:tblPr firstRow="1" firstCol="1">
                <a:tableStyleId>{69012ECD-51FC-41F1-AA8D-1B2483CD663E}</a:tableStyleId>
              </a:tblPr>
              <a:tblGrid>
                <a:gridCol w="1545531">
                  <a:extLst>
                    <a:ext uri="{9D8B030D-6E8A-4147-A177-3AD203B41FA5}">
                      <a16:colId xmlns:a16="http://schemas.microsoft.com/office/drawing/2014/main" xmlns="" val="1626252261"/>
                    </a:ext>
                  </a:extLst>
                </a:gridCol>
                <a:gridCol w="569438">
                  <a:extLst>
                    <a:ext uri="{9D8B030D-6E8A-4147-A177-3AD203B41FA5}">
                      <a16:colId xmlns:a16="http://schemas.microsoft.com/office/drawing/2014/main" xmlns="" val="4120015338"/>
                    </a:ext>
                  </a:extLst>
                </a:gridCol>
                <a:gridCol w="569438">
                  <a:extLst>
                    <a:ext uri="{9D8B030D-6E8A-4147-A177-3AD203B41FA5}">
                      <a16:colId xmlns:a16="http://schemas.microsoft.com/office/drawing/2014/main" xmlns="" val="2656214046"/>
                    </a:ext>
                  </a:extLst>
                </a:gridCol>
                <a:gridCol w="569438">
                  <a:extLst>
                    <a:ext uri="{9D8B030D-6E8A-4147-A177-3AD203B41FA5}">
                      <a16:colId xmlns:a16="http://schemas.microsoft.com/office/drawing/2014/main" xmlns="" val="604693354"/>
                    </a:ext>
                  </a:extLst>
                </a:gridCol>
                <a:gridCol w="569438">
                  <a:extLst>
                    <a:ext uri="{9D8B030D-6E8A-4147-A177-3AD203B41FA5}">
                      <a16:colId xmlns:a16="http://schemas.microsoft.com/office/drawing/2014/main" xmlns="" val="626750640"/>
                    </a:ext>
                  </a:extLst>
                </a:gridCol>
                <a:gridCol w="748069">
                  <a:extLst>
                    <a:ext uri="{9D8B030D-6E8A-4147-A177-3AD203B41FA5}">
                      <a16:colId xmlns:a16="http://schemas.microsoft.com/office/drawing/2014/main" xmlns="" val="1600687968"/>
                    </a:ext>
                  </a:extLst>
                </a:gridCol>
                <a:gridCol w="604210">
                  <a:extLst>
                    <a:ext uri="{9D8B030D-6E8A-4147-A177-3AD203B41FA5}">
                      <a16:colId xmlns:a16="http://schemas.microsoft.com/office/drawing/2014/main" xmlns="" val="2633577310"/>
                    </a:ext>
                  </a:extLst>
                </a:gridCol>
                <a:gridCol w="604210">
                  <a:extLst>
                    <a:ext uri="{9D8B030D-6E8A-4147-A177-3AD203B41FA5}">
                      <a16:colId xmlns:a16="http://schemas.microsoft.com/office/drawing/2014/main" xmlns="" val="3953600031"/>
                    </a:ext>
                  </a:extLst>
                </a:gridCol>
                <a:gridCol w="604210">
                  <a:extLst>
                    <a:ext uri="{9D8B030D-6E8A-4147-A177-3AD203B41FA5}">
                      <a16:colId xmlns:a16="http://schemas.microsoft.com/office/drawing/2014/main" xmlns="" val="2935095184"/>
                    </a:ext>
                  </a:extLst>
                </a:gridCol>
                <a:gridCol w="748069">
                  <a:extLst>
                    <a:ext uri="{9D8B030D-6E8A-4147-A177-3AD203B41FA5}">
                      <a16:colId xmlns:a16="http://schemas.microsoft.com/office/drawing/2014/main" xmlns="" val="2022440944"/>
                    </a:ext>
                  </a:extLst>
                </a:gridCol>
                <a:gridCol w="479531">
                  <a:extLst>
                    <a:ext uri="{9D8B030D-6E8A-4147-A177-3AD203B41FA5}">
                      <a16:colId xmlns:a16="http://schemas.microsoft.com/office/drawing/2014/main" xmlns="" val="3961549997"/>
                    </a:ext>
                  </a:extLst>
                </a:gridCol>
                <a:gridCol w="479531">
                  <a:extLst>
                    <a:ext uri="{9D8B030D-6E8A-4147-A177-3AD203B41FA5}">
                      <a16:colId xmlns:a16="http://schemas.microsoft.com/office/drawing/2014/main" xmlns="" val="4147944760"/>
                    </a:ext>
                  </a:extLst>
                </a:gridCol>
              </a:tblGrid>
              <a:tr h="53346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AUS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CAN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FRA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GER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NETH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NZ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NOR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SWE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SWIZ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UK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US</a:t>
                      </a:r>
                      <a:endParaRPr lang="en-US" sz="19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7959054"/>
                  </a:ext>
                </a:extLst>
              </a:tr>
              <a:tr h="790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OVERALL</a:t>
                      </a:r>
                      <a:r>
                        <a:rPr lang="en-US" sz="1800" u="none" strike="noStrike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RANKING</a:t>
                      </a:r>
                      <a:endParaRPr lang="en-US" sz="18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22819"/>
                  </a:ext>
                </a:extLst>
              </a:tr>
              <a:tr h="558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Care Process</a:t>
                      </a:r>
                      <a:endParaRPr lang="en-US" sz="16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9056384"/>
                  </a:ext>
                </a:extLst>
              </a:tr>
              <a:tr h="558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Access</a:t>
                      </a:r>
                      <a:endParaRPr lang="en-US" sz="16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3917453"/>
                  </a:ext>
                </a:extLst>
              </a:tr>
              <a:tr h="695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Administrative Efficiency</a:t>
                      </a:r>
                      <a:endParaRPr lang="en-US" sz="16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3966565"/>
                  </a:ext>
                </a:extLst>
              </a:tr>
              <a:tr h="558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Equity</a:t>
                      </a:r>
                      <a:endParaRPr lang="en-US" sz="16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364997"/>
                  </a:ext>
                </a:extLst>
              </a:tr>
              <a:tr h="695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Health Care Outcomes</a:t>
                      </a:r>
                      <a:endParaRPr lang="en-US" sz="16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5314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Chart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474958"/>
              </p:ext>
            </p:extLst>
          </p:nvPr>
        </p:nvGraphicFramePr>
        <p:xfrm>
          <a:off x="451212" y="1891647"/>
          <a:ext cx="8267337" cy="369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 anchor="ctr" anchorCtr="0"/>
          <a:lstStyle/>
          <a:p>
            <a:r>
              <a:rPr lang="en-US" dirty="0" smtClean="0"/>
              <a:t>Note: “Performance Index” is based on the distance from the 11-country average, measured in standard deviations</a:t>
            </a:r>
          </a:p>
          <a:p>
            <a:r>
              <a:rPr lang="en-US" dirty="0" smtClean="0"/>
              <a:t>Source: Commonwealth Fund analysis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12867" y="1537786"/>
            <a:ext cx="2784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Performance Index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5433" y="3407503"/>
            <a:ext cx="16950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Eleven-country average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01558" y="3295667"/>
            <a:ext cx="820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NETH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02328" y="3042855"/>
            <a:ext cx="603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70400" y="3850331"/>
            <a:ext cx="652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AUS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95982" y="3422880"/>
            <a:ext cx="895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24772" y="3845663"/>
            <a:ext cx="603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NZ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86648" y="3369731"/>
            <a:ext cx="559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SWE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1557" y="3348267"/>
            <a:ext cx="748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SWIZ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81738" y="3719429"/>
            <a:ext cx="603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GER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20935" y="4034295"/>
            <a:ext cx="603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CAN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24500" y="4103790"/>
            <a:ext cx="603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343368" y="4525544"/>
            <a:ext cx="603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09583" y="1891647"/>
            <a:ext cx="0" cy="3541487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13962" y="1868771"/>
            <a:ext cx="3006312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Higher </a:t>
            </a:r>
            <a:r>
              <a:rPr lang="en-US" sz="1400" smtClean="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health system </a:t>
            </a:r>
            <a:r>
              <a:rPr lang="en-US" sz="1400" dirty="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performance</a:t>
            </a:r>
            <a:endParaRPr lang="en-US" sz="1800" dirty="0">
              <a:solidFill>
                <a:schemeClr val="bg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1367" y="5261890"/>
            <a:ext cx="3097201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chemeClr val="tx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Lower </a:t>
            </a:r>
            <a:r>
              <a:rPr lang="en-US" sz="1400" smtClean="0">
                <a:solidFill>
                  <a:schemeClr val="tx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health system </a:t>
            </a:r>
            <a:r>
              <a:rPr lang="en-US" sz="1400" dirty="0">
                <a:solidFill>
                  <a:schemeClr val="tx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performance</a:t>
            </a:r>
            <a:endParaRPr lang="en-US" sz="1800" dirty="0">
              <a:solidFill>
                <a:schemeClr val="tx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27434" y="386650"/>
            <a:ext cx="8346347" cy="1185034"/>
          </a:xfrm>
          <a:prstGeom prst="rect">
            <a:avLst/>
          </a:prstGeom>
          <a:effectLst/>
        </p:spPr>
        <p:txBody>
          <a:bodyPr vert="horz" lIns="0" tIns="0" rIns="0" bIns="0" rtlCol="0" anchor="t">
            <a:norm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800" spc="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International Health System Performance: Equity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0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Source: European Observatory on Health Systems and Policies (2017). Trends in amenable mortality for selected countries, 2000-2014. Data for 2014 in all countries except Canada (2011), France (2013), Netherlands (2013), New Zealand (2012), Switzerland (2013), UK (2013). Amenable mortality causes based on Nolte &amp; McKee (2004). Mortality and population data derived from WHO mortality files, September 2016; population data for Canada and the USA derived from the Human Mortality Database. Age-specific rates </a:t>
            </a:r>
            <a:r>
              <a:rPr lang="en-US" dirty="0" err="1" smtClean="0"/>
              <a:t>standardised</a:t>
            </a:r>
            <a:r>
              <a:rPr lang="en-US" dirty="0" smtClean="0"/>
              <a:t> to the European Standard Population 2013. </a:t>
            </a:r>
            <a:endParaRPr lang="en-US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EXHIBIT 4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Mortality Amenable to Health Care, 2004 and 2014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943096" y="1695052"/>
            <a:ext cx="775452" cy="557734"/>
            <a:chOff x="4596140" y="955721"/>
            <a:chExt cx="825422" cy="613290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>
            <a:xfrm>
              <a:off x="4596140" y="1071716"/>
              <a:ext cx="146304" cy="14630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 Regular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15698" y="955721"/>
              <a:ext cx="605864" cy="6067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latin typeface="Trebuchet MS Regular" charset="0"/>
                  <a:ea typeface="Trebuchet MS Regular" charset="0"/>
                  <a:cs typeface="Trebuchet MS Regular" charset="0"/>
                </a:rPr>
                <a:t>2004</a:t>
              </a:r>
            </a:p>
            <a:p>
              <a:pPr>
                <a:lnSpc>
                  <a:spcPct val="150000"/>
                </a:lnSpc>
              </a:pPr>
              <a:r>
                <a:rPr lang="en-US" sz="1400" dirty="0">
                  <a:latin typeface="Trebuchet MS Regular" charset="0"/>
                  <a:ea typeface="Trebuchet MS Regular" charset="0"/>
                  <a:cs typeface="Trebuchet MS Regular" charset="0"/>
                </a:rPr>
                <a:t>2014</a:t>
              </a: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596140" y="1422707"/>
              <a:ext cx="146304" cy="1463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 Regular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69141" y="1695052"/>
            <a:ext cx="240866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Deaths per 100,000 population</a:t>
            </a:r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336884"/>
              </p:ext>
            </p:extLst>
          </p:nvPr>
        </p:nvGraphicFramePr>
        <p:xfrm>
          <a:off x="511102" y="1907897"/>
          <a:ext cx="8287396" cy="4063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156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Mirror Mirror Teleconference, Eric C. Schneider, July 13, 2017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627434" y="1616870"/>
            <a:ext cx="7919047" cy="4026822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2"/>
                </a:solidFill>
              </a:rPr>
              <a:t>Four key shortcomings of U.S. health care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Inadequate insurance coverage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Limited primary care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Administrative burdens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Income-related disparities in care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2"/>
                </a:solidFill>
              </a:rPr>
              <a:t>Solutions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Expand insurance coverage and maintain benefits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Strengthen primary care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Reduce administrative burdens for patients and doctors</a:t>
            </a:r>
          </a:p>
          <a:p>
            <a:pPr lvl="1"/>
            <a:r>
              <a:rPr lang="en-US" dirty="0" smtClean="0"/>
              <a:t>Reduce income-related barriers and invest in social services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434" y="381385"/>
            <a:ext cx="7919047" cy="1185034"/>
          </a:xfrm>
        </p:spPr>
        <p:txBody>
          <a:bodyPr/>
          <a:lstStyle/>
          <a:p>
            <a:r>
              <a:rPr lang="en-US" smtClean="0"/>
              <a:t>Could the U.S. </a:t>
            </a:r>
            <a:r>
              <a:rPr lang="en-US" dirty="0" smtClean="0"/>
              <a:t>Move from Last to First among High-income Countries?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604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Apr2017 [Read-Only]" id="{FF83DEC3-8850-4041-A883-654D8293A32B}" vid="{DAC37E9D-BFCC-49A3-BCF4-106A0004D8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2" ma:contentTypeDescription="Create a new document." ma:contentTypeScope="" ma:versionID="492d209523774751f0959466f17efcf6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077375251318b122ba2ebfe9f4ae84dd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2B60CF-40F9-4360-8516-8A258CFA176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29bc6a8d-14dd-4a95-baab-e16a8c685bb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115047-4FA5-4C9E-9C61-8D7669932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6219</TotalTime>
  <Words>754</Words>
  <Application>Microsoft Office PowerPoint</Application>
  <PresentationFormat>On-screen Show (4:3)</PresentationFormat>
  <Paragraphs>168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.AppleSystemUIFont</vt:lpstr>
      <vt:lpstr>Arial</vt:lpstr>
      <vt:lpstr>Calibri</vt:lpstr>
      <vt:lpstr>Georgia</vt:lpstr>
      <vt:lpstr>Open Sans Light</vt:lpstr>
      <vt:lpstr>Trebuchet MS</vt:lpstr>
      <vt:lpstr>Trebuchet MS Regular</vt:lpstr>
      <vt:lpstr>1_Office Theme</vt:lpstr>
      <vt:lpstr>Mirror Mirror  Teleconference</vt:lpstr>
      <vt:lpstr>Health Care Spending as a Percentage of GDP, 1980–2014</vt:lpstr>
      <vt:lpstr>Mirror Mirror 2017</vt:lpstr>
      <vt:lpstr>Mirror Mirror 2017: Highlights</vt:lpstr>
      <vt:lpstr>Health Care System Performance Scores (Overall)</vt:lpstr>
      <vt:lpstr>Health Care System Performance Rankings</vt:lpstr>
      <vt:lpstr>PowerPoint Presentation</vt:lpstr>
      <vt:lpstr>Mortality Amenable to Health Care, 2004 and 2014</vt:lpstr>
      <vt:lpstr>Could the U.S. Move from Last to First among High-income Countries?</vt:lpstr>
      <vt:lpstr>Key Takeaways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Arnav Shah</dc:creator>
  <cp:lastModifiedBy>Samantha Chase</cp:lastModifiedBy>
  <cp:revision>52</cp:revision>
  <cp:lastPrinted>2017-07-13T14:10:00Z</cp:lastPrinted>
  <dcterms:created xsi:type="dcterms:W3CDTF">2017-07-06T15:47:15Z</dcterms:created>
  <dcterms:modified xsi:type="dcterms:W3CDTF">2017-07-13T15:54:14Z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