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807" r:id="rId5"/>
    <p:sldMasterId id="2147483827" r:id="rId6"/>
    <p:sldMasterId id="2147483837" r:id="rId7"/>
  </p:sldMasterIdLst>
  <p:notesMasterIdLst>
    <p:notesMasterId r:id="rId37"/>
  </p:notesMasterIdLst>
  <p:handoutMasterIdLst>
    <p:handoutMasterId r:id="rId38"/>
  </p:handoutMasterIdLst>
  <p:sldIdLst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  <p:cmAuthor id="2" name="Jen Wilson" initials="JW" lastIdx="1" clrIdx="1">
    <p:extLst/>
  </p:cmAuthor>
  <p:cmAuthor id="3" name="Jen Wilson" initials="JW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D1D1F0"/>
    <a:srgbClr val="E6C278"/>
    <a:srgbClr val="C9DEE3"/>
    <a:srgbClr val="5F5A9D"/>
    <a:srgbClr val="E0E0E0"/>
    <a:srgbClr val="4ABDBC"/>
    <a:srgbClr val="8ADAD2"/>
    <a:srgbClr val="9FE1DB"/>
    <a:srgbClr val="B6E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87825" autoAdjust="0"/>
  </p:normalViewPr>
  <p:slideViewPr>
    <p:cSldViewPr snapToGrid="0" snapToObjects="1">
      <p:cViewPr varScale="1">
        <p:scale>
          <a:sx n="91" d="100"/>
          <a:sy n="91" d="100"/>
        </p:scale>
        <p:origin x="750" y="90"/>
      </p:cViewPr>
      <p:guideLst>
        <p:guide orient="horz" pos="1570"/>
        <p:guide pos="2988"/>
        <p:guide orient="horz" pos="1094"/>
        <p:guide pos="2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3784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striar\Downloads\raw_data%20(7).csv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46074922104798E-2"/>
          <c:y val="2.7028945222776001E-2"/>
          <c:w val="0.94239883148622605"/>
          <c:h val="0.6883921930910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noFill/>
              </a:ln>
              <a:effectLst/>
            </c:spPr>
          </c:marker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203-4AFA-8250-3AD8B777467C}"/>
              </c:ext>
            </c:extLst>
          </c:dPt>
          <c:cat>
            <c:strRef>
              <c:f>Sheet1!$A$2:$A$54</c:f>
              <c:strCache>
                <c:ptCount val="53"/>
                <c:pt idx="0">
                  <c:v>New Mexico</c:v>
                </c:pt>
                <c:pt idx="1">
                  <c:v>Nevada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Kentucky</c:v>
                </c:pt>
                <c:pt idx="6">
                  <c:v>Oregon</c:v>
                </c:pt>
                <c:pt idx="7">
                  <c:v>Washington</c:v>
                </c:pt>
                <c:pt idx="8">
                  <c:v>West Virginia</c:v>
                </c:pt>
                <c:pt idx="9">
                  <c:v>Colorado</c:v>
                </c:pt>
                <c:pt idx="10">
                  <c:v>New Jersey</c:v>
                </c:pt>
                <c:pt idx="11">
                  <c:v>Illinois</c:v>
                </c:pt>
                <c:pt idx="12">
                  <c:v>Rhode Island</c:v>
                </c:pt>
                <c:pt idx="13">
                  <c:v>Michigan</c:v>
                </c:pt>
                <c:pt idx="14">
                  <c:v>New Hampshire</c:v>
                </c:pt>
                <c:pt idx="15">
                  <c:v>Ohio</c:v>
                </c:pt>
                <c:pt idx="16">
                  <c:v>New York</c:v>
                </c:pt>
                <c:pt idx="17">
                  <c:v>Delaware</c:v>
                </c:pt>
                <c:pt idx="18">
                  <c:v>Maryland</c:v>
                </c:pt>
                <c:pt idx="19">
                  <c:v>North Dakota</c:v>
                </c:pt>
                <c:pt idx="20">
                  <c:v>Pennsylvania</c:v>
                </c:pt>
                <c:pt idx="21">
                  <c:v>Connecticut</c:v>
                </c:pt>
                <c:pt idx="22">
                  <c:v>Iowa</c:v>
                </c:pt>
                <c:pt idx="23">
                  <c:v>Minnesota</c:v>
                </c:pt>
                <c:pt idx="24">
                  <c:v>Hawaii</c:v>
                </c:pt>
                <c:pt idx="25">
                  <c:v>Vermont</c:v>
                </c:pt>
                <c:pt idx="26">
                  <c:v>District of Columbia</c:v>
                </c:pt>
                <c:pt idx="27">
                  <c:v>Massachusetts</c:v>
                </c:pt>
                <c:pt idx="30">
                  <c:v>Texas</c:v>
                </c:pt>
                <c:pt idx="31">
                  <c:v>Florida</c:v>
                </c:pt>
                <c:pt idx="32">
                  <c:v>Georgia</c:v>
                </c:pt>
                <c:pt idx="33">
                  <c:v>Louisiana</c:v>
                </c:pt>
                <c:pt idx="34">
                  <c:v>Mississippi</c:v>
                </c:pt>
                <c:pt idx="35">
                  <c:v>Oklahoma</c:v>
                </c:pt>
                <c:pt idx="36">
                  <c:v>Alaska</c:v>
                </c:pt>
                <c:pt idx="37">
                  <c:v>Idaho</c:v>
                </c:pt>
                <c:pt idx="38">
                  <c:v>Montana</c:v>
                </c:pt>
                <c:pt idx="39">
                  <c:v>North Carolina</c:v>
                </c:pt>
                <c:pt idx="40">
                  <c:v>South Carolina</c:v>
                </c:pt>
                <c:pt idx="41">
                  <c:v>Alabama</c:v>
                </c:pt>
                <c:pt idx="42">
                  <c:v>Tennessee</c:v>
                </c:pt>
                <c:pt idx="43">
                  <c:v>Indiana</c:v>
                </c:pt>
                <c:pt idx="44">
                  <c:v>Kansas</c:v>
                </c:pt>
                <c:pt idx="45">
                  <c:v>Missouri</c:v>
                </c:pt>
                <c:pt idx="46">
                  <c:v>Utah</c:v>
                </c:pt>
                <c:pt idx="47">
                  <c:v>Wyoming</c:v>
                </c:pt>
                <c:pt idx="48">
                  <c:v>South Dakota</c:v>
                </c:pt>
                <c:pt idx="49">
                  <c:v>Virginia</c:v>
                </c:pt>
                <c:pt idx="50">
                  <c:v>Maine</c:v>
                </c:pt>
                <c:pt idx="51">
                  <c:v>Nebraska</c:v>
                </c:pt>
                <c:pt idx="52">
                  <c:v>Wisconsin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0">
                  <c:v>28</c:v>
                </c:pt>
                <c:pt idx="1">
                  <c:v>27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21</c:v>
                </c:pt>
                <c:pt idx="6">
                  <c:v>21</c:v>
                </c:pt>
                <c:pt idx="7">
                  <c:v>20</c:v>
                </c:pt>
                <c:pt idx="8">
                  <c:v>20</c:v>
                </c:pt>
                <c:pt idx="9">
                  <c:v>19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15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13</c:v>
                </c:pt>
                <c:pt idx="22">
                  <c:v>12</c:v>
                </c:pt>
                <c:pt idx="23">
                  <c:v>11</c:v>
                </c:pt>
                <c:pt idx="24">
                  <c:v>10</c:v>
                </c:pt>
                <c:pt idx="25">
                  <c:v>10</c:v>
                </c:pt>
                <c:pt idx="26">
                  <c:v>8</c:v>
                </c:pt>
                <c:pt idx="27">
                  <c:v>5</c:v>
                </c:pt>
                <c:pt idx="30">
                  <c:v>30</c:v>
                </c:pt>
                <c:pt idx="31">
                  <c:v>29</c:v>
                </c:pt>
                <c:pt idx="32">
                  <c:v>26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24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20</c:v>
                </c:pt>
                <c:pt idx="42">
                  <c:v>20</c:v>
                </c:pt>
                <c:pt idx="43">
                  <c:v>19</c:v>
                </c:pt>
                <c:pt idx="44">
                  <c:v>18</c:v>
                </c:pt>
                <c:pt idx="45">
                  <c:v>18</c:v>
                </c:pt>
                <c:pt idx="46">
                  <c:v>18</c:v>
                </c:pt>
                <c:pt idx="47">
                  <c:v>18</c:v>
                </c:pt>
                <c:pt idx="48">
                  <c:v>17</c:v>
                </c:pt>
                <c:pt idx="49">
                  <c:v>17</c:v>
                </c:pt>
                <c:pt idx="50">
                  <c:v>16</c:v>
                </c:pt>
                <c:pt idx="51">
                  <c:v>15</c:v>
                </c:pt>
                <c:pt idx="52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03-4AFA-8250-3AD8B77746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chemeClr val="bg2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Sheet1!$A$2:$A$54</c:f>
              <c:strCache>
                <c:ptCount val="53"/>
                <c:pt idx="0">
                  <c:v>New Mexico</c:v>
                </c:pt>
                <c:pt idx="1">
                  <c:v>Nevada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Kentucky</c:v>
                </c:pt>
                <c:pt idx="6">
                  <c:v>Oregon</c:v>
                </c:pt>
                <c:pt idx="7">
                  <c:v>Washington</c:v>
                </c:pt>
                <c:pt idx="8">
                  <c:v>West Virginia</c:v>
                </c:pt>
                <c:pt idx="9">
                  <c:v>Colorado</c:v>
                </c:pt>
                <c:pt idx="10">
                  <c:v>New Jersey</c:v>
                </c:pt>
                <c:pt idx="11">
                  <c:v>Illinois</c:v>
                </c:pt>
                <c:pt idx="12">
                  <c:v>Rhode Island</c:v>
                </c:pt>
                <c:pt idx="13">
                  <c:v>Michigan</c:v>
                </c:pt>
                <c:pt idx="14">
                  <c:v>New Hampshire</c:v>
                </c:pt>
                <c:pt idx="15">
                  <c:v>Ohio</c:v>
                </c:pt>
                <c:pt idx="16">
                  <c:v>New York</c:v>
                </c:pt>
                <c:pt idx="17">
                  <c:v>Delaware</c:v>
                </c:pt>
                <c:pt idx="18">
                  <c:v>Maryland</c:v>
                </c:pt>
                <c:pt idx="19">
                  <c:v>North Dakota</c:v>
                </c:pt>
                <c:pt idx="20">
                  <c:v>Pennsylvania</c:v>
                </c:pt>
                <c:pt idx="21">
                  <c:v>Connecticut</c:v>
                </c:pt>
                <c:pt idx="22">
                  <c:v>Iowa</c:v>
                </c:pt>
                <c:pt idx="23">
                  <c:v>Minnesota</c:v>
                </c:pt>
                <c:pt idx="24">
                  <c:v>Hawaii</c:v>
                </c:pt>
                <c:pt idx="25">
                  <c:v>Vermont</c:v>
                </c:pt>
                <c:pt idx="26">
                  <c:v>District of Columbia</c:v>
                </c:pt>
                <c:pt idx="27">
                  <c:v>Massachusetts</c:v>
                </c:pt>
                <c:pt idx="30">
                  <c:v>Texas</c:v>
                </c:pt>
                <c:pt idx="31">
                  <c:v>Florida</c:v>
                </c:pt>
                <c:pt idx="32">
                  <c:v>Georgia</c:v>
                </c:pt>
                <c:pt idx="33">
                  <c:v>Louisiana</c:v>
                </c:pt>
                <c:pt idx="34">
                  <c:v>Mississippi</c:v>
                </c:pt>
                <c:pt idx="35">
                  <c:v>Oklahoma</c:v>
                </c:pt>
                <c:pt idx="36">
                  <c:v>Alaska</c:v>
                </c:pt>
                <c:pt idx="37">
                  <c:v>Idaho</c:v>
                </c:pt>
                <c:pt idx="38">
                  <c:v>Montana</c:v>
                </c:pt>
                <c:pt idx="39">
                  <c:v>North Carolina</c:v>
                </c:pt>
                <c:pt idx="40">
                  <c:v>South Carolina</c:v>
                </c:pt>
                <c:pt idx="41">
                  <c:v>Alabama</c:v>
                </c:pt>
                <c:pt idx="42">
                  <c:v>Tennessee</c:v>
                </c:pt>
                <c:pt idx="43">
                  <c:v>Indiana</c:v>
                </c:pt>
                <c:pt idx="44">
                  <c:v>Kansas</c:v>
                </c:pt>
                <c:pt idx="45">
                  <c:v>Missouri</c:v>
                </c:pt>
                <c:pt idx="46">
                  <c:v>Utah</c:v>
                </c:pt>
                <c:pt idx="47">
                  <c:v>Wyoming</c:v>
                </c:pt>
                <c:pt idx="48">
                  <c:v>South Dakota</c:v>
                </c:pt>
                <c:pt idx="49">
                  <c:v>Virginia</c:v>
                </c:pt>
                <c:pt idx="50">
                  <c:v>Maine</c:v>
                </c:pt>
                <c:pt idx="51">
                  <c:v>Nebraska</c:v>
                </c:pt>
                <c:pt idx="52">
                  <c:v>Wisconsin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0">
                  <c:v>16</c:v>
                </c:pt>
                <c:pt idx="1">
                  <c:v>17</c:v>
                </c:pt>
                <c:pt idx="2">
                  <c:v>15</c:v>
                </c:pt>
                <c:pt idx="3">
                  <c:v>14</c:v>
                </c:pt>
                <c:pt idx="4">
                  <c:v>12</c:v>
                </c:pt>
                <c:pt idx="5">
                  <c:v>8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  <c:pt idx="11">
                  <c:v>10</c:v>
                </c:pt>
                <c:pt idx="12">
                  <c:v>7</c:v>
                </c:pt>
                <c:pt idx="13">
                  <c:v>9</c:v>
                </c:pt>
                <c:pt idx="14">
                  <c:v>10</c:v>
                </c:pt>
                <c:pt idx="15">
                  <c:v>9</c:v>
                </c:pt>
                <c:pt idx="16">
                  <c:v>10</c:v>
                </c:pt>
                <c:pt idx="17">
                  <c:v>8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5</c:v>
                </c:pt>
                <c:pt idx="27">
                  <c:v>4</c:v>
                </c:pt>
                <c:pt idx="30">
                  <c:v>23</c:v>
                </c:pt>
                <c:pt idx="31">
                  <c:v>20</c:v>
                </c:pt>
                <c:pt idx="32">
                  <c:v>19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19</c:v>
                </c:pt>
                <c:pt idx="37">
                  <c:v>17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15</c:v>
                </c:pt>
                <c:pt idx="43">
                  <c:v>13</c:v>
                </c:pt>
                <c:pt idx="44">
                  <c:v>13</c:v>
                </c:pt>
                <c:pt idx="45">
                  <c:v>13</c:v>
                </c:pt>
                <c:pt idx="46">
                  <c:v>14</c:v>
                </c:pt>
                <c:pt idx="47">
                  <c:v>14</c:v>
                </c:pt>
                <c:pt idx="48">
                  <c:v>16</c:v>
                </c:pt>
                <c:pt idx="49">
                  <c:v>13</c:v>
                </c:pt>
                <c:pt idx="50">
                  <c:v>12</c:v>
                </c:pt>
                <c:pt idx="51">
                  <c:v>11</c:v>
                </c:pt>
                <c:pt idx="52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B203-4AFA-8250-3AD8B7774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2700" cap="flat" cmpd="sng" algn="ctr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c:spPr>
        </c:dropLines>
        <c:marker val="1"/>
        <c:smooth val="0"/>
        <c:axId val="210273256"/>
        <c:axId val="133988424"/>
      </c:lineChart>
      <c:catAx>
        <c:axId val="21027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-5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3988424"/>
        <c:crosses val="autoZero"/>
        <c:auto val="1"/>
        <c:lblAlgn val="ctr"/>
        <c:lblOffset val="100"/>
        <c:noMultiLvlLbl val="0"/>
      </c:catAx>
      <c:valAx>
        <c:axId val="133988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02732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 to the impact of the cap (in billions)</c:v>
                </c:pt>
              </c:strCache>
            </c:strRef>
          </c:tx>
          <c:spPr>
            <a:solidFill>
              <a:srgbClr val="3366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-9.1533180778032037E-3"/>
                  <c:y val="1.0041843650866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0041843650866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Aged</c:v>
                </c:pt>
                <c:pt idx="1">
                  <c:v>Disabled</c:v>
                </c:pt>
                <c:pt idx="2">
                  <c:v>Children</c:v>
                </c:pt>
                <c:pt idx="3">
                  <c:v>Adults</c:v>
                </c:pt>
              </c:strCache>
            </c:strRef>
          </c:cat>
          <c:val>
            <c:numRef>
              <c:f>Sheet1!$B$2:$B$5</c:f>
              <c:numCache>
                <c:formatCode>"$"#,##0.0_);[Red]\("$"#,##0.0\)</c:formatCode>
                <c:ptCount val="4"/>
                <c:pt idx="0">
                  <c:v>0.95938571769428249</c:v>
                </c:pt>
                <c:pt idx="1">
                  <c:v>-166.03266140503453</c:v>
                </c:pt>
                <c:pt idx="2">
                  <c:v>-193.28441095338297</c:v>
                </c:pt>
                <c:pt idx="3">
                  <c:v>-119.01125649271034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693776"/>
        <c:axId val="489694168"/>
      </c:barChart>
      <c:catAx>
        <c:axId val="489693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89694168"/>
        <c:crosses val="autoZero"/>
        <c:auto val="1"/>
        <c:lblAlgn val="ctr"/>
        <c:lblOffset val="100"/>
        <c:noMultiLvlLbl val="0"/>
      </c:catAx>
      <c:valAx>
        <c:axId val="489694168"/>
        <c:scaling>
          <c:orientation val="minMax"/>
          <c:max val="10"/>
          <c:min val="-400"/>
        </c:scaling>
        <c:delete val="0"/>
        <c:axPos val="l"/>
        <c:majorGridlines/>
        <c:numFmt formatCode="&quot;$&quot;#,##0.0_);[Red]\(&quot;$&quot;#,##0.0\)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89693776"/>
        <c:crosses val="autoZero"/>
        <c:crossBetween val="between"/>
        <c:majorUnit val="50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58323573397719"/>
          <c:y val="3.7163255602610773E-2"/>
          <c:w val="0.81380349195480994"/>
          <c:h val="0.9256734887947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 to the impact of the cap (in billions)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Aged</c:v>
                </c:pt>
                <c:pt idx="1">
                  <c:v>Disabled</c:v>
                </c:pt>
                <c:pt idx="2">
                  <c:v>Children</c:v>
                </c:pt>
                <c:pt idx="3">
                  <c:v>Adults</c:v>
                </c:pt>
              </c:strCache>
            </c:strRef>
          </c:cat>
          <c:val>
            <c:numRef>
              <c:f>Sheet1!$B$2:$B$5</c:f>
              <c:numCache>
                <c:formatCode>"$"#,##0.0_);[Red]\("$"#,##0.0\)</c:formatCode>
                <c:ptCount val="4"/>
                <c:pt idx="0">
                  <c:v>-118.46973896646833</c:v>
                </c:pt>
                <c:pt idx="1">
                  <c:v>-283.24595675768853</c:v>
                </c:pt>
                <c:pt idx="2">
                  <c:v>-267.42692575486802</c:v>
                </c:pt>
                <c:pt idx="3">
                  <c:v>-157.3233787672429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694952"/>
        <c:axId val="489695344"/>
      </c:barChart>
      <c:catAx>
        <c:axId val="489694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89695344"/>
        <c:crosses val="autoZero"/>
        <c:auto val="1"/>
        <c:lblAlgn val="ctr"/>
        <c:lblOffset val="100"/>
        <c:noMultiLvlLbl val="0"/>
      </c:catAx>
      <c:valAx>
        <c:axId val="489695344"/>
        <c:scaling>
          <c:orientation val="minMax"/>
          <c:max val="10"/>
          <c:min val="-400"/>
        </c:scaling>
        <c:delete val="0"/>
        <c:axPos val="l"/>
        <c:majorGridlines/>
        <c:numFmt formatCode="&quot;$&quot;#,##0.0_);[Red]\(&quot;$&quot;#,##0.0\)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89694952"/>
        <c:crosses val="autoZero"/>
        <c:crossBetween val="between"/>
        <c:majorUnit val="50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10163546490324"/>
          <c:y val="0.15957095761762136"/>
          <c:w val="0.59620533703309975"/>
          <c:h val="0.654079835029113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Aged</c:v>
                </c:pt>
                <c:pt idx="1">
                  <c:v>Disabled</c:v>
                </c:pt>
                <c:pt idx="2">
                  <c:v>Children</c:v>
                </c:pt>
                <c:pt idx="3">
                  <c:v>Adults</c:v>
                </c:pt>
              </c:strCache>
            </c:strRef>
          </c:cat>
          <c:val>
            <c:numRef>
              <c:f>Sheet1!$B$2:$B$5</c:f>
              <c:numCache>
                <c:formatCode>"$"#,##0.0_);[Red]\("$"#,##0.0\)</c:formatCode>
                <c:ptCount val="4"/>
                <c:pt idx="0">
                  <c:v>2546.888503069848</c:v>
                </c:pt>
                <c:pt idx="1">
                  <c:v>2666.609031631865</c:v>
                </c:pt>
                <c:pt idx="2">
                  <c:v>1764.6599268979899</c:v>
                </c:pt>
                <c:pt idx="3">
                  <c:v>930.99788882191649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 to the impact of the cap (in billions)</c:v>
                </c:pt>
              </c:strCache>
            </c:strRef>
          </c:tx>
          <c:spPr>
            <a:solidFill>
              <a:srgbClr val="3366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-9.1533180778032037E-3"/>
                  <c:y val="1.0041843650866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0041843650866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Aged</c:v>
                </c:pt>
                <c:pt idx="1">
                  <c:v>Disabled</c:v>
                </c:pt>
                <c:pt idx="2">
                  <c:v>Children</c:v>
                </c:pt>
                <c:pt idx="3">
                  <c:v>Adults</c:v>
                </c:pt>
              </c:strCache>
            </c:strRef>
          </c:cat>
          <c:val>
            <c:numRef>
              <c:f>Sheet1!$B$2:$B$5</c:f>
              <c:numCache>
                <c:formatCode>"$"#,##0.0_);[Red]\("$"#,##0.0\)</c:formatCode>
                <c:ptCount val="4"/>
                <c:pt idx="0">
                  <c:v>0.95938571769428249</c:v>
                </c:pt>
                <c:pt idx="1">
                  <c:v>-166.03266140503453</c:v>
                </c:pt>
                <c:pt idx="2">
                  <c:v>-193.28441095338297</c:v>
                </c:pt>
                <c:pt idx="3">
                  <c:v>-119.01125649271034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696520"/>
        <c:axId val="489696912"/>
      </c:barChart>
      <c:catAx>
        <c:axId val="489696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89696912"/>
        <c:crosses val="autoZero"/>
        <c:auto val="1"/>
        <c:lblAlgn val="ctr"/>
        <c:lblOffset val="100"/>
        <c:noMultiLvlLbl val="0"/>
      </c:catAx>
      <c:valAx>
        <c:axId val="489696912"/>
        <c:scaling>
          <c:orientation val="minMax"/>
          <c:max val="10"/>
          <c:min val="-400"/>
        </c:scaling>
        <c:delete val="0"/>
        <c:axPos val="l"/>
        <c:majorGridlines/>
        <c:numFmt formatCode="&quot;$&quot;#,##0.0_);[Red]\(&quot;$&quot;#,##0.0\)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89696520"/>
        <c:crosses val="autoZero"/>
        <c:crossBetween val="between"/>
        <c:majorUnit val="50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95071449402159"/>
          <c:y val="6.8919407546886621E-2"/>
          <c:w val="0.80350904053659955"/>
          <c:h val="0.8355316836887350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50800">
              <a:noFill/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strCache>
            </c:strRef>
          </c:cat>
          <c:val>
            <c:numRef>
              <c:f>Sheet1!$B$2:$J$2</c:f>
              <c:numCache>
                <c:formatCode>#,##0</c:formatCode>
                <c:ptCount val="9"/>
                <c:pt idx="0">
                  <c:v>1088436</c:v>
                </c:pt>
                <c:pt idx="1">
                  <c:v>1051967</c:v>
                </c:pt>
                <c:pt idx="2">
                  <c:v>386272</c:v>
                </c:pt>
                <c:pt idx="3">
                  <c:v>-101588</c:v>
                </c:pt>
                <c:pt idx="4">
                  <c:v>-365391</c:v>
                </c:pt>
                <c:pt idx="5">
                  <c:v>-534142</c:v>
                </c:pt>
                <c:pt idx="6">
                  <c:v>-601578</c:v>
                </c:pt>
                <c:pt idx="7">
                  <c:v>-669360</c:v>
                </c:pt>
                <c:pt idx="8">
                  <c:v>-836179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50800">
              <a:solidFill>
                <a:schemeClr val="tx2"/>
              </a:solidFill>
              <a:prstDash val="lgDash"/>
            </a:ln>
          </c:spPr>
          <c:marker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Sheet1!$B$1:$J$1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strCache>
            </c:strRef>
          </c:cat>
          <c:val>
            <c:numRef>
              <c:f>Sheet1!$B$3:$J$3</c:f>
              <c:numCache>
                <c:formatCode>#,##0</c:formatCode>
                <c:ptCount val="9"/>
                <c:pt idx="0">
                  <c:v>-23922.531892475898</c:v>
                </c:pt>
                <c:pt idx="1">
                  <c:v>-49949.340237489138</c:v>
                </c:pt>
                <c:pt idx="2">
                  <c:v>-301411.18691266765</c:v>
                </c:pt>
                <c:pt idx="3">
                  <c:v>-488745.51398693502</c:v>
                </c:pt>
                <c:pt idx="4">
                  <c:v>-559156.57826524309</c:v>
                </c:pt>
                <c:pt idx="5">
                  <c:v>-614956.77005147107</c:v>
                </c:pt>
                <c:pt idx="6">
                  <c:v>-655094.58619166794</c:v>
                </c:pt>
                <c:pt idx="7">
                  <c:v>-687341.92144931899</c:v>
                </c:pt>
                <c:pt idx="8">
                  <c:v>-724942.63840483909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strCache>
            </c:strRef>
          </c:cat>
          <c:val>
            <c:numRef>
              <c:f>Sheet1!$B$4:$J$4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863792</c:v>
                </c:pt>
                <c:pt idx="1">
                  <c:v>892207</c:v>
                </c:pt>
                <c:pt idx="2">
                  <c:v>284509</c:v>
                </c:pt>
                <c:pt idx="3">
                  <c:v>-205474</c:v>
                </c:pt>
                <c:pt idx="4">
                  <c:v>-413124</c:v>
                </c:pt>
                <c:pt idx="5">
                  <c:v>-537841</c:v>
                </c:pt>
                <c:pt idx="6">
                  <c:v>-619783</c:v>
                </c:pt>
                <c:pt idx="7">
                  <c:v>-714957</c:v>
                </c:pt>
                <c:pt idx="8">
                  <c:v>-923584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346616"/>
        <c:axId val="299347008"/>
      </c:lineChart>
      <c:dateAx>
        <c:axId val="299346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299347008"/>
        <c:crossesAt val="-1250000"/>
        <c:auto val="0"/>
        <c:lblOffset val="100"/>
        <c:baseTimeUnit val="days"/>
      </c:dateAx>
      <c:valAx>
        <c:axId val="299347008"/>
        <c:scaling>
          <c:orientation val="minMax"/>
          <c:max val="1000000"/>
          <c:min val="-1250000"/>
        </c:scaling>
        <c:delete val="0"/>
        <c:axPos val="l"/>
        <c:majorGridlines>
          <c:spPr>
            <a:ln>
              <a:noFill/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99346616"/>
        <c:crossesAt val="1"/>
        <c:crossBetween val="midCat"/>
        <c:majorUnit val="250000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'Overall by Provision'!$A$136</c:f>
              <c:strCache>
                <c:ptCount val="1"/>
                <c:pt idx="0">
                  <c:v>Current Law Total Margin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'Overall by Provision'!$B$135:$M$135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'Overall by Provision'!$B$136:$M$136</c:f>
              <c:numCache>
                <c:formatCode>0.0%</c:formatCode>
                <c:ptCount val="12"/>
                <c:pt idx="0">
                  <c:v>5.884596733407442E-2</c:v>
                </c:pt>
                <c:pt idx="1">
                  <c:v>5.6344424535468098E-2</c:v>
                </c:pt>
                <c:pt idx="2">
                  <c:v>5.2500087769788296E-2</c:v>
                </c:pt>
                <c:pt idx="3">
                  <c:v>4.5679385890137113E-2</c:v>
                </c:pt>
                <c:pt idx="4">
                  <c:v>4.0015935613647392E-2</c:v>
                </c:pt>
                <c:pt idx="5">
                  <c:v>3.6247010922650501E-2</c:v>
                </c:pt>
                <c:pt idx="6">
                  <c:v>3.2929638939230961E-2</c:v>
                </c:pt>
                <c:pt idx="7">
                  <c:v>2.9265189484336859E-2</c:v>
                </c:pt>
                <c:pt idx="8">
                  <c:v>2.5616695294583224E-2</c:v>
                </c:pt>
                <c:pt idx="9">
                  <c:v>2.2061086314833805E-2</c:v>
                </c:pt>
                <c:pt idx="10">
                  <c:v>2.0224142626598711E-2</c:v>
                </c:pt>
                <c:pt idx="11">
                  <c:v>2.88266654885381E-2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'Overall by Provision'!$A$137</c:f>
              <c:strCache>
                <c:ptCount val="1"/>
                <c:pt idx="0">
                  <c:v>AHCA Total Margin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'Overall by Provision'!$B$135:$M$135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'Overall by Provision'!$B$137:$M$137</c:f>
              <c:numCache>
                <c:formatCode>0.0%</c:formatCode>
                <c:ptCount val="12"/>
                <c:pt idx="0">
                  <c:v>5.884596733407442E-2</c:v>
                </c:pt>
                <c:pt idx="1">
                  <c:v>5.6344424535468098E-2</c:v>
                </c:pt>
                <c:pt idx="2">
                  <c:v>5.1996087980578087E-2</c:v>
                </c:pt>
                <c:pt idx="3">
                  <c:v>4.9659119834384806E-2</c:v>
                </c:pt>
                <c:pt idx="4">
                  <c:v>4.3735243338005429E-2</c:v>
                </c:pt>
                <c:pt idx="5">
                  <c:v>3.1834004638145647E-2</c:v>
                </c:pt>
                <c:pt idx="6">
                  <c:v>2.7705475850028929E-2</c:v>
                </c:pt>
                <c:pt idx="7">
                  <c:v>2.2224948969831709E-2</c:v>
                </c:pt>
                <c:pt idx="8">
                  <c:v>1.4509843543264225E-2</c:v>
                </c:pt>
                <c:pt idx="9">
                  <c:v>1.0491096504802299E-2</c:v>
                </c:pt>
                <c:pt idx="10">
                  <c:v>7.5957265719796404E-3</c:v>
                </c:pt>
                <c:pt idx="11">
                  <c:v>4.9151014511468576E-3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'Overall by Provision'!$A$138</c:f>
              <c:strCache>
                <c:ptCount val="1"/>
                <c:pt idx="0">
                  <c:v>Current Law Operating Margin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'Overall by Provision'!$B$135:$M$135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'Overall by Provision'!$B$138:$M$138</c:f>
              <c:numCache>
                <c:formatCode>0.0%</c:formatCode>
                <c:ptCount val="12"/>
                <c:pt idx="0">
                  <c:v>-8.689833511652487E-3</c:v>
                </c:pt>
                <c:pt idx="1">
                  <c:v>-1.106325690590366E-2</c:v>
                </c:pt>
                <c:pt idx="2">
                  <c:v>-1.4777119886527716E-2</c:v>
                </c:pt>
                <c:pt idx="3">
                  <c:v>-2.1939901728166577E-2</c:v>
                </c:pt>
                <c:pt idx="4">
                  <c:v>-2.7755096822124594E-2</c:v>
                </c:pt>
                <c:pt idx="5">
                  <c:v>-3.1374636649744575E-2</c:v>
                </c:pt>
                <c:pt idx="6">
                  <c:v>-3.4660815122572741E-2</c:v>
                </c:pt>
                <c:pt idx="7">
                  <c:v>-3.8145390933106219E-2</c:v>
                </c:pt>
                <c:pt idx="8">
                  <c:v>-4.1603695222819086E-2</c:v>
                </c:pt>
                <c:pt idx="9">
                  <c:v>-4.4947476476316806E-2</c:v>
                </c:pt>
                <c:pt idx="10">
                  <c:v>-4.6310765152319799E-2</c:v>
                </c:pt>
                <c:pt idx="11">
                  <c:v>-3.5930409338479567E-2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'Overall by Provision'!$A$139</c:f>
              <c:strCache>
                <c:ptCount val="1"/>
                <c:pt idx="0">
                  <c:v>AHCA Operating Margin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'Overall by Provision'!$B$135:$M$135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'Overall by Provision'!$B$139:$M$139</c:f>
              <c:numCache>
                <c:formatCode>0.0%</c:formatCode>
                <c:ptCount val="12"/>
                <c:pt idx="0">
                  <c:v>-8.689833511652487E-3</c:v>
                </c:pt>
                <c:pt idx="1">
                  <c:v>-1.106325690590366E-2</c:v>
                </c:pt>
                <c:pt idx="2">
                  <c:v>-1.5399376310857861E-2</c:v>
                </c:pt>
                <c:pt idx="3">
                  <c:v>-1.742474363121101E-2</c:v>
                </c:pt>
                <c:pt idx="4">
                  <c:v>-2.3583196635075059E-2</c:v>
                </c:pt>
                <c:pt idx="5">
                  <c:v>-3.681785993388742E-2</c:v>
                </c:pt>
                <c:pt idx="6">
                  <c:v>-4.120616981952116E-2</c:v>
                </c:pt>
                <c:pt idx="7">
                  <c:v>-4.7016539473335651E-2</c:v>
                </c:pt>
                <c:pt idx="8">
                  <c:v>-5.5255212829755401E-2</c:v>
                </c:pt>
                <c:pt idx="9">
                  <c:v>-5.9219771448024927E-2</c:v>
                </c:pt>
                <c:pt idx="10">
                  <c:v>-6.1777057327862067E-2</c:v>
                </c:pt>
                <c:pt idx="11">
                  <c:v>-6.430786696926423E-2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0263520"/>
        <c:axId val="500263912"/>
      </c:lineChart>
      <c:catAx>
        <c:axId val="5002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263912"/>
        <c:crosses val="autoZero"/>
        <c:auto val="1"/>
        <c:lblAlgn val="ctr"/>
        <c:lblOffset val="100"/>
        <c:noMultiLvlLbl val="0"/>
      </c:catAx>
      <c:valAx>
        <c:axId val="500263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0026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Expansion!$A$70</c:f>
              <c:strCache>
                <c:ptCount val="1"/>
                <c:pt idx="0">
                  <c:v>Current Law Total Margin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Expansion!$B$69:$M$69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Expansion!$B$70:$M$70</c:f>
              <c:numCache>
                <c:formatCode>0.0%</c:formatCode>
                <c:ptCount val="12"/>
                <c:pt idx="0">
                  <c:v>5.7517507980375714E-2</c:v>
                </c:pt>
                <c:pt idx="1">
                  <c:v>5.5097119713202324E-2</c:v>
                </c:pt>
                <c:pt idx="2">
                  <c:v>5.1202811351886035E-2</c:v>
                </c:pt>
                <c:pt idx="3">
                  <c:v>4.3864511404091033E-2</c:v>
                </c:pt>
                <c:pt idx="4">
                  <c:v>3.7829573885626855E-2</c:v>
                </c:pt>
                <c:pt idx="5">
                  <c:v>3.3674651990642054E-2</c:v>
                </c:pt>
                <c:pt idx="6">
                  <c:v>3.0127972047753287E-2</c:v>
                </c:pt>
                <c:pt idx="7">
                  <c:v>2.6081683290830205E-2</c:v>
                </c:pt>
                <c:pt idx="8">
                  <c:v>2.2040997073105698E-2</c:v>
                </c:pt>
                <c:pt idx="9">
                  <c:v>1.812757825013005E-2</c:v>
                </c:pt>
                <c:pt idx="10">
                  <c:v>1.6334942084586274E-2</c:v>
                </c:pt>
                <c:pt idx="11">
                  <c:v>2.6926160640413175E-2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Expansion!$A$71</c:f>
              <c:strCache>
                <c:ptCount val="1"/>
                <c:pt idx="0">
                  <c:v>AHCA Total Margin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Expansion!$B$69:$M$69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Expansion!$B$71:$M$71</c:f>
              <c:numCache>
                <c:formatCode>0.0%</c:formatCode>
                <c:ptCount val="12"/>
                <c:pt idx="0">
                  <c:v>5.7517507980375714E-2</c:v>
                </c:pt>
                <c:pt idx="1">
                  <c:v>5.5097119713202324E-2</c:v>
                </c:pt>
                <c:pt idx="2">
                  <c:v>5.0639746932552333E-2</c:v>
                </c:pt>
                <c:pt idx="3">
                  <c:v>4.279267231489093E-2</c:v>
                </c:pt>
                <c:pt idx="4">
                  <c:v>3.6147063471070981E-2</c:v>
                </c:pt>
                <c:pt idx="5">
                  <c:v>2.2723916660991494E-2</c:v>
                </c:pt>
                <c:pt idx="6">
                  <c:v>1.7526961005196233E-2</c:v>
                </c:pt>
                <c:pt idx="7">
                  <c:v>1.0286970307749459E-2</c:v>
                </c:pt>
                <c:pt idx="8">
                  <c:v>5.4142899853207461E-3</c:v>
                </c:pt>
                <c:pt idx="9">
                  <c:v>4.7034208106370165E-4</c:v>
                </c:pt>
                <c:pt idx="10">
                  <c:v>-2.5865342737383984E-3</c:v>
                </c:pt>
                <c:pt idx="11">
                  <c:v>-5.4564760171547134E-3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Expansion!$A$72</c:f>
              <c:strCache>
                <c:ptCount val="1"/>
                <c:pt idx="0">
                  <c:v>Current Law Operating Margin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Expansion!$B$69:$M$69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Expansion!$B$72:$M$72</c:f>
              <c:numCache>
                <c:formatCode>0.0%</c:formatCode>
                <c:ptCount val="12"/>
                <c:pt idx="0">
                  <c:v>-1.8535376215499392E-2</c:v>
                </c:pt>
                <c:pt idx="1">
                  <c:v>-2.0800874385858616E-2</c:v>
                </c:pt>
                <c:pt idx="2">
                  <c:v>-2.4517139489502956E-2</c:v>
                </c:pt>
                <c:pt idx="3">
                  <c:v>-3.2307139274724048E-2</c:v>
                </c:pt>
                <c:pt idx="4">
                  <c:v>-3.8554856130961448E-2</c:v>
                </c:pt>
                <c:pt idx="5">
                  <c:v>-4.258666895037945E-2</c:v>
                </c:pt>
                <c:pt idx="6">
                  <c:v>-4.6155087056275954E-2</c:v>
                </c:pt>
                <c:pt idx="7">
                  <c:v>-5.0039263596371793E-2</c:v>
                </c:pt>
                <c:pt idx="8">
                  <c:v>-5.3908216984510225E-2</c:v>
                </c:pt>
                <c:pt idx="9">
                  <c:v>-5.7620014920849547E-2</c:v>
                </c:pt>
                <c:pt idx="10">
                  <c:v>-5.8849608669191068E-2</c:v>
                </c:pt>
                <c:pt idx="11">
                  <c:v>-4.5911644596726697E-2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Expansion!$A$73</c:f>
              <c:strCache>
                <c:ptCount val="1"/>
                <c:pt idx="0">
                  <c:v>AHCA Operating Margin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Expansion!$B$69:$M$69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Expansion!$B$73:$M$73</c:f>
              <c:numCache>
                <c:formatCode>0.0%</c:formatCode>
                <c:ptCount val="12"/>
                <c:pt idx="0">
                  <c:v>-1.8535376215499392E-2</c:v>
                </c:pt>
                <c:pt idx="1">
                  <c:v>-2.0800874385858616E-2</c:v>
                </c:pt>
                <c:pt idx="2">
                  <c:v>-2.5232337974921824E-2</c:v>
                </c:pt>
                <c:pt idx="3">
                  <c:v>-3.3666432942172177E-2</c:v>
                </c:pt>
                <c:pt idx="4">
                  <c:v>-4.0684998489441508E-2</c:v>
                </c:pt>
                <c:pt idx="5">
                  <c:v>-5.6026719857923873E-2</c:v>
                </c:pt>
                <c:pt idx="6">
                  <c:v>-6.1842227735800621E-2</c:v>
                </c:pt>
                <c:pt idx="7">
                  <c:v>-6.9907433691283064E-2</c:v>
                </c:pt>
                <c:pt idx="8">
                  <c:v>-7.4921950858703304E-2</c:v>
                </c:pt>
                <c:pt idx="9">
                  <c:v>-8.0009418027916848E-2</c:v>
                </c:pt>
                <c:pt idx="10">
                  <c:v>-8.2676772261601736E-2</c:v>
                </c:pt>
                <c:pt idx="11">
                  <c:v>-8.5378791339472529E-2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9172152"/>
        <c:axId val="489172544"/>
      </c:lineChart>
      <c:catAx>
        <c:axId val="48917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172544"/>
        <c:crosses val="autoZero"/>
        <c:auto val="1"/>
        <c:lblAlgn val="ctr"/>
        <c:lblOffset val="100"/>
        <c:noMultiLvlLbl val="0"/>
      </c:catAx>
      <c:valAx>
        <c:axId val="489172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8917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'No Expansion'!$A$70</c:f>
              <c:strCache>
                <c:ptCount val="1"/>
                <c:pt idx="0">
                  <c:v>Current Law Total Margin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'No Expansion'!$B$69:$M$69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'No Expansion'!$B$70:$M$70</c:f>
              <c:numCache>
                <c:formatCode>0.0%</c:formatCode>
                <c:ptCount val="12"/>
                <c:pt idx="0">
                  <c:v>6.1069508144448642E-2</c:v>
                </c:pt>
                <c:pt idx="1">
                  <c:v>5.8432025687653363E-2</c:v>
                </c:pt>
                <c:pt idx="2">
                  <c:v>5.4673327581877582E-2</c:v>
                </c:pt>
                <c:pt idx="3">
                  <c:v>4.8716853901362912E-2</c:v>
                </c:pt>
                <c:pt idx="4">
                  <c:v>4.3673101044113323E-2</c:v>
                </c:pt>
                <c:pt idx="5">
                  <c:v>4.0547115045263801E-2</c:v>
                </c:pt>
                <c:pt idx="6">
                  <c:v>3.7606570573183375E-2</c:v>
                </c:pt>
                <c:pt idx="7">
                  <c:v>3.4576759912647845E-2</c:v>
                </c:pt>
                <c:pt idx="8">
                  <c:v>3.157918360859991E-2</c:v>
                </c:pt>
                <c:pt idx="9">
                  <c:v>2.8616880974389632E-2</c:v>
                </c:pt>
                <c:pt idx="10">
                  <c:v>2.670961410323203E-2</c:v>
                </c:pt>
                <c:pt idx="11">
                  <c:v>3.2014655279159067E-2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 Expansion'!$A$71</c:f>
              <c:strCache>
                <c:ptCount val="1"/>
                <c:pt idx="0">
                  <c:v>AHCA Total Margin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'No Expansion'!$B$69:$M$69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'No Expansion'!$B$71:$M$71</c:f>
              <c:numCache>
                <c:formatCode>0.0%</c:formatCode>
                <c:ptCount val="12"/>
                <c:pt idx="0">
                  <c:v>6.1069508144448642E-2</c:v>
                </c:pt>
                <c:pt idx="1">
                  <c:v>5.8432025687653363E-2</c:v>
                </c:pt>
                <c:pt idx="2">
                  <c:v>5.4267273607750223E-2</c:v>
                </c:pt>
                <c:pt idx="3">
                  <c:v>6.0984438464333532E-2</c:v>
                </c:pt>
                <c:pt idx="4">
                  <c:v>5.6229724028391694E-2</c:v>
                </c:pt>
                <c:pt idx="5">
                  <c:v>4.6706537915350954E-2</c:v>
                </c:pt>
                <c:pt idx="6">
                  <c:v>4.4203871825341266E-2</c:v>
                </c:pt>
                <c:pt idx="7">
                  <c:v>4.1400646563053561E-2</c:v>
                </c:pt>
                <c:pt idx="8">
                  <c:v>2.9207783932822362E-2</c:v>
                </c:pt>
                <c:pt idx="9">
                  <c:v>2.6618586395227087E-2</c:v>
                </c:pt>
                <c:pt idx="10">
                  <c:v>2.3984344110916815E-2</c:v>
                </c:pt>
                <c:pt idx="11">
                  <c:v>2.1609989207952159E-2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'No Expansion'!$A$72</c:f>
              <c:strCache>
                <c:ptCount val="1"/>
                <c:pt idx="0">
                  <c:v>Current Law Operating Margin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'No Expansion'!$B$69:$M$69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'No Expansion'!$B$72:$M$72</c:f>
              <c:numCache>
                <c:formatCode>0.0%</c:formatCode>
                <c:ptCount val="12"/>
                <c:pt idx="0">
                  <c:v>7.426623509585009E-3</c:v>
                </c:pt>
                <c:pt idx="1">
                  <c:v>4.8773669617078047E-3</c:v>
                </c:pt>
                <c:pt idx="2">
                  <c:v>1.1854352843199774E-3</c:v>
                </c:pt>
                <c:pt idx="3">
                  <c:v>-4.9655761983567939E-3</c:v>
                </c:pt>
                <c:pt idx="4">
                  <c:v>-1.0081547120659687E-2</c:v>
                </c:pt>
                <c:pt idx="5">
                  <c:v>-1.3036268249299125E-2</c:v>
                </c:pt>
                <c:pt idx="6">
                  <c:v>-1.5887017752947041E-2</c:v>
                </c:pt>
                <c:pt idx="7">
                  <c:v>-1.8726935044553167E-2</c:v>
                </c:pt>
                <c:pt idx="8">
                  <c:v>-2.1524192478158486E-2</c:v>
                </c:pt>
                <c:pt idx="9">
                  <c:v>-2.4275519702165491E-2</c:v>
                </c:pt>
                <c:pt idx="10">
                  <c:v>-2.5841033739444654E-2</c:v>
                </c:pt>
                <c:pt idx="11">
                  <c:v>-1.9526865275485222E-2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'No Expansion'!$A$73</c:f>
              <c:strCache>
                <c:ptCount val="1"/>
                <c:pt idx="0">
                  <c:v>AHCA Operating Margin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'No Expansion'!$B$69:$M$69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'No Expansion'!$B$73:$M$73</c:f>
              <c:numCache>
                <c:formatCode>0.0%</c:formatCode>
                <c:ptCount val="12"/>
                <c:pt idx="0">
                  <c:v>7.426623509585009E-3</c:v>
                </c:pt>
                <c:pt idx="1">
                  <c:v>4.8773669617078047E-3</c:v>
                </c:pt>
                <c:pt idx="2">
                  <c:v>7.0747284425611739E-4</c:v>
                </c:pt>
                <c:pt idx="3">
                  <c:v>8.7567020738319682E-3</c:v>
                </c:pt>
                <c:pt idx="4">
                  <c:v>3.9367051312813681E-3</c:v>
                </c:pt>
                <c:pt idx="5">
                  <c:v>-6.1938601753989521E-3</c:v>
                </c:pt>
                <c:pt idx="6">
                  <c:v>-8.5571981490820143E-3</c:v>
                </c:pt>
                <c:pt idx="7">
                  <c:v>-1.1148912926078974E-2</c:v>
                </c:pt>
                <c:pt idx="8">
                  <c:v>-2.4239945051248952E-2</c:v>
                </c:pt>
                <c:pt idx="9">
                  <c:v>-2.6571541872034553E-2</c:v>
                </c:pt>
                <c:pt idx="10">
                  <c:v>-2.8946975727379674E-2</c:v>
                </c:pt>
                <c:pt idx="11">
                  <c:v>-3.1201449565390494E-2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9173328"/>
        <c:axId val="489173720"/>
      </c:lineChart>
      <c:catAx>
        <c:axId val="48917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173720"/>
        <c:crosses val="autoZero"/>
        <c:auto val="1"/>
        <c:lblAlgn val="ctr"/>
        <c:lblOffset val="100"/>
        <c:noMultiLvlLbl val="0"/>
      </c:catAx>
      <c:valAx>
        <c:axId val="489173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8917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36357411845297E-2"/>
          <c:y val="0.12852253720579701"/>
          <c:w val="0.94637861843356597"/>
          <c:h val="0.66612964687166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rebuchet MS" charset="0"/>
                    <a:ea typeface="Trebuchet MS" charset="0"/>
                    <a:cs typeface="Trebuchet MS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Has a personal physician***</c:v>
                </c:pt>
                <c:pt idx="1">
                  <c:v>Skipped medication due to cost***</c:v>
                </c:pt>
                <c:pt idx="2">
                  <c:v>Any ED visits in past year**</c:v>
                </c:pt>
                <c:pt idx="3">
                  <c:v>Regular care for chronic condition**</c:v>
                </c:pt>
                <c:pt idx="4">
                  <c:v>Excellent self-reported health*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16.7</c:v>
                </c:pt>
                <c:pt idx="1">
                  <c:v>-10.5</c:v>
                </c:pt>
                <c:pt idx="2">
                  <c:v>-6.6</c:v>
                </c:pt>
                <c:pt idx="3">
                  <c:v>11.2</c:v>
                </c:pt>
                <c:pt idx="4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B8-4EED-9CB9-6114AEA7D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-27"/>
        <c:axId val="210241104"/>
        <c:axId val="209496872"/>
      </c:barChart>
      <c:catAx>
        <c:axId val="21024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96872"/>
        <c:crosses val="autoZero"/>
        <c:auto val="1"/>
        <c:lblAlgn val="ctr"/>
        <c:lblOffset val="50"/>
        <c:noMultiLvlLbl val="0"/>
      </c:catAx>
      <c:valAx>
        <c:axId val="209496872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411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50" b="0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>
                <a:solidFill>
                  <a:schemeClr val="tx1"/>
                </a:solidFill>
              </a:rPr>
              <a:t>Billions of dollars on Medicaid</a:t>
            </a:r>
            <a:r>
              <a:rPr lang="en-US" sz="1200" i="1" baseline="0" dirty="0">
                <a:solidFill>
                  <a:schemeClr val="tx1"/>
                </a:solidFill>
              </a:rPr>
              <a:t> outlays</a:t>
            </a:r>
            <a:r>
              <a:rPr lang="en-US" sz="1200" i="1" dirty="0">
                <a:solidFill>
                  <a:schemeClr val="tx1"/>
                </a:solidFill>
              </a:rPr>
              <a:t>, by fiscal year</a:t>
            </a:r>
          </a:p>
        </c:rich>
      </c:tx>
      <c:layout>
        <c:manualLayout>
          <c:xMode val="edge"/>
          <c:yMode val="edge"/>
          <c:x val="1.3419041518573801E-3"/>
          <c:y val="2.5058731401722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050" b="0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436176811505707E-2"/>
          <c:y val="0.15707138408795199"/>
          <c:w val="0.91929876424444601"/>
          <c:h val="0.755557501279449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rebuchet MS" charset="0"/>
                    <a:ea typeface="Trebuchet MS" charset="0"/>
                    <a:cs typeface="Trebuchet MS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-14</c:v>
                </c:pt>
                <c:pt idx="2">
                  <c:v>-26</c:v>
                </c:pt>
                <c:pt idx="3">
                  <c:v>-65</c:v>
                </c:pt>
                <c:pt idx="4">
                  <c:v>-89</c:v>
                </c:pt>
                <c:pt idx="5">
                  <c:v>-105</c:v>
                </c:pt>
                <c:pt idx="6">
                  <c:v>-117</c:v>
                </c:pt>
                <c:pt idx="7">
                  <c:v>-129</c:v>
                </c:pt>
                <c:pt idx="8">
                  <c:v>-139</c:v>
                </c:pt>
                <c:pt idx="9">
                  <c:v>-150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48E-4E21-94F0-72B2B849A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25656"/>
        <c:axId val="211857312"/>
      </c:lineChart>
      <c:catAx>
        <c:axId val="21182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57312"/>
        <c:crosses val="autoZero"/>
        <c:auto val="1"/>
        <c:lblAlgn val="ctr"/>
        <c:lblOffset val="100"/>
        <c:noMultiLvlLbl val="0"/>
      </c:catAx>
      <c:valAx>
        <c:axId val="2118573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2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'raw_data (5)'!$B$3</c:f>
              <c:strCache>
                <c:ptCount val="1"/>
                <c:pt idx="0">
                  <c:v>Aged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'raw_data (5)'!$A$4:$A$5</c:f>
              <c:strCache>
                <c:ptCount val="2"/>
                <c:pt idx="0">
                  <c:v>Enrollees</c:v>
                </c:pt>
                <c:pt idx="1">
                  <c:v>Spending</c:v>
                </c:pt>
              </c:strCache>
            </c:strRef>
          </c:cat>
          <c:val>
            <c:numRef>
              <c:f>'raw_data (5)'!$B$4:$B$5</c:f>
              <c:numCache>
                <c:formatCode>"$"#,##0_);[Red]\("$"#,##0\)</c:formatCode>
                <c:ptCount val="2"/>
                <c:pt idx="0" formatCode="0.0">
                  <c:v>7.3795999999999999</c:v>
                </c:pt>
                <c:pt idx="1">
                  <c:v>96403.190199999997</c:v>
                </c:pt>
              </c:numCache>
            </c:numRef>
          </c:val>
        </c:ser>
        <c:ser>
          <c:idx val="1"/>
          <c:order val="1"/>
          <c:tx>
            <c:strRef>
              <c:f>'raw_data (5)'!$C$3</c:f>
              <c:strCache>
                <c:ptCount val="1"/>
                <c:pt idx="0">
                  <c:v>Disabled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'raw_data (5)'!$A$4:$A$5</c:f>
              <c:strCache>
                <c:ptCount val="2"/>
                <c:pt idx="0">
                  <c:v>Enrollees</c:v>
                </c:pt>
                <c:pt idx="1">
                  <c:v>Spending</c:v>
                </c:pt>
              </c:strCache>
            </c:strRef>
          </c:cat>
          <c:val>
            <c:numRef>
              <c:f>'raw_data (5)'!$C$4:$C$5</c:f>
              <c:numCache>
                <c:formatCode>"$"#,##0_);[Red]\("$"#,##0\)</c:formatCode>
                <c:ptCount val="2"/>
                <c:pt idx="0" formatCode="0.0">
                  <c:v>11.0839</c:v>
                </c:pt>
                <c:pt idx="1">
                  <c:v>186866.41680000001</c:v>
                </c:pt>
              </c:numCache>
            </c:numRef>
          </c:val>
        </c:ser>
        <c:ser>
          <c:idx val="2"/>
          <c:order val="2"/>
          <c:tx>
            <c:strRef>
              <c:f>'raw_data (5)'!$D$3</c:f>
              <c:strCache>
                <c:ptCount val="1"/>
                <c:pt idx="0">
                  <c:v>Adult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'raw_data (5)'!$A$4:$A$5</c:f>
              <c:strCache>
                <c:ptCount val="2"/>
                <c:pt idx="0">
                  <c:v>Enrollees</c:v>
                </c:pt>
                <c:pt idx="1">
                  <c:v>Spending</c:v>
                </c:pt>
              </c:strCache>
            </c:strRef>
          </c:cat>
          <c:val>
            <c:numRef>
              <c:f>'raw_data (5)'!$D$4:$D$5</c:f>
              <c:numCache>
                <c:formatCode>"$"#,##0_);[Red]\("$"#,##0\)</c:formatCode>
                <c:ptCount val="2"/>
                <c:pt idx="0" formatCode="0.0">
                  <c:v>27.4177</c:v>
                </c:pt>
                <c:pt idx="1">
                  <c:v>89866.529800000004</c:v>
                </c:pt>
              </c:numCache>
            </c:numRef>
          </c:val>
        </c:ser>
        <c:ser>
          <c:idx val="3"/>
          <c:order val="3"/>
          <c:tx>
            <c:strRef>
              <c:f>'raw_data (5)'!$E$3</c:f>
              <c:strCache>
                <c:ptCount val="1"/>
                <c:pt idx="0">
                  <c:v>Children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'raw_data (5)'!$A$4:$A$5</c:f>
              <c:strCache>
                <c:ptCount val="2"/>
                <c:pt idx="0">
                  <c:v>Enrollees</c:v>
                </c:pt>
                <c:pt idx="1">
                  <c:v>Spending</c:v>
                </c:pt>
              </c:strCache>
            </c:strRef>
          </c:cat>
          <c:val>
            <c:numRef>
              <c:f>'raw_data (5)'!$E$4:$E$5</c:f>
              <c:numCache>
                <c:formatCode>"$"#,##0_);[Red]\("$"#,##0\)</c:formatCode>
                <c:ptCount val="2"/>
                <c:pt idx="0" formatCode="0.0">
                  <c:v>34.805500000000002</c:v>
                </c:pt>
                <c:pt idx="1">
                  <c:v>89688.187300000005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/>
        <c:axId val="299957200"/>
        <c:axId val="299957592"/>
      </c:barChart>
      <c:catAx>
        <c:axId val="29995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957592"/>
        <c:crosses val="autoZero"/>
        <c:auto val="1"/>
        <c:lblAlgn val="ctr"/>
        <c:lblOffset val="100"/>
        <c:noMultiLvlLbl val="0"/>
      </c:catAx>
      <c:valAx>
        <c:axId val="2999575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99957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33333333333334"/>
          <c:y val="0.26449275362318841"/>
          <c:w val="0.53333333333333333"/>
          <c:h val="0.6956521739130434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121347331583552"/>
                  <c:y val="0.2184654228004108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05582239720035"/>
                  <c:y val="-9.560624215451329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2447200349956256"/>
                  <c:y val="-7.417650918635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624671916010502E-4"/>
                  <c:y val="3.06051009928106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5196850393700794E-2"/>
                  <c:y val="-2.04755791395640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'raw_data (7)'!$B$3:$F$3</c:f>
              <c:strCache>
                <c:ptCount val="5"/>
                <c:pt idx="0">
                  <c:v>Fee-For-Service Acute Care</c:v>
                </c:pt>
                <c:pt idx="1">
                  <c:v>Fee-For-Service Long-Term Care</c:v>
                </c:pt>
                <c:pt idx="2">
                  <c:v>Managed Care &amp; Health Plans</c:v>
                </c:pt>
                <c:pt idx="3">
                  <c:v>Payments to Medicare</c:v>
                </c:pt>
                <c:pt idx="4">
                  <c:v>DSH Payments</c:v>
                </c:pt>
              </c:strCache>
            </c:strRef>
          </c:cat>
          <c:val>
            <c:numRef>
              <c:f>'raw_data (7)'!$B$4:$F$4</c:f>
              <c:numCache>
                <c:formatCode>"$"#,##0.0_);[Red]\("$"#,##0.0\)</c:formatCode>
                <c:ptCount val="5"/>
                <c:pt idx="0">
                  <c:v>145.45201639199999</c:v>
                </c:pt>
                <c:pt idx="1">
                  <c:v>118.540437264</c:v>
                </c:pt>
                <c:pt idx="2">
                  <c:v>252.651994014</c:v>
                </c:pt>
                <c:pt idx="3">
                  <c:v>17.146806685000001</c:v>
                </c:pt>
                <c:pt idx="4">
                  <c:v>19.662393400999999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Sheet1!$C$2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Sheet1!$D$1:$J$1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Sheet1!$D$2:$J$2</c:f>
              <c:numCache>
                <c:formatCode>#,##0</c:formatCode>
                <c:ptCount val="7"/>
                <c:pt idx="0">
                  <c:v>-9</c:v>
                </c:pt>
                <c:pt idx="1">
                  <c:v>-12</c:v>
                </c:pt>
                <c:pt idx="2">
                  <c:v>-13</c:v>
                </c:pt>
                <c:pt idx="3">
                  <c:v>-13</c:v>
                </c:pt>
                <c:pt idx="4">
                  <c:v>-14</c:v>
                </c:pt>
                <c:pt idx="5">
                  <c:v>-14</c:v>
                </c:pt>
                <c:pt idx="6">
                  <c:v>-14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Sheet1!$D$1:$J$1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Sheet1!$D$3:$J$3</c:f>
              <c:numCache>
                <c:formatCode>General</c:formatCode>
                <c:ptCount val="7"/>
                <c:pt idx="0">
                  <c:v>-10</c:v>
                </c:pt>
                <c:pt idx="1">
                  <c:v>-8</c:v>
                </c:pt>
                <c:pt idx="2">
                  <c:v>-8</c:v>
                </c:pt>
                <c:pt idx="3">
                  <c:v>-8</c:v>
                </c:pt>
                <c:pt idx="4">
                  <c:v>-8</c:v>
                </c:pt>
                <c:pt idx="5">
                  <c:v>-8</c:v>
                </c:pt>
                <c:pt idx="6">
                  <c:v>-9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9865904"/>
        <c:axId val="289866688"/>
      </c:barChart>
      <c:catAx>
        <c:axId val="28986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b="1"/>
            </a:pPr>
            <a:endParaRPr lang="en-US"/>
          </a:p>
        </c:txPr>
        <c:crossAx val="289866688"/>
        <c:crosses val="autoZero"/>
        <c:auto val="1"/>
        <c:lblAlgn val="ctr"/>
        <c:lblOffset val="100"/>
        <c:noMultiLvlLbl val="0"/>
      </c:catAx>
      <c:valAx>
        <c:axId val="2898666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9865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Children</c:v>
                </c:pt>
                <c:pt idx="1">
                  <c:v>Adults</c:v>
                </c:pt>
                <c:pt idx="2">
                  <c:v>CPI-Med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5.2999999999999999E-2</c:v>
                </c:pt>
                <c:pt idx="1">
                  <c:v>5.6000000000000001E-2</c:v>
                </c:pt>
                <c:pt idx="2">
                  <c:v>0.04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6082064"/>
        <c:axId val="296082456"/>
      </c:barChart>
      <c:catAx>
        <c:axId val="29608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082456"/>
        <c:crosses val="autoZero"/>
        <c:auto val="1"/>
        <c:lblAlgn val="ctr"/>
        <c:lblOffset val="100"/>
        <c:noMultiLvlLbl val="0"/>
      </c:catAx>
      <c:valAx>
        <c:axId val="2960824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960820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Sheet1!$F$2:$H$2</c:f>
              <c:strCache>
                <c:ptCount val="3"/>
                <c:pt idx="0">
                  <c:v>Disabled</c:v>
                </c:pt>
                <c:pt idx="1">
                  <c:v>Aged</c:v>
                </c:pt>
                <c:pt idx="2">
                  <c:v>CPI-Med +1</c:v>
                </c:pt>
              </c:strCache>
            </c:strRef>
          </c:cat>
          <c:val>
            <c:numRef>
              <c:f>Sheet1!$F$3:$H$3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3.6999999999999998E-2</c:v>
                </c:pt>
                <c:pt idx="2">
                  <c:v>0.05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6083240"/>
        <c:axId val="296083632"/>
      </c:barChart>
      <c:catAx>
        <c:axId val="296083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083632"/>
        <c:crosses val="autoZero"/>
        <c:auto val="1"/>
        <c:lblAlgn val="ctr"/>
        <c:lblOffset val="100"/>
        <c:noMultiLvlLbl val="0"/>
      </c:catAx>
      <c:valAx>
        <c:axId val="2960836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96083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Sheet1!$J$2:$L$2</c:f>
              <c:strCache>
                <c:ptCount val="3"/>
                <c:pt idx="0">
                  <c:v>Children</c:v>
                </c:pt>
                <c:pt idx="1">
                  <c:v>Adults</c:v>
                </c:pt>
                <c:pt idx="2">
                  <c:v>CPI-U</c:v>
                </c:pt>
              </c:strCache>
            </c:strRef>
          </c:cat>
          <c:val>
            <c:numRef>
              <c:f>Sheet1!$J$3:$L$3</c:f>
              <c:numCache>
                <c:formatCode>0.0%</c:formatCode>
                <c:ptCount val="3"/>
                <c:pt idx="0">
                  <c:v>5.2999999999999999E-2</c:v>
                </c:pt>
                <c:pt idx="1">
                  <c:v>5.6000000000000001E-2</c:v>
                </c:pt>
                <c:pt idx="2">
                  <c:v>2.7E-2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9692600"/>
        <c:axId val="489692992"/>
      </c:barChart>
      <c:catAx>
        <c:axId val="489692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9692992"/>
        <c:crosses val="autoZero"/>
        <c:auto val="1"/>
        <c:lblAlgn val="ctr"/>
        <c:lblOffset val="100"/>
        <c:noMultiLvlLbl val="0"/>
      </c:catAx>
      <c:valAx>
        <c:axId val="489692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896926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0.52364</cdr:y>
    </cdr:from>
    <cdr:to>
      <cdr:x>0.19333</cdr:x>
      <cdr:y>0.6106</cdr:y>
    </cdr:to>
    <cdr:sp macro="" textlink="">
      <cdr:nvSpPr>
        <cdr:cNvPr id="2" name="Left Bracket 1"/>
        <cdr:cNvSpPr/>
      </cdr:nvSpPr>
      <cdr:spPr bwMode="auto">
        <a:xfrm xmlns:a="http://schemas.openxmlformats.org/drawingml/2006/main">
          <a:off x="381000" y="1835458"/>
          <a:ext cx="502919" cy="304800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101858" tIns="50929" rIns="101858" bIns="50929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0.1968</cdr:x>
      <cdr:y>0.07531</cdr:y>
    </cdr:from>
    <cdr:to>
      <cdr:x>0.32265</cdr:x>
      <cdr:y>0.13807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9150" y="285750"/>
          <a:ext cx="523841" cy="23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b="1" dirty="0" smtClean="0"/>
            <a:t>Aged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0.38487</cdr:x>
      <cdr:y>0.00251</cdr:y>
    </cdr:from>
    <cdr:to>
      <cdr:x>0.58853</cdr:x>
      <cdr:y>0.06109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01979" y="9519"/>
          <a:ext cx="847719" cy="22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/>
            <a:t>Disabled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0.57485</cdr:x>
      <cdr:y>0.00182</cdr:y>
    </cdr:from>
    <cdr:to>
      <cdr:x>0.77851</cdr:x>
      <cdr:y>0.0604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92771" y="6922"/>
          <a:ext cx="847719" cy="22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 smtClean="0"/>
            <a:t>Children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0.76316</cdr:x>
      <cdr:y>0.0036</cdr:y>
    </cdr:from>
    <cdr:to>
      <cdr:x>0.96682</cdr:x>
      <cdr:y>0.06218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76590" y="13648"/>
          <a:ext cx="847720" cy="222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 smtClean="0"/>
            <a:t>Adults</a:t>
          </a:r>
          <a:endParaRPr lang="en-US" sz="105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0.18078</cdr:x>
      <cdr:y>0</cdr:y>
    </cdr:from>
    <cdr:to>
      <cdr:x>0.30663</cdr:x>
      <cdr:y>0.06276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2475" y="-1771650"/>
          <a:ext cx="523841" cy="238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b="1" dirty="0" smtClean="0"/>
            <a:t>Aged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0.37017</cdr:x>
      <cdr:y>0.0036</cdr:y>
    </cdr:from>
    <cdr:to>
      <cdr:x>0.57383</cdr:x>
      <cdr:y>0.06218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40799" y="13648"/>
          <a:ext cx="847720" cy="22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/>
            <a:t>Disabled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0.57323</cdr:x>
      <cdr:y>0.00323</cdr:y>
    </cdr:from>
    <cdr:to>
      <cdr:x>0.77689</cdr:x>
      <cdr:y>0.06181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86015" y="12265"/>
          <a:ext cx="847719" cy="22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 smtClean="0"/>
            <a:t>Children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0.76659</cdr:x>
      <cdr:y>0</cdr:y>
    </cdr:from>
    <cdr:to>
      <cdr:x>0.97025</cdr:x>
      <cdr:y>0.05858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90875" y="-1771650"/>
          <a:ext cx="847719" cy="22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 smtClean="0"/>
            <a:t>Adults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0.14935</cdr:x>
      <cdr:y>0.80257</cdr:y>
    </cdr:from>
    <cdr:to>
      <cdr:x>0.73297</cdr:x>
      <cdr:y>0.95669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621678" y="3045050"/>
          <a:ext cx="2429275" cy="58475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28575">
          <a:solidFill>
            <a:schemeClr val="bg1">
              <a:lumMod val="50000"/>
            </a:schemeClr>
          </a:solidFill>
          <a:prstDash val="sysDot"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 smtClean="0">
              <a:latin typeface="+mj-lt"/>
            </a:rPr>
            <a:t>State must cut $826.5 </a:t>
          </a:r>
          <a:r>
            <a:rPr lang="en-US" sz="1600" b="1" i="1" dirty="0">
              <a:latin typeface="+mj-lt"/>
            </a:rPr>
            <a:t>m</a:t>
          </a:r>
          <a:r>
            <a:rPr lang="en-US" sz="1600" b="1" i="1" dirty="0" smtClean="0">
              <a:latin typeface="+mj-lt"/>
            </a:rPr>
            <a:t>illion to stay below cap</a:t>
          </a:r>
          <a:endParaRPr lang="en-US" sz="1600" b="1" i="1" dirty="0"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0.1968</cdr:x>
      <cdr:y>0.07531</cdr:y>
    </cdr:from>
    <cdr:to>
      <cdr:x>0.32265</cdr:x>
      <cdr:y>0.13807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9150" y="285750"/>
          <a:ext cx="523841" cy="23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b="1" dirty="0" smtClean="0"/>
            <a:t>Aged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0.38487</cdr:x>
      <cdr:y>0.00251</cdr:y>
    </cdr:from>
    <cdr:to>
      <cdr:x>0.58853</cdr:x>
      <cdr:y>0.06109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01979" y="9519"/>
          <a:ext cx="847719" cy="22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/>
            <a:t>Disabled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0.57485</cdr:x>
      <cdr:y>0.00182</cdr:y>
    </cdr:from>
    <cdr:to>
      <cdr:x>0.77851</cdr:x>
      <cdr:y>0.0604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92771" y="6922"/>
          <a:ext cx="847719" cy="22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 smtClean="0"/>
            <a:t>Children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0.76316</cdr:x>
      <cdr:y>0.0036</cdr:y>
    </cdr:from>
    <cdr:to>
      <cdr:x>0.96682</cdr:x>
      <cdr:y>0.06218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76590" y="13648"/>
          <a:ext cx="847720" cy="222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 smtClean="0"/>
            <a:t>Adults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0.15563</cdr:x>
      <cdr:y>0.81143</cdr:y>
    </cdr:from>
    <cdr:to>
      <cdr:x>0.73926</cdr:x>
      <cdr:y>0.96556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647798" y="3078649"/>
          <a:ext cx="2429316" cy="58478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 w="28575">
          <a:solidFill>
            <a:schemeClr val="bg1">
              <a:lumMod val="50000"/>
            </a:schemeClr>
          </a:solidFill>
          <a:prstDash val="sysDot"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en-US" sz="1600" b="1" i="1" dirty="0" smtClean="0">
              <a:latin typeface="+mj-lt"/>
            </a:rPr>
            <a:t>State must cut $477.4 </a:t>
          </a:r>
          <a:r>
            <a:rPr lang="en-US" sz="1600" b="1" i="1" dirty="0">
              <a:latin typeface="+mj-lt"/>
            </a:rPr>
            <a:t>m</a:t>
          </a:r>
          <a:r>
            <a:rPr lang="en-US" sz="1600" b="1" i="1" dirty="0" smtClean="0">
              <a:latin typeface="+mj-lt"/>
            </a:rPr>
            <a:t>illion to stay below cap</a:t>
          </a:r>
          <a:endParaRPr lang="en-US" sz="1600" b="1" i="1" dirty="0"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0.51286</cdr:x>
      <cdr:y>0.45252</cdr:y>
    </cdr:from>
    <cdr:to>
      <cdr:x>0.62397</cdr:x>
      <cdr:y>0.53351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20667" y="2056214"/>
          <a:ext cx="914391" cy="36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0.15775</cdr:x>
      <cdr:y>0.48302</cdr:y>
    </cdr:from>
    <cdr:to>
      <cdr:x>0.25034</cdr:x>
      <cdr:y>0.54925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8240" y="2194769"/>
          <a:ext cx="761978" cy="30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2"/>
              </a:solidFill>
            </a:rPr>
            <a:t>-24,000</a:t>
          </a:r>
          <a:endParaRPr lang="en-US" sz="20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0.40175</cdr:x>
      <cdr:y>0.66636</cdr:y>
    </cdr:from>
    <cdr:to>
      <cdr:x>0.51286</cdr:x>
      <cdr:y>0.86505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06276" y="3027848"/>
          <a:ext cx="914391" cy="902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0.83303</cdr:x>
      <cdr:y>0.58556</cdr:y>
    </cdr:from>
    <cdr:to>
      <cdr:x>0.94414</cdr:x>
      <cdr:y>0.67075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855540" y="2660715"/>
          <a:ext cx="914391" cy="387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tx2"/>
              </a:solidFill>
            </a:rPr>
            <a:t>-</a:t>
          </a:r>
          <a:r>
            <a:rPr lang="en-US" sz="2000" b="1" dirty="0" smtClean="0">
              <a:solidFill>
                <a:schemeClr val="tx2"/>
              </a:solidFill>
            </a:rPr>
            <a:t>725,000</a:t>
          </a:r>
          <a:endParaRPr lang="en-US" sz="1800" b="1" dirty="0">
            <a:solidFill>
              <a:schemeClr val="tx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AF209-B9D8-5A44-A745-F19C0FB259FD}" type="datetimeFigureOut">
              <a:rPr lang="en-US" smtClean="0"/>
              <a:t>6/20/2017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There</a:t>
            </a:r>
            <a:r>
              <a:rPr lang="en-US" baseline="0" dirty="0"/>
              <a:t> has always been uncertainty WRT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370AF-1D7C-4A94-83A3-275B53629A3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95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D582-40F4-4672-A77F-B86FC039410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13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2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ea typeface="ヒラギノ角ゴ Pro W3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5E6D9-99B3-4CBD-A990-4D1476661973}" type="slidenum">
              <a:rPr lang="en-US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dirty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5809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FE42A-B280-4FC2-B7E7-C1F0AEC48908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317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FD043-8F68-438A-A782-F51B862F69E0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8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3102B-915B-4C49-8199-BBF9DF7EB8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5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E090-053E-4AD4-A86D-913B8D49BB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2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FB371-A1C7-42C4-973D-7CF52658700A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95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699E4-A8FA-4592-A165-0BDC97029E05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5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B9439-C6E1-46E4-8276-7789EAA521A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6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D582-40F4-4672-A77F-B86FC039410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5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21551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spc="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5" y="1828800"/>
            <a:ext cx="7919046" cy="402336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78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5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700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27435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939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FFE71-1B64-4A45-A451-FC87ACEB27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72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14808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948" y="6237312"/>
            <a:ext cx="1390167" cy="399999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71137" y="6237256"/>
            <a:ext cx="712421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defTabSz="1219170"/>
            <a:r>
              <a:rPr lang="en-US" sz="1000" dirty="0">
                <a:solidFill>
                  <a:srgbClr val="4C515A"/>
                </a:solidFill>
                <a:latin typeface="Trebuchet MS Regular" charset="0"/>
              </a:rPr>
              <a:t>Source: D. C. Radley, D. McCarthy, and S. L. Hayes, Aiming Higher: Results from the Commonwealth Fund Scorecard on State Health System Performance 2017 Edition, The Commonwealth Fund, March 2017.</a:t>
            </a:r>
          </a:p>
        </p:txBody>
      </p:sp>
    </p:spTree>
    <p:extLst>
      <p:ext uri="{BB962C8B-B14F-4D97-AF65-F5344CB8AC3E}">
        <p14:creationId xmlns:p14="http://schemas.microsoft.com/office/powerpoint/2010/main" val="3864288629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585F-440D-40D3-B087-731D964D91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787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7321"/>
            <a:ext cx="7772400" cy="523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9784746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21353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70779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4040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344615"/>
            <a:ext cx="4148138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4" y="1344615"/>
            <a:ext cx="4149725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7628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508"/>
            <a:ext cx="8229600" cy="523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80893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669351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97374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27303"/>
            <a:ext cx="3008313" cy="70779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71165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318"/>
            <a:ext cx="5486400" cy="40002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350" rIns="91350" bIns="45676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918306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37025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4" y="358775"/>
            <a:ext cx="615371" cy="5624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358775"/>
            <a:ext cx="6186488" cy="5624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45199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308721"/>
            <a:ext cx="7966075" cy="523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5926" y="1344615"/>
            <a:ext cx="8450263" cy="4638675"/>
          </a:xfrm>
        </p:spPr>
        <p:txBody>
          <a:bodyPr lIns="91350" rIns="91350" bIns="45676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451819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308721"/>
            <a:ext cx="7966075" cy="523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25" y="1344615"/>
            <a:ext cx="4148138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4" y="1344615"/>
            <a:ext cx="4149725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2058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15926" y="358775"/>
            <a:ext cx="8450263" cy="5624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20132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308721"/>
            <a:ext cx="7966075" cy="523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25" y="1344615"/>
            <a:ext cx="4148138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6464" y="1344615"/>
            <a:ext cx="4149725" cy="2243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6464" y="3740150"/>
            <a:ext cx="4149725" cy="224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67519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312738"/>
            <a:ext cx="7966075" cy="519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100" y="1343025"/>
            <a:ext cx="414655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18050" y="1343025"/>
            <a:ext cx="4148138" cy="463391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526946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1152525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pitchFamily="34" charset="0"/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071424527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SzPct val="100000"/>
              <a:buFont typeface="Arial" pitchFamily="34" charset="0"/>
              <a:buChar char="−"/>
              <a:defRPr>
                <a:latin typeface="Arial" pitchFamily="34" charset="0"/>
                <a:cs typeface="Arial" pitchFamily="34" charset="0"/>
              </a:defRPr>
            </a:lvl2pPr>
            <a:lvl3pPr>
              <a:buSzPct val="80000"/>
              <a:buFont typeface="Arial" pitchFamily="34" charset="0"/>
              <a:buChar char="−"/>
              <a:defRPr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433888" y="7145338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defTabSz="914400"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956103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en SPH HP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6174"/>
          <a:stretch/>
        </p:blipFill>
        <p:spPr>
          <a:xfrm>
            <a:off x="-54864" y="0"/>
            <a:ext cx="9262872" cy="55371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1504547"/>
          </a:xfrm>
          <a:prstGeom prst="rect">
            <a:avLst/>
          </a:prstGeom>
        </p:spPr>
        <p:txBody>
          <a:bodyPr anchor="b"/>
          <a:lstStyle>
            <a:lvl1pPr algn="l">
              <a:defRPr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378" y="2332139"/>
            <a:ext cx="4301269" cy="25581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30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400961"/>
            <a:ext cx="7745505" cy="363074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688490" y="377505"/>
            <a:ext cx="7756263" cy="889233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78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5862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0" y="293615"/>
            <a:ext cx="7756263" cy="9899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526796"/>
            <a:ext cx="3803904" cy="3753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526796"/>
            <a:ext cx="3803904" cy="3753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56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0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5621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4329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8608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-General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3268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bgblueone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480563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36587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1954870" y="0"/>
            <a:ext cx="7201580" cy="6858000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580" h="6858000">
                <a:moveTo>
                  <a:pt x="5020236" y="14941"/>
                </a:moveTo>
                <a:lnTo>
                  <a:pt x="7201580" y="0"/>
                </a:lnTo>
                <a:lnTo>
                  <a:pt x="7201580" y="6858000"/>
                </a:lnTo>
                <a:lnTo>
                  <a:pt x="0" y="6858000"/>
                </a:lnTo>
                <a:lnTo>
                  <a:pt x="5020236" y="14941"/>
                </a:lnTo>
                <a:close/>
              </a:path>
            </a:pathLst>
          </a:custGeom>
        </p:spPr>
        <p:txBody>
          <a:bodyPr vert="horz" anchor="ctr"/>
          <a:lstStyle>
            <a:lvl1pPr algn="r">
              <a:lnSpc>
                <a:spcPct val="100000"/>
              </a:lnSpc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3194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853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285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98170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825173"/>
            <a:ext cx="9144000" cy="1072261"/>
          </a:xfrm>
          <a:prstGeom prst="rect">
            <a:avLst/>
          </a:prstGeom>
          <a:solidFill>
            <a:srgbClr val="9FC761"/>
          </a:solidFill>
          <a:ln w="9525">
            <a:noFill/>
            <a:miter lim="800000"/>
            <a:headEnd/>
            <a:tailEnd/>
          </a:ln>
        </p:spPr>
        <p:txBody>
          <a:bodyPr wrap="none" lIns="64349" tIns="32174" rIns="64349" bIns="32174" anchor="ctr"/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145" y="844158"/>
            <a:ext cx="6439594" cy="1822843"/>
          </a:xfrm>
        </p:spPr>
        <p:txBody>
          <a:bodyPr lIns="91508" rIns="9150"/>
          <a:lstStyle>
            <a:lvl1pPr>
              <a:defRPr sz="3797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4147" y="2680651"/>
            <a:ext cx="6463071" cy="1769230"/>
          </a:xfrm>
        </p:spPr>
        <p:txBody>
          <a:bodyPr lIns="91508" rIns="91508"/>
          <a:lstStyle>
            <a:lvl1pPr>
              <a:defRPr sz="2813" b="1" i="1">
                <a:solidFill>
                  <a:srgbClr val="9FC761"/>
                </a:solidFill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7624" y="6272725"/>
            <a:ext cx="1878215" cy="4825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508" tIns="64993" rIns="91508" bIns="64993" numCol="1" anchor="t" anchorCtr="0" compatLnSpc="1">
            <a:prstTxWarp prst="textNoShape">
              <a:avLst/>
            </a:prstTxWarp>
          </a:bodyPr>
          <a:lstStyle>
            <a:lvl1pPr defTabSz="913829">
              <a:defRPr sz="1406">
                <a:solidFill>
                  <a:srgbClr val="00008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9368" y="6592169"/>
            <a:ext cx="3911680" cy="2144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algn="ctr" defTabSz="913829">
              <a:defRPr sz="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2016 Dobson DaVanzo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4977" y="6272725"/>
            <a:ext cx="316626" cy="482517"/>
          </a:xfrm>
        </p:spPr>
        <p:txBody>
          <a:bodyPr anchor="t"/>
          <a:lstStyle>
            <a:lvl1pPr>
              <a:defRPr/>
            </a:lvl1pPr>
          </a:lstStyle>
          <a:p>
            <a:fld id="{D66EA928-0FD6-44DA-A008-23018F9B7FA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459197" y="0"/>
            <a:ext cx="1287919" cy="6858000"/>
          </a:xfrm>
          <a:prstGeom prst="rect">
            <a:avLst/>
          </a:prstGeom>
          <a:gradFill rotWithShape="0">
            <a:gsLst>
              <a:gs pos="0">
                <a:srgbClr val="000080">
                  <a:alpha val="55000"/>
                </a:srgbClr>
              </a:gs>
              <a:gs pos="100000">
                <a:srgbClr val="007DA8">
                  <a:alpha val="5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64349" tIns="32174" rIns="64349" bIns="32174" anchor="ctr"/>
          <a:lstStyle/>
          <a:p>
            <a:pPr algn="ctr" defTabSz="6430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97623" y="5951046"/>
            <a:ext cx="6385931" cy="2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349" tIns="32174" rIns="64349" bIns="32174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25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ヒラギノ角ゴ Pro W3" pitchFamily="64" charset="-128"/>
              </a:rPr>
              <a:t>Dobson DaVanzo &amp; Associates, LLC  Vienna, VA  703.260.1760  </a:t>
            </a:r>
            <a:r>
              <a:rPr lang="en-US" sz="1125" b="1" dirty="0">
                <a:solidFill>
                  <a:srgbClr val="500F28"/>
                </a:solidFill>
                <a:latin typeface="Calibri" pitchFamily="34" charset="0"/>
                <a:ea typeface="ヒラギノ角ゴ Pro W3" pitchFamily="64" charset="-128"/>
              </a:rPr>
              <a:t>www.dobsondavanzo.com</a:t>
            </a:r>
          </a:p>
        </p:txBody>
      </p:sp>
      <p:pic>
        <p:nvPicPr>
          <p:cNvPr id="5130" name="Picture 10" descr="DobsonDaVanzo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12" y="5039625"/>
            <a:ext cx="5419991" cy="68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9335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d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825173"/>
            <a:ext cx="9144000" cy="1072261"/>
          </a:xfrm>
          <a:prstGeom prst="rect">
            <a:avLst/>
          </a:prstGeom>
          <a:solidFill>
            <a:srgbClr val="9FC761"/>
          </a:solidFill>
          <a:ln w="9525">
            <a:noFill/>
            <a:miter lim="800000"/>
            <a:headEnd/>
            <a:tailEnd/>
          </a:ln>
        </p:spPr>
        <p:txBody>
          <a:bodyPr wrap="none" lIns="64349" tIns="32174" rIns="64349" bIns="32174" anchor="ctr"/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74147" y="2249513"/>
            <a:ext cx="6463071" cy="2251747"/>
          </a:xfrm>
        </p:spPr>
        <p:txBody>
          <a:bodyPr lIns="91508" rIns="91508"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813" b="1" i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6" dirty="0"/>
              <a:t>PRESENTED TO: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6" dirty="0"/>
              <a:t>America’s Health Insurance Plans (AHIP)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6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6" dirty="0"/>
              <a:t>PRESENTED BY: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6" dirty="0"/>
              <a:t>Allen Dobson, Ph.D. &amp; Joan E. </a:t>
            </a:r>
            <a:r>
              <a:rPr lang="en-US" sz="1406" dirty="0" err="1"/>
              <a:t>DaVanzo</a:t>
            </a:r>
            <a:r>
              <a:rPr lang="en-US" sz="1406" dirty="0"/>
              <a:t>, Ph.D., M.S.W.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6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6" dirty="0"/>
              <a:t>PREPARED BY: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6" dirty="0"/>
              <a:t>Audrey El-</a:t>
            </a:r>
            <a:r>
              <a:rPr lang="en-US" sz="1406" dirty="0" err="1"/>
              <a:t>Gamil</a:t>
            </a:r>
            <a:r>
              <a:rPr lang="en-US" sz="1406" dirty="0"/>
              <a:t> &amp; Greg Berger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6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6" dirty="0"/>
              <a:t>JUNE 26, 2009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459197" y="0"/>
            <a:ext cx="1287919" cy="6858000"/>
          </a:xfrm>
          <a:prstGeom prst="rect">
            <a:avLst/>
          </a:prstGeom>
          <a:gradFill rotWithShape="0">
            <a:gsLst>
              <a:gs pos="0">
                <a:srgbClr val="000080">
                  <a:alpha val="55000"/>
                </a:srgbClr>
              </a:gs>
              <a:gs pos="100000">
                <a:srgbClr val="007DA8">
                  <a:alpha val="5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64349" tIns="32174" rIns="64349" bIns="32174" anchor="ctr"/>
          <a:lstStyle/>
          <a:p>
            <a:pPr algn="ctr" defTabSz="6430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97623" y="5951046"/>
            <a:ext cx="6385931" cy="2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349" tIns="32174" rIns="64349" bIns="32174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25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ヒラギノ角ゴ Pro W3" pitchFamily="64" charset="-128"/>
              </a:rPr>
              <a:t>Dobson DaVanzo &amp; Associates, LLC  Vienna, VA  703.260.1760  </a:t>
            </a:r>
            <a:r>
              <a:rPr lang="en-US" sz="1125" b="1" dirty="0">
                <a:solidFill>
                  <a:srgbClr val="500F28"/>
                </a:solidFill>
                <a:latin typeface="Calibri" pitchFamily="34" charset="0"/>
                <a:ea typeface="ヒラギノ角ゴ Pro W3" pitchFamily="64" charset="-128"/>
              </a:rPr>
              <a:t>www.dobsondavanzo.com</a:t>
            </a:r>
          </a:p>
        </p:txBody>
      </p:sp>
      <p:pic>
        <p:nvPicPr>
          <p:cNvPr id="5130" name="Picture 10" descr="DobsonDaVanzo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12" y="5039625"/>
            <a:ext cx="5419991" cy="682450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319" y="426670"/>
            <a:ext cx="6439594" cy="1822843"/>
          </a:xfrm>
        </p:spPr>
        <p:txBody>
          <a:bodyPr lIns="91508" rIns="9150" anchor="t"/>
          <a:lstStyle>
            <a:lvl1pPr>
              <a:defRPr sz="3375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7624" y="6272725"/>
            <a:ext cx="1878215" cy="4825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508" tIns="64993" rIns="91508" bIns="64993" numCol="1" anchor="t" anchorCtr="0" compatLnSpc="1">
            <a:prstTxWarp prst="textNoShape">
              <a:avLst/>
            </a:prstTxWarp>
          </a:bodyPr>
          <a:lstStyle>
            <a:lvl1pPr defTabSz="913829">
              <a:defRPr sz="1406">
                <a:solidFill>
                  <a:srgbClr val="00008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9368" y="6592169"/>
            <a:ext cx="3911680" cy="2144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algn="ctr" defTabSz="913829">
              <a:defRPr sz="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2016 Dobson DaVanzo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4977" y="6272725"/>
            <a:ext cx="316626" cy="482517"/>
          </a:xfrm>
        </p:spPr>
        <p:txBody>
          <a:bodyPr anchor="t"/>
          <a:lstStyle>
            <a:lvl1pPr>
              <a:defRPr/>
            </a:lvl1pPr>
          </a:lstStyle>
          <a:p>
            <a:fld id="{D66EA928-0FD6-44DA-A008-23018F9B7FA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300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825173"/>
            <a:ext cx="9144000" cy="1072261"/>
          </a:xfrm>
          <a:prstGeom prst="rect">
            <a:avLst/>
          </a:prstGeom>
          <a:solidFill>
            <a:srgbClr val="9FC761"/>
          </a:solidFill>
          <a:ln w="9525">
            <a:noFill/>
            <a:miter lim="800000"/>
            <a:headEnd/>
            <a:tailEnd/>
          </a:ln>
        </p:spPr>
        <p:txBody>
          <a:bodyPr wrap="none" lIns="64349" tIns="32174" rIns="64349" bIns="32174" anchor="ctr"/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319" y="426670"/>
            <a:ext cx="6439594" cy="1822843"/>
          </a:xfrm>
        </p:spPr>
        <p:txBody>
          <a:bodyPr lIns="91508" rIns="9150" anchor="t"/>
          <a:lstStyle>
            <a:lvl1pPr>
              <a:defRPr sz="3375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4147" y="2303127"/>
            <a:ext cx="6463071" cy="2305360"/>
          </a:xfrm>
        </p:spPr>
        <p:txBody>
          <a:bodyPr lIns="91508" rIns="91508"/>
          <a:lstStyle>
            <a:lvl1pPr>
              <a:spcBef>
                <a:spcPts val="0"/>
              </a:spcBef>
              <a:spcAft>
                <a:spcPts val="0"/>
              </a:spcAft>
              <a:defRPr lang="en-US" sz="2813" i="0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6" i="0">
                <a:solidFill>
                  <a:schemeClr val="accent1"/>
                </a:solidFill>
                <a:latin typeface="+mj-lt"/>
              </a:rPr>
              <a:t>Click to edit Master subtitle style</a:t>
            </a:r>
            <a:endParaRPr lang="en-US" sz="1406" i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459197" y="0"/>
            <a:ext cx="1287919" cy="6858000"/>
          </a:xfrm>
          <a:prstGeom prst="rect">
            <a:avLst/>
          </a:prstGeom>
          <a:gradFill rotWithShape="0">
            <a:gsLst>
              <a:gs pos="0">
                <a:srgbClr val="000080">
                  <a:alpha val="55000"/>
                </a:srgbClr>
              </a:gs>
              <a:gs pos="100000">
                <a:srgbClr val="007DA8">
                  <a:alpha val="5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64349" tIns="32174" rIns="64349" bIns="32174" anchor="ctr"/>
          <a:lstStyle/>
          <a:p>
            <a:pPr algn="ctr" defTabSz="6430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97623" y="5951046"/>
            <a:ext cx="6385931" cy="2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349" tIns="32174" rIns="64349" bIns="32174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25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ヒラギノ角ゴ Pro W3" pitchFamily="64" charset="-128"/>
              </a:rPr>
              <a:t>Dobson DaVanzo &amp; Associates, LLC  Vienna, VA  703.260.1760  </a:t>
            </a:r>
            <a:r>
              <a:rPr lang="en-US" sz="1125" b="1" dirty="0">
                <a:solidFill>
                  <a:srgbClr val="500F28"/>
                </a:solidFill>
                <a:latin typeface="Calibri" pitchFamily="34" charset="0"/>
                <a:ea typeface="ヒラギノ角ゴ Pro W3" pitchFamily="64" charset="-128"/>
              </a:rPr>
              <a:t>www.dobsondavanzo.com</a:t>
            </a:r>
          </a:p>
        </p:txBody>
      </p:sp>
      <p:pic>
        <p:nvPicPr>
          <p:cNvPr id="5130" name="Picture 10" descr="DobsonDaVanzo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12" y="5039625"/>
            <a:ext cx="5419991" cy="68245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7624" y="6272725"/>
            <a:ext cx="1878215" cy="4825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508" tIns="64993" rIns="91508" bIns="64993" numCol="1" anchor="t" anchorCtr="0" compatLnSpc="1">
            <a:prstTxWarp prst="textNoShape">
              <a:avLst/>
            </a:prstTxWarp>
          </a:bodyPr>
          <a:lstStyle>
            <a:lvl1pPr defTabSz="913829">
              <a:defRPr sz="1406">
                <a:solidFill>
                  <a:srgbClr val="00008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9368" y="6592169"/>
            <a:ext cx="3911680" cy="2144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algn="ctr" defTabSz="913829">
              <a:defRPr sz="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2016 Dobson DaVanzo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4977" y="6272725"/>
            <a:ext cx="316626" cy="482517"/>
          </a:xfrm>
        </p:spPr>
        <p:txBody>
          <a:bodyPr anchor="t"/>
          <a:lstStyle>
            <a:lvl1pPr>
              <a:defRPr/>
            </a:lvl1pPr>
          </a:lstStyle>
          <a:p>
            <a:fld id="{D66EA928-0FD6-44DA-A008-23018F9B7FA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291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243" y="1981449"/>
            <a:ext cx="7854963" cy="4320565"/>
          </a:xfrm>
        </p:spPr>
        <p:txBody>
          <a:bodyPr/>
          <a:lstStyle>
            <a:lvl1pPr marL="321503" indent="-321503">
              <a:buClr>
                <a:srgbClr val="9FC761"/>
              </a:buClr>
              <a:buFont typeface="Arial" pitchFamily="34" charset="0"/>
              <a:buChar char="•"/>
              <a:defRPr sz="1969"/>
            </a:lvl1pPr>
            <a:lvl2pPr>
              <a:defRPr sz="1828">
                <a:latin typeface="Calibri" pitchFamily="34" charset="0"/>
              </a:defRPr>
            </a:lvl2pPr>
            <a:lvl3pPr>
              <a:defRPr sz="1688">
                <a:latin typeface="Calibri" pitchFamily="34" charset="0"/>
              </a:defRPr>
            </a:lvl3pPr>
            <a:lvl4pPr>
              <a:defRPr sz="1406">
                <a:latin typeface="Calibri" pitchFamily="34" charset="0"/>
              </a:defRPr>
            </a:lvl4pPr>
            <a:lvl5pPr>
              <a:defRPr sz="1266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685" y="256577"/>
            <a:ext cx="7855521" cy="134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6" tIns="64993" rIns="129986" bIns="649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1629" y="6592169"/>
            <a:ext cx="3911680" cy="2144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algn="ctr" defTabSz="913829">
              <a:defRPr sz="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2016 Dobson DaVanzo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4977" y="6272725"/>
            <a:ext cx="316626" cy="482517"/>
          </a:xfrm>
        </p:spPr>
        <p:txBody>
          <a:bodyPr anchor="t"/>
          <a:lstStyle>
            <a:lvl1pPr>
              <a:defRPr/>
            </a:lvl1pPr>
          </a:lstStyle>
          <a:p>
            <a:fld id="{D66EA928-0FD6-44DA-A008-23018F9B7FA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70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243" y="1981449"/>
            <a:ext cx="7854963" cy="3767308"/>
          </a:xfrm>
        </p:spPr>
        <p:txBody>
          <a:bodyPr/>
          <a:lstStyle>
            <a:lvl1pPr>
              <a:buClr>
                <a:srgbClr val="9FC761"/>
              </a:buClr>
              <a:defRPr sz="1969"/>
            </a:lvl1pPr>
            <a:lvl2pPr>
              <a:defRPr sz="1828"/>
            </a:lvl2pPr>
            <a:lvl3pPr>
              <a:defRPr sz="1688"/>
            </a:lvl3pPr>
            <a:lvl4pPr>
              <a:defRPr sz="1406"/>
            </a:lvl4pPr>
            <a:lvl5pPr>
              <a:defRPr sz="126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27685" y="5787973"/>
            <a:ext cx="7823361" cy="375291"/>
          </a:xfrm>
        </p:spPr>
        <p:txBody>
          <a:bodyPr/>
          <a:lstStyle>
            <a:lvl1pPr>
              <a:defRPr sz="984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685" y="256577"/>
            <a:ext cx="7855521" cy="134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6" tIns="64993" rIns="129986" bIns="649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4977" y="6272725"/>
            <a:ext cx="316626" cy="482517"/>
          </a:xfrm>
        </p:spPr>
        <p:txBody>
          <a:bodyPr anchor="t"/>
          <a:lstStyle>
            <a:lvl1pPr>
              <a:defRPr/>
            </a:lvl1pPr>
          </a:lstStyle>
          <a:p>
            <a:fld id="{D66EA928-0FD6-44DA-A008-23018F9B7FA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1629" y="6592169"/>
            <a:ext cx="3911680" cy="2144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algn="ctr" defTabSz="913829">
              <a:defRPr sz="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2016 Dobson DaVanzo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8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685" y="1981448"/>
            <a:ext cx="3873819" cy="4114800"/>
          </a:xfrm>
        </p:spPr>
        <p:txBody>
          <a:bodyPr/>
          <a:lstStyle>
            <a:lvl1pPr>
              <a:defRPr sz="1969"/>
            </a:lvl1pPr>
            <a:lvl2pPr>
              <a:defRPr sz="1828"/>
            </a:lvl2pPr>
            <a:lvl3pPr>
              <a:defRPr sz="1688"/>
            </a:lvl3pPr>
            <a:lvl4pPr>
              <a:defRPr sz="140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830" y="1981448"/>
            <a:ext cx="3873818" cy="4114800"/>
          </a:xfrm>
        </p:spPr>
        <p:txBody>
          <a:bodyPr/>
          <a:lstStyle>
            <a:lvl1pPr>
              <a:defRPr sz="1969"/>
            </a:lvl1pPr>
            <a:lvl2pPr>
              <a:defRPr sz="1688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4977" y="6272725"/>
            <a:ext cx="316626" cy="482517"/>
          </a:xfrm>
        </p:spPr>
        <p:txBody>
          <a:bodyPr anchor="t"/>
          <a:lstStyle>
            <a:lvl1pPr>
              <a:defRPr/>
            </a:lvl1pPr>
          </a:lstStyle>
          <a:p>
            <a:fld id="{D66EA928-0FD6-44DA-A008-23018F9B7FA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1629" y="6592169"/>
            <a:ext cx="3911680" cy="2144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algn="ctr" defTabSz="913829">
              <a:defRPr sz="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2016 Dobson DaVanzo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490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4977" y="6272725"/>
            <a:ext cx="316626" cy="482517"/>
          </a:xfrm>
        </p:spPr>
        <p:txBody>
          <a:bodyPr anchor="t"/>
          <a:lstStyle>
            <a:lvl1pPr>
              <a:defRPr/>
            </a:lvl1pPr>
          </a:lstStyle>
          <a:p>
            <a:fld id="{D66EA928-0FD6-44DA-A008-23018F9B7FA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1629" y="6592169"/>
            <a:ext cx="3911680" cy="2144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algn="ctr" defTabSz="913829">
              <a:defRPr sz="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2016 Dobson DaVanzo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5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38" r:id="rId3"/>
    <p:sldLayoutId id="2147483736" r:id="rId4"/>
    <p:sldLayoutId id="2147483737" r:id="rId5"/>
    <p:sldLayoutId id="2147483739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12" r:id="rId17"/>
    <p:sldLayoutId id="2147483781" r:id="rId18"/>
    <p:sldLayoutId id="2147483782" r:id="rId19"/>
    <p:sldLayoutId id="2147483751" r:id="rId20"/>
    <p:sldLayoutId id="2147483796" r:id="rId21"/>
    <p:sldLayoutId id="2147483797" r:id="rId22"/>
    <p:sldLayoutId id="2147483722" r:id="rId23"/>
    <p:sldLayoutId id="2147483763" r:id="rId24"/>
    <p:sldLayoutId id="2147483791" r:id="rId25"/>
    <p:sldLayoutId id="2147483750" r:id="rId26"/>
    <p:sldLayoutId id="2147483798" r:id="rId27"/>
    <p:sldLayoutId id="2147483799" r:id="rId28"/>
    <p:sldLayoutId id="2147483786" r:id="rId29"/>
    <p:sldLayoutId id="2147483787" r:id="rId30"/>
    <p:sldLayoutId id="2147483733" r:id="rId31"/>
    <p:sldLayoutId id="2147483800" r:id="rId32"/>
    <p:sldLayoutId id="2147483801" r:id="rId33"/>
    <p:sldLayoutId id="2147483802" r:id="rId34"/>
    <p:sldLayoutId id="2147483764" r:id="rId35"/>
    <p:sldLayoutId id="2147483762" r:id="rId36"/>
    <p:sldLayoutId id="2147483790" r:id="rId37"/>
    <p:sldLayoutId id="2147483792" r:id="rId38"/>
    <p:sldLayoutId id="2147483793" r:id="rId39"/>
    <p:sldLayoutId id="2147483794" r:id="rId40"/>
    <p:sldLayoutId id="2147483795" r:id="rId41"/>
    <p:sldLayoutId id="2147483767" r:id="rId42"/>
    <p:sldLayoutId id="2147483803" r:id="rId43"/>
    <p:sldLayoutId id="2147483804" r:id="rId44"/>
    <p:sldLayoutId id="2147483805" r:id="rId45"/>
    <p:sldLayoutId id="2147483806" r:id="rId46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6" y="339496"/>
            <a:ext cx="7966075" cy="49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0" tIns="45676" rIns="91350" bIns="45676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1" y="1343025"/>
            <a:ext cx="8447088" cy="4633913"/>
          </a:xfrm>
          <a:prstGeom prst="rect">
            <a:avLst/>
          </a:prstGeom>
          <a:solidFill>
            <a:srgbClr val="EAEAEA"/>
          </a:solidFill>
          <a:ln w="38100">
            <a:solidFill>
              <a:srgbClr val="F0AB00"/>
            </a:solidFill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8508308" y="588239"/>
            <a:ext cx="226812" cy="224693"/>
          </a:xfrm>
          <a:prstGeom prst="rect">
            <a:avLst/>
          </a:prstGeom>
          <a:solidFill>
            <a:srgbClr val="F0AB00"/>
          </a:solidFill>
          <a:ln w="19050">
            <a:solidFill>
              <a:srgbClr val="F0AB00"/>
            </a:solidFill>
          </a:ln>
          <a:extLst/>
        </p:spPr>
        <p:txBody>
          <a:bodyPr wrap="none" lIns="0" tIns="0" rIns="0" bIns="0" anchor="ctr" anchorCtr="1"/>
          <a:lstStyle>
            <a:lvl1pPr defTabSz="646113" eaLnBrk="0" hangingPunct="0"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1pPr>
            <a:lvl2pPr marL="742950" indent="-285750" defTabSz="646113" eaLnBrk="0" hangingPunct="0"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2pPr>
            <a:lvl3pPr marL="1143000" indent="-228600" defTabSz="646113" eaLnBrk="0" hangingPunct="0"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3pPr>
            <a:lvl4pPr marL="1600200" indent="-228600" defTabSz="646113" eaLnBrk="0" hangingPunct="0"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4pPr>
            <a:lvl5pPr marL="2057400" indent="-228600" defTabSz="646113" eaLnBrk="0" hangingPunct="0"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charset="0"/>
              <a:buNone/>
              <a:defRPr/>
            </a:pPr>
            <a:fld id="{C1431495-21C9-4259-B63E-CE54CECEBFAE}" type="slidenum">
              <a:rPr lang="en-US" sz="160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pPr algn="ctr" eaLnBrk="1" fontAlgn="base" hangingPunct="1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charset="0"/>
                <a:buNone/>
                <a:defRPr/>
              </a:pPr>
              <a:t>‹#›</a:t>
            </a:fld>
            <a:endParaRPr lang="en-US" sz="1600" dirty="0">
              <a:solidFill>
                <a:srgbClr val="FFFFFF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6149" name="Line 12"/>
          <p:cNvSpPr>
            <a:spLocks noChangeShapeType="1"/>
          </p:cNvSpPr>
          <p:nvPr/>
        </p:nvSpPr>
        <p:spPr bwMode="auto">
          <a:xfrm>
            <a:off x="415926" y="806450"/>
            <a:ext cx="8312150" cy="0"/>
          </a:xfrm>
          <a:prstGeom prst="line">
            <a:avLst/>
          </a:prstGeom>
          <a:noFill/>
          <a:ln w="25400">
            <a:solidFill>
              <a:srgbClr val="F0AB00"/>
            </a:solidFill>
            <a:round/>
            <a:headEnd/>
            <a:tailEnd/>
          </a:ln>
          <a:extLst/>
        </p:spPr>
        <p:txBody>
          <a:bodyPr lIns="96661" tIns="48331" rIns="96661" bIns="4833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50837" y="6368334"/>
            <a:ext cx="7533705" cy="3769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58" tIns="50929" rIns="101858" bIns="50929" anchor="ctr"/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7903593" y="6368335"/>
            <a:ext cx="843533" cy="3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34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</p:sldLayoutIdLst>
  <p:transition spd="slow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9pPr>
    </p:titleStyle>
    <p:bodyStyle>
      <a:lvl1pPr marL="307975" indent="-307975" algn="l" rtl="0" eaLnBrk="0" fontAlgn="base" hangingPunct="0">
        <a:spcBef>
          <a:spcPct val="0"/>
        </a:spcBef>
        <a:spcAft>
          <a:spcPct val="50000"/>
        </a:spcAft>
        <a:buClr>
          <a:srgbClr val="EC1608"/>
        </a:buClr>
        <a:buFont typeface="Arial" charset="0"/>
        <a:defRPr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marL="354013" indent="-27432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j-lt"/>
          <a:ea typeface="MS PGothic" pitchFamily="34" charset="-128"/>
          <a:cs typeface="MS PGothic"/>
        </a:defRPr>
      </a:lvl2pPr>
      <a:lvl3pPr marL="668338" indent="-274320" algn="l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j-lt"/>
          <a:ea typeface="MS PGothic" pitchFamily="34" charset="-128"/>
          <a:cs typeface="MS PGothic"/>
        </a:defRPr>
      </a:lvl3pPr>
      <a:lvl4pPr marL="971550" indent="-157163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Arial" charset="0"/>
        <a:buChar char="»"/>
        <a:defRPr sz="1600">
          <a:solidFill>
            <a:schemeClr val="tx1"/>
          </a:solidFill>
          <a:latin typeface="+mj-lt"/>
          <a:ea typeface="MS PGothic" pitchFamily="34" charset="-128"/>
          <a:cs typeface="MS PGothic"/>
        </a:defRPr>
      </a:lvl4pPr>
      <a:lvl5pPr marL="1230313" indent="-155575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600">
          <a:solidFill>
            <a:schemeClr val="tx1"/>
          </a:solidFill>
          <a:latin typeface="+mj-lt"/>
          <a:ea typeface="MS PGothic" pitchFamily="34" charset="-128"/>
          <a:cs typeface="MS PGothic"/>
        </a:defRPr>
      </a:lvl5pPr>
      <a:lvl6pPr marL="16875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1447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6019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0591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PT-General15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PPT-General2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5" y="5840346"/>
            <a:ext cx="1925409" cy="62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4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685" y="256577"/>
            <a:ext cx="7855521" cy="134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6" tIns="64993" rIns="129986" bIns="649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866" y="1981448"/>
            <a:ext cx="7854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0096" y="6272724"/>
            <a:ext cx="334844" cy="3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6" tIns="64993" rIns="129986" bIns="64993" numCol="1" anchor="b" anchorCtr="0" compatLnSpc="1">
            <a:prstTxWarp prst="textNoShape">
              <a:avLst/>
            </a:prstTxWarp>
          </a:bodyPr>
          <a:lstStyle>
            <a:lvl1pPr algn="r" defTabSz="913829">
              <a:defRPr lang="en-US" sz="844" smtClean="0"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D349AF9-1EC1-4D03-8E0B-788A725AEE81}" type="slidenum">
              <a:rPr>
                <a:solidFill>
                  <a:prstClr val="black"/>
                </a:solidFill>
                <a:ea typeface="ヒラギノ角ゴ Pro W3" pitchFamily="6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black"/>
              </a:solidFill>
              <a:ea typeface="ヒラギノ角ゴ Pro W3" pitchFamily="64" charset="-128"/>
            </a:endParaRPr>
          </a:p>
        </p:txBody>
      </p:sp>
      <p:pic>
        <p:nvPicPr>
          <p:cNvPr id="1031" name="Picture 7" descr="DobsonDaVanzo-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6247" y="6354261"/>
            <a:ext cx="2048149" cy="258012"/>
          </a:xfrm>
          <a:prstGeom prst="rect">
            <a:avLst/>
          </a:prstGeom>
          <a:noFill/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479171" y="1608391"/>
            <a:ext cx="5655887" cy="0"/>
          </a:xfrm>
          <a:prstGeom prst="line">
            <a:avLst/>
          </a:prstGeom>
          <a:noFill/>
          <a:ln w="38100">
            <a:solidFill>
              <a:srgbClr val="9FC761"/>
            </a:solidFill>
            <a:round/>
            <a:headEnd/>
            <a:tailEnd/>
          </a:ln>
        </p:spPr>
        <p:txBody>
          <a:bodyPr wrap="none" lIns="64349" tIns="32174" rIns="64349" bIns="32174" anchor="ctr"/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751302" cy="6858000"/>
          </a:xfrm>
          <a:prstGeom prst="rect">
            <a:avLst/>
          </a:prstGeom>
          <a:gradFill rotWithShape="0">
            <a:gsLst>
              <a:gs pos="0">
                <a:srgbClr val="000080">
                  <a:alpha val="55000"/>
                </a:srgbClr>
              </a:gs>
              <a:gs pos="100000">
                <a:srgbClr val="007DA8">
                  <a:alpha val="5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64349" tIns="32174" rIns="64349" bIns="32174" anchor="ctr"/>
          <a:lstStyle/>
          <a:p>
            <a:pPr algn="ctr" defTabSz="6430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1629" y="6592169"/>
            <a:ext cx="3911680" cy="2144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9986" tIns="64993" rIns="129986" bIns="64993" numCol="1" anchor="t" anchorCtr="0" compatLnSpc="1">
            <a:prstTxWarp prst="textNoShape">
              <a:avLst/>
            </a:prstTxWarp>
          </a:bodyPr>
          <a:lstStyle>
            <a:lvl1pPr algn="ctr" defTabSz="913829">
              <a:defRPr sz="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ヒラギノ角ゴ Pro W3" pitchFamily="64" charset="-128"/>
              </a:rPr>
              <a:t>© 2016 Dobson DaVanzo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  <a:latin typeface="Arial" charset="0"/>
              <a:ea typeface="ヒラギノ角ゴ Pro W3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2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</p:sldLayoutIdLst>
  <p:hf hdr="0" dt="0"/>
  <p:txStyles>
    <p:titleStyle>
      <a:lvl1pPr algn="l" defTabSz="913829" rtl="0" eaLnBrk="1" fontAlgn="base" hangingPunct="1">
        <a:spcBef>
          <a:spcPct val="0"/>
        </a:spcBef>
        <a:spcAft>
          <a:spcPct val="0"/>
        </a:spcAft>
        <a:defRPr lang="en-US" sz="4430" i="1" dirty="0" smtClean="0">
          <a:solidFill>
            <a:srgbClr val="000080"/>
          </a:solidFill>
          <a:latin typeface="+mj-lt"/>
          <a:ea typeface="+mj-ea"/>
          <a:cs typeface="+mj-cs"/>
        </a:defRPr>
      </a:lvl1pPr>
      <a:lvl2pPr algn="l" defTabSz="913829" rtl="0" eaLnBrk="1" fontAlgn="base" hangingPunct="1">
        <a:spcBef>
          <a:spcPct val="0"/>
        </a:spcBef>
        <a:spcAft>
          <a:spcPct val="0"/>
        </a:spcAft>
        <a:defRPr sz="4430">
          <a:solidFill>
            <a:srgbClr val="000080"/>
          </a:solidFill>
          <a:latin typeface="Calibri Italic" pitchFamily="64" charset="0"/>
          <a:ea typeface="ヒラギノ角ゴ Pro W3" pitchFamily="64" charset="-128"/>
        </a:defRPr>
      </a:lvl2pPr>
      <a:lvl3pPr algn="l" defTabSz="913829" rtl="0" eaLnBrk="1" fontAlgn="base" hangingPunct="1">
        <a:spcBef>
          <a:spcPct val="0"/>
        </a:spcBef>
        <a:spcAft>
          <a:spcPct val="0"/>
        </a:spcAft>
        <a:defRPr sz="4430">
          <a:solidFill>
            <a:srgbClr val="000080"/>
          </a:solidFill>
          <a:latin typeface="Calibri Italic" pitchFamily="64" charset="0"/>
          <a:ea typeface="ヒラギノ角ゴ Pro W3" pitchFamily="64" charset="-128"/>
        </a:defRPr>
      </a:lvl3pPr>
      <a:lvl4pPr algn="l" defTabSz="913829" rtl="0" eaLnBrk="1" fontAlgn="base" hangingPunct="1">
        <a:spcBef>
          <a:spcPct val="0"/>
        </a:spcBef>
        <a:spcAft>
          <a:spcPct val="0"/>
        </a:spcAft>
        <a:defRPr sz="4430">
          <a:solidFill>
            <a:srgbClr val="000080"/>
          </a:solidFill>
          <a:latin typeface="Calibri Italic" pitchFamily="64" charset="0"/>
          <a:ea typeface="ヒラギノ角ゴ Pro W3" pitchFamily="64" charset="-128"/>
        </a:defRPr>
      </a:lvl4pPr>
      <a:lvl5pPr algn="l" defTabSz="913829" rtl="0" eaLnBrk="1" fontAlgn="base" hangingPunct="1">
        <a:spcBef>
          <a:spcPct val="0"/>
        </a:spcBef>
        <a:spcAft>
          <a:spcPct val="0"/>
        </a:spcAft>
        <a:defRPr sz="4430">
          <a:solidFill>
            <a:srgbClr val="000080"/>
          </a:solidFill>
          <a:latin typeface="Calibri Italic" pitchFamily="64" charset="0"/>
          <a:ea typeface="ヒラギノ角ゴ Pro W3" pitchFamily="64" charset="-128"/>
        </a:defRPr>
      </a:lvl5pPr>
      <a:lvl6pPr marL="321739" algn="l" defTabSz="913829" rtl="0" eaLnBrk="1" fontAlgn="base" hangingPunct="1">
        <a:spcBef>
          <a:spcPct val="0"/>
        </a:spcBef>
        <a:spcAft>
          <a:spcPct val="0"/>
        </a:spcAft>
        <a:defRPr sz="4430">
          <a:solidFill>
            <a:srgbClr val="000080"/>
          </a:solidFill>
          <a:latin typeface="Calibri Italic" pitchFamily="64" charset="0"/>
          <a:ea typeface="ヒラギノ角ゴ Pro W3" pitchFamily="64" charset="-128"/>
        </a:defRPr>
      </a:lvl6pPr>
      <a:lvl7pPr marL="643479" algn="l" defTabSz="913829" rtl="0" eaLnBrk="1" fontAlgn="base" hangingPunct="1">
        <a:spcBef>
          <a:spcPct val="0"/>
        </a:spcBef>
        <a:spcAft>
          <a:spcPct val="0"/>
        </a:spcAft>
        <a:defRPr sz="4430">
          <a:solidFill>
            <a:srgbClr val="000080"/>
          </a:solidFill>
          <a:latin typeface="Calibri Italic" pitchFamily="64" charset="0"/>
          <a:ea typeface="ヒラギノ角ゴ Pro W3" pitchFamily="64" charset="-128"/>
        </a:defRPr>
      </a:lvl7pPr>
      <a:lvl8pPr marL="965217" algn="l" defTabSz="913829" rtl="0" eaLnBrk="1" fontAlgn="base" hangingPunct="1">
        <a:spcBef>
          <a:spcPct val="0"/>
        </a:spcBef>
        <a:spcAft>
          <a:spcPct val="0"/>
        </a:spcAft>
        <a:defRPr sz="4430">
          <a:solidFill>
            <a:srgbClr val="000080"/>
          </a:solidFill>
          <a:latin typeface="Calibri Italic" pitchFamily="64" charset="0"/>
          <a:ea typeface="ヒラギノ角ゴ Pro W3" pitchFamily="64" charset="-128"/>
        </a:defRPr>
      </a:lvl8pPr>
      <a:lvl9pPr marL="1286957" algn="l" defTabSz="913829" rtl="0" eaLnBrk="1" fontAlgn="base" hangingPunct="1">
        <a:spcBef>
          <a:spcPct val="0"/>
        </a:spcBef>
        <a:spcAft>
          <a:spcPct val="0"/>
        </a:spcAft>
        <a:defRPr sz="4430">
          <a:solidFill>
            <a:srgbClr val="000080"/>
          </a:solidFill>
          <a:latin typeface="Calibri Italic" pitchFamily="64" charset="0"/>
          <a:ea typeface="ヒラギノ角ゴ Pro W3" pitchFamily="64" charset="-128"/>
        </a:defRPr>
      </a:lvl9pPr>
    </p:titleStyle>
    <p:bodyStyle>
      <a:lvl1pPr marL="321503" indent="-321503" algn="l" defTabSz="913829" rtl="0" eaLnBrk="1" fontAlgn="base" hangingPunct="1">
        <a:spcBef>
          <a:spcPct val="20000"/>
        </a:spcBef>
        <a:spcAft>
          <a:spcPct val="0"/>
        </a:spcAft>
        <a:buClr>
          <a:srgbClr val="9FC761"/>
        </a:buClr>
        <a:buFont typeface="Arial" pitchFamily="34" charset="0"/>
        <a:buChar char="•"/>
        <a:defRPr lang="en-US" sz="1969" b="1" dirty="0" smtClean="0">
          <a:solidFill>
            <a:srgbClr val="000080"/>
          </a:solidFill>
          <a:latin typeface="+mj-lt"/>
          <a:ea typeface="+mn-ea"/>
          <a:cs typeface="+mn-cs"/>
        </a:defRPr>
      </a:lvl1pPr>
      <a:lvl2pPr marL="709391" indent="-285991" algn="l" defTabSz="913829" rtl="0" eaLnBrk="1" fontAlgn="base" hangingPunct="1">
        <a:spcBef>
          <a:spcPct val="20000"/>
        </a:spcBef>
        <a:spcAft>
          <a:spcPct val="0"/>
        </a:spcAft>
        <a:buClr>
          <a:srgbClr val="9FC761"/>
        </a:buClr>
        <a:buFont typeface="Times" pitchFamily="64" charset="0"/>
        <a:buChar char="•"/>
        <a:defRPr lang="en-US" sz="1828" dirty="0" smtClean="0">
          <a:solidFill>
            <a:srgbClr val="000080"/>
          </a:solidFill>
          <a:latin typeface="Calibri" pitchFamily="34" charset="0"/>
          <a:ea typeface="+mn-ea"/>
        </a:defRPr>
      </a:lvl2pPr>
      <a:lvl3pPr marL="1018840" indent="-229016" algn="l" defTabSz="913829" rtl="0" eaLnBrk="1" fontAlgn="base" hangingPunct="1">
        <a:spcBef>
          <a:spcPct val="20000"/>
        </a:spcBef>
        <a:spcAft>
          <a:spcPct val="0"/>
        </a:spcAft>
        <a:buClr>
          <a:srgbClr val="9FC761"/>
        </a:buClr>
        <a:buChar char="•"/>
        <a:defRPr lang="en-US" sz="1688" dirty="0" smtClean="0">
          <a:solidFill>
            <a:srgbClr val="000080"/>
          </a:solidFill>
          <a:latin typeface="Calibri" pitchFamily="34" charset="0"/>
          <a:ea typeface="+mn-ea"/>
        </a:defRPr>
      </a:lvl3pPr>
      <a:lvl4pPr marL="1328292" indent="-229016" algn="l" defTabSz="913829" rtl="0" eaLnBrk="1" fontAlgn="base" hangingPunct="1">
        <a:spcBef>
          <a:spcPct val="20000"/>
        </a:spcBef>
        <a:spcAft>
          <a:spcPct val="0"/>
        </a:spcAft>
        <a:buClr>
          <a:srgbClr val="9FC761"/>
        </a:buClr>
        <a:buFont typeface="Times" pitchFamily="64" charset="0"/>
        <a:buChar char="•"/>
        <a:defRPr lang="en-US" sz="1406" dirty="0" smtClean="0">
          <a:solidFill>
            <a:srgbClr val="000080"/>
          </a:solidFill>
          <a:latin typeface="Calibri" pitchFamily="34" charset="0"/>
          <a:ea typeface="+mn-ea"/>
        </a:defRPr>
      </a:lvl4pPr>
      <a:lvl5pPr marL="1637742" indent="-229016" algn="l" defTabSz="913829" rtl="0" eaLnBrk="1" fontAlgn="base" hangingPunct="1">
        <a:spcBef>
          <a:spcPct val="20000"/>
        </a:spcBef>
        <a:spcAft>
          <a:spcPct val="0"/>
        </a:spcAft>
        <a:buClr>
          <a:srgbClr val="9FC761"/>
        </a:buClr>
        <a:buFont typeface="Times" pitchFamily="64" charset="0"/>
        <a:buChar char="•"/>
        <a:defRPr lang="en-US" sz="1266" dirty="0">
          <a:solidFill>
            <a:srgbClr val="000080"/>
          </a:solidFill>
          <a:latin typeface="Calibri" pitchFamily="34" charset="0"/>
          <a:ea typeface="+mn-ea"/>
        </a:defRPr>
      </a:lvl5pPr>
      <a:lvl6pPr marL="1959482" indent="-229016" algn="l" defTabSz="913829" rtl="0" eaLnBrk="1" fontAlgn="base" hangingPunct="1">
        <a:spcBef>
          <a:spcPct val="20000"/>
        </a:spcBef>
        <a:spcAft>
          <a:spcPct val="0"/>
        </a:spcAft>
        <a:buClr>
          <a:srgbClr val="9FC761"/>
        </a:buClr>
        <a:buFont typeface="Times" pitchFamily="64" charset="0"/>
        <a:buChar char="•"/>
        <a:defRPr sz="1969">
          <a:solidFill>
            <a:srgbClr val="000080"/>
          </a:solidFill>
          <a:latin typeface="Calibri" pitchFamily="64" charset="0"/>
          <a:ea typeface="+mn-ea"/>
        </a:defRPr>
      </a:lvl6pPr>
      <a:lvl7pPr marL="2281220" indent="-229016" algn="l" defTabSz="913829" rtl="0" eaLnBrk="1" fontAlgn="base" hangingPunct="1">
        <a:spcBef>
          <a:spcPct val="20000"/>
        </a:spcBef>
        <a:spcAft>
          <a:spcPct val="0"/>
        </a:spcAft>
        <a:buClr>
          <a:srgbClr val="9FC761"/>
        </a:buClr>
        <a:buFont typeface="Times" pitchFamily="64" charset="0"/>
        <a:buChar char="•"/>
        <a:defRPr sz="1969">
          <a:solidFill>
            <a:srgbClr val="000080"/>
          </a:solidFill>
          <a:latin typeface="Calibri" pitchFamily="64" charset="0"/>
          <a:ea typeface="+mn-ea"/>
        </a:defRPr>
      </a:lvl7pPr>
      <a:lvl8pPr marL="2602959" indent="-229016" algn="l" defTabSz="913829" rtl="0" eaLnBrk="1" fontAlgn="base" hangingPunct="1">
        <a:spcBef>
          <a:spcPct val="20000"/>
        </a:spcBef>
        <a:spcAft>
          <a:spcPct val="0"/>
        </a:spcAft>
        <a:buClr>
          <a:srgbClr val="9FC761"/>
        </a:buClr>
        <a:buFont typeface="Times" pitchFamily="64" charset="0"/>
        <a:buChar char="•"/>
        <a:defRPr sz="1969">
          <a:solidFill>
            <a:srgbClr val="000080"/>
          </a:solidFill>
          <a:latin typeface="Calibri" pitchFamily="64" charset="0"/>
          <a:ea typeface="+mn-ea"/>
        </a:defRPr>
      </a:lvl8pPr>
      <a:lvl9pPr marL="2924699" indent="-229016" algn="l" defTabSz="913829" rtl="0" eaLnBrk="1" fontAlgn="base" hangingPunct="1">
        <a:spcBef>
          <a:spcPct val="20000"/>
        </a:spcBef>
        <a:spcAft>
          <a:spcPct val="0"/>
        </a:spcAft>
        <a:buClr>
          <a:srgbClr val="9FC761"/>
        </a:buClr>
        <a:buFont typeface="Times" pitchFamily="64" charset="0"/>
        <a:buChar char="•"/>
        <a:defRPr sz="1969">
          <a:solidFill>
            <a:srgbClr val="000080"/>
          </a:solidFill>
          <a:latin typeface="Calibri" pitchFamily="64" charset="0"/>
          <a:ea typeface="+mn-ea"/>
        </a:defRPr>
      </a:lvl9pPr>
    </p:bodyStyle>
    <p:otherStyle>
      <a:defPPr>
        <a:defRPr lang="en-US"/>
      </a:defPPr>
      <a:lvl1pPr marL="0" algn="l" defTabSz="64347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739" algn="l" defTabSz="64347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3479" algn="l" defTabSz="64347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5217" algn="l" defTabSz="64347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6957" algn="l" defTabSz="64347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8696" algn="l" defTabSz="64347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30435" algn="l" defTabSz="64347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2175" algn="l" defTabSz="64347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3914" algn="l" defTabSz="64347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ff.org/report-section/overview-of-medicaid-per-capita-cap-proposals-issue-brief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o.gov/system/files/115th-congress-2017-2018/costestimate/hr1628aspassed.pdf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lawfilesext.leg.wa.gov/biennium/2013-14/Pdf/Bills/Session%20Laws/Senate/5034-S.SL.pdf" TargetMode="External"/><Relationship Id="rId3" Type="http://schemas.openxmlformats.org/officeDocument/2006/relationships/hyperlink" Target="http://www.ilga.gov/legislation/98/SB/PDF/09800SB0026enr.pdf" TargetMode="External"/><Relationship Id="rId7" Type="http://schemas.openxmlformats.org/officeDocument/2006/relationships/hyperlink" Target="https://www.nmlegis.gov/Sessions/13%20Regular/final/HB0002.pdf" TargetMode="External"/><Relationship Id="rId2" Type="http://schemas.openxmlformats.org/officeDocument/2006/relationships/hyperlink" Target="http://www.arkleg.state.ar.us/assembly/2013/2013R/Acts/Act1498.pdf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legiscan.com/NH/text/HB1696/id/1426586" TargetMode="External"/><Relationship Id="rId5" Type="http://schemas.openxmlformats.org/officeDocument/2006/relationships/hyperlink" Target="http://www.legislature.mi.gov/documents/2013-2014/publicact/pdf/2013-PA-0107.pdf" TargetMode="External"/><Relationship Id="rId4" Type="http://schemas.openxmlformats.org/officeDocument/2006/relationships/hyperlink" Target="https://iga.in.gov/static-documents/c/2/5/b/c25b4cac/SB0165.05.ENRH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Would the American Health Care Act Change Medicaid and Impact States’ Economies? </a:t>
            </a:r>
          </a:p>
          <a:p>
            <a:r>
              <a:rPr lang="en-US" dirty="0"/>
              <a:t>June 20, 2017 </a:t>
            </a:r>
          </a:p>
          <a:p>
            <a:endParaRPr lang="en-US" dirty="0"/>
          </a:p>
        </p:txBody>
      </p:sp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52028" y="266733"/>
            <a:ext cx="7772400" cy="2221708"/>
          </a:xfrm>
        </p:spPr>
        <p:txBody>
          <a:bodyPr>
            <a:normAutofit/>
          </a:bodyPr>
          <a:lstStyle/>
          <a:p>
            <a:r>
              <a:rPr lang="en-US" sz="4000" dirty="0"/>
              <a:t>How Would the American Health Care Act Change Medicaid? </a:t>
            </a:r>
            <a:endParaRPr lang="en-US" sz="3800" dirty="0">
              <a:latin typeface="Georgia" charset="0"/>
              <a:ea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Sara Collins, Ph.D.</a:t>
            </a:r>
          </a:p>
          <a:p>
            <a:r>
              <a:rPr lang="en-US" dirty="0"/>
              <a:t>Vice President, Health Care Coverage and Access</a:t>
            </a:r>
          </a:p>
        </p:txBody>
      </p:sp>
    </p:spTree>
    <p:extLst>
      <p:ext uri="{BB962C8B-B14F-4D97-AF65-F5344CB8AC3E}">
        <p14:creationId xmlns:p14="http://schemas.microsoft.com/office/powerpoint/2010/main" val="206923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339496"/>
            <a:ext cx="7966075" cy="492354"/>
          </a:xfrm>
        </p:spPr>
        <p:txBody>
          <a:bodyPr/>
          <a:lstStyle/>
          <a:p>
            <a:r>
              <a:rPr lang="en-US" dirty="0"/>
              <a:t>Medicaid’s Financing Structure </a:t>
            </a:r>
            <a:r>
              <a:rPr lang="en-US" dirty="0" smtClean="0"/>
              <a:t>Today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904552"/>
            <a:ext cx="9144000" cy="4343848"/>
            <a:chOff x="0" y="1915708"/>
            <a:chExt cx="9144000" cy="4161327"/>
          </a:xfrm>
        </p:grpSpPr>
        <p:sp>
          <p:nvSpPr>
            <p:cNvPr id="25" name="Rectangle 24"/>
            <p:cNvSpPr/>
            <p:nvPr/>
          </p:nvSpPr>
          <p:spPr bwMode="auto">
            <a:xfrm>
              <a:off x="0" y="1944773"/>
              <a:ext cx="9144000" cy="413226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0" y="6069784"/>
              <a:ext cx="9144000" cy="0"/>
            </a:xfrm>
            <a:prstGeom prst="lin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1915708"/>
              <a:ext cx="9144000" cy="0"/>
            </a:xfrm>
            <a:prstGeom prst="lin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28" name="Rectangle 27"/>
          <p:cNvSpPr/>
          <p:nvPr/>
        </p:nvSpPr>
        <p:spPr>
          <a:xfrm>
            <a:off x="0" y="1066542"/>
            <a:ext cx="9144000" cy="685800"/>
          </a:xfrm>
          <a:prstGeom prst="rect">
            <a:avLst/>
          </a:prstGeom>
          <a:solidFill>
            <a:srgbClr val="FFE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States receive federal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funding for all allowable program costs</a:t>
            </a:r>
          </a:p>
        </p:txBody>
      </p: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590942" y="2143304"/>
            <a:ext cx="8210550" cy="396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 defTabSz="914400" eaLnBrk="1" hangingPunct="1">
              <a:spcBef>
                <a:spcPts val="0"/>
              </a:spcBef>
              <a:spcAft>
                <a:spcPts val="900"/>
              </a:spcAft>
            </a:pPr>
            <a:r>
              <a:rPr lang="en-US" altLang="en-US" sz="18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Since 1965, federal legal guarantee to share all costs with states </a:t>
            </a:r>
          </a:p>
          <a:p>
            <a:pPr defTabSz="914400" eaLnBrk="1" hangingPunct="1">
              <a:spcBef>
                <a:spcPts val="0"/>
              </a:spcBef>
              <a:spcAft>
                <a:spcPts val="900"/>
              </a:spcAft>
            </a:pPr>
            <a:r>
              <a:rPr lang="en-US" altLang="en-US" sz="18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State share determine by federal matching rate which vary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by population and service</a:t>
            </a:r>
          </a:p>
          <a:p>
            <a:pPr lvl="1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For most beneficiary groups and services, matching rate in FY 2017 = </a:t>
            </a:r>
            <a:r>
              <a:rPr lang="en-US" alt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50%- 74%</a:t>
            </a:r>
            <a:endParaRPr lang="en-US" altLang="en-US" sz="16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lvl="1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Matching rate for expansion adults = 95% in 2017; 90% in 2020 and beyond</a:t>
            </a:r>
            <a:endParaRPr lang="en-US" sz="1600" dirty="0">
              <a:solidFill>
                <a:srgbClr val="000000"/>
              </a:solidFill>
              <a:latin typeface="Calibri"/>
            </a:endParaRPr>
          </a:p>
          <a:p>
            <a:pPr defTabSz="914400"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All costs- including unanticipated costs- are shared by states/federal government: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  <a:p>
            <a:pPr lvl="1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Higher than expected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enrollment; economic downturn</a:t>
            </a:r>
          </a:p>
          <a:p>
            <a:pPr lvl="1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Rising drug costs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1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Public health epidemics (e.g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., opioid epidemic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1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Breakthrough treatments or medications</a:t>
            </a:r>
          </a:p>
          <a:p>
            <a:pPr lvl="1" defTabSz="9144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New initiatives related to delivery system reform or 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access</a:t>
            </a: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349055" y="6373999"/>
            <a:ext cx="7653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Source</a:t>
            </a:r>
            <a:r>
              <a:rPr lang="en-US" sz="800" b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: </a:t>
            </a:r>
            <a:r>
              <a:rPr lang="en-US" sz="800" dirty="0">
                <a:solidFill>
                  <a:prstClr val="white"/>
                </a:solidFill>
                <a:latin typeface="Calibri"/>
              </a:rPr>
              <a:t>Federal Medical Assistance Percentage (FMAP), http://kff.org/medicaid/state-indicator/federal-matching-rate-and-multiplier/</a:t>
            </a:r>
            <a:endParaRPr lang="en-US" altLang="en-US" sz="80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13" name="Straight Connector 7"/>
          <p:cNvCxnSpPr>
            <a:cxnSpLocks noChangeShapeType="1"/>
          </p:cNvCxnSpPr>
          <p:nvPr/>
        </p:nvCxnSpPr>
        <p:spPr bwMode="auto">
          <a:xfrm>
            <a:off x="694134" y="1905000"/>
            <a:ext cx="22547" cy="4343400"/>
          </a:xfrm>
          <a:prstGeom prst="line">
            <a:avLst/>
          </a:prstGeom>
          <a:noFill/>
          <a:ln w="28575" algn="ctr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92775" y="2226317"/>
            <a:ext cx="216213" cy="21809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42950" indent="-285750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2pPr>
            <a:lvl3pPr marL="1143000" indent="-228600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92775" y="2593708"/>
            <a:ext cx="216213" cy="21809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42950" indent="-285750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2pPr>
            <a:lvl3pPr marL="1143000" indent="-228600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92775" y="3981788"/>
            <a:ext cx="216213" cy="21809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42950" indent="-285750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2pPr>
            <a:lvl3pPr marL="1143000" indent="-228600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6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1361" y="1020533"/>
            <a:ext cx="9144000" cy="768198"/>
          </a:xfrm>
          <a:prstGeom prst="rect">
            <a:avLst/>
          </a:prstGeom>
          <a:solidFill>
            <a:srgbClr val="F0AB00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/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87725" y="1078286"/>
            <a:ext cx="696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solidFill>
                  <a:prstClr val="black"/>
                </a:solidFill>
                <a:latin typeface="Calibri"/>
              </a:rPr>
              <a:t>Aggregate cap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on Medicaid funding is built up from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per capita caps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for five different eligibility groups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2719" y="6362052"/>
            <a:ext cx="749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dirty="0">
                <a:solidFill>
                  <a:prstClr val="white"/>
                </a:solidFill>
                <a:latin typeface="Calibri"/>
              </a:rPr>
              <a:t>*To calculate </a:t>
            </a: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a state’s </a:t>
            </a:r>
            <a:r>
              <a:rPr lang="en-US" sz="1000" dirty="0">
                <a:solidFill>
                  <a:prstClr val="white"/>
                </a:solidFill>
                <a:latin typeface="Calibri"/>
              </a:rPr>
              <a:t>starting caps in 2020, 2016 spending is trended by M-CPI; starting in 2020, M-CPI+1 is used to trend and calculate the aged and disabled spending caps, while M-CPI continues to apply to children, expansion adults, and other adults </a:t>
            </a:r>
          </a:p>
        </p:txBody>
      </p:sp>
      <p:sp>
        <p:nvSpPr>
          <p:cNvPr id="64" name="AutoShape 6" descr="Image result for sig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55574" y="339496"/>
            <a:ext cx="8989787" cy="492354"/>
          </a:xfrm>
        </p:spPr>
        <p:txBody>
          <a:bodyPr>
            <a:normAutofit fontScale="90000"/>
          </a:bodyPr>
          <a:lstStyle/>
          <a:p>
            <a:r>
              <a:rPr lang="it-IT" dirty="0"/>
              <a:t>AHCA: </a:t>
            </a:r>
            <a:r>
              <a:rPr lang="it-IT" dirty="0" smtClean="0"/>
              <a:t>Ends the Shared Committment by Capping Federal Funding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1905000"/>
            <a:ext cx="7686265" cy="3393264"/>
            <a:chOff x="838200" y="1963244"/>
            <a:chExt cx="7686265" cy="4152691"/>
          </a:xfrm>
        </p:grpSpPr>
        <p:sp>
          <p:nvSpPr>
            <p:cNvPr id="87" name="Rounded Rectangle 86"/>
            <p:cNvSpPr/>
            <p:nvPr/>
          </p:nvSpPr>
          <p:spPr bwMode="auto">
            <a:xfrm>
              <a:off x="6100922" y="3640937"/>
              <a:ext cx="2423543" cy="123334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D52B1E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00"/>
                  </a:solidFill>
                  <a:latin typeface="Calibri"/>
                </a:rPr>
                <a:t>Aggregate Spending Cap</a:t>
              </a:r>
              <a:endParaRPr lang="en-US" sz="1600" b="1" i="1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" name="Rounded Rectangle 1"/>
            <p:cNvSpPr/>
            <p:nvPr/>
          </p:nvSpPr>
          <p:spPr bwMode="auto">
            <a:xfrm>
              <a:off x="975360" y="5444751"/>
              <a:ext cx="4251962" cy="6512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 bwMode="auto">
            <a:xfrm>
              <a:off x="975360" y="4688970"/>
              <a:ext cx="4251962" cy="6512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971679" y="3929689"/>
              <a:ext cx="4251962" cy="6512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975360" y="3169671"/>
              <a:ext cx="4251962" cy="6512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975360" y="2413840"/>
              <a:ext cx="4251962" cy="6512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861197" y="4739105"/>
              <a:ext cx="4591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4296" y="1963244"/>
              <a:ext cx="17988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Actual </a:t>
              </a:r>
            </a:p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Enrollment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8067" y="5609725"/>
              <a:ext cx="53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800" b="1" dirty="0">
                  <a:solidFill>
                    <a:srgbClr val="4F81BD"/>
                  </a:solidFill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99887" y="5588614"/>
              <a:ext cx="1299879" cy="52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100" b="1" dirty="0">
                  <a:solidFill>
                    <a:srgbClr val="000000"/>
                  </a:solidFill>
                  <a:latin typeface="Calibri"/>
                </a:rPr>
                <a:t>Other </a:t>
              </a:r>
            </a:p>
            <a:p>
              <a:pPr defTabSz="914400"/>
              <a:r>
                <a:rPr lang="en-US" sz="1100" b="1" dirty="0">
                  <a:solidFill>
                    <a:srgbClr val="000000"/>
                  </a:solidFill>
                  <a:latin typeface="Calibri"/>
                </a:rPr>
                <a:t>Adults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861197" y="5510034"/>
              <a:ext cx="4591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6" descr="Baby Father ic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92"/>
            <a:stretch/>
          </p:blipFill>
          <p:spPr bwMode="auto">
            <a:xfrm>
              <a:off x="4024373" y="4781696"/>
              <a:ext cx="173684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ight Arrow 12"/>
            <p:cNvSpPr/>
            <p:nvPr/>
          </p:nvSpPr>
          <p:spPr bwMode="auto">
            <a:xfrm>
              <a:off x="2369258" y="5573298"/>
              <a:ext cx="927103" cy="432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M-CPI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8067" y="4818900"/>
              <a:ext cx="53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800" b="1" dirty="0">
                  <a:solidFill>
                    <a:srgbClr val="4F81BD"/>
                  </a:solidFill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99887" y="4781540"/>
              <a:ext cx="979835" cy="52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100" b="1" dirty="0">
                  <a:solidFill>
                    <a:srgbClr val="000000"/>
                  </a:solidFill>
                  <a:latin typeface="Calibri"/>
                </a:rPr>
                <a:t>Expansion Adults</a:t>
              </a:r>
            </a:p>
          </p:txBody>
        </p:sp>
        <p:pic>
          <p:nvPicPr>
            <p:cNvPr id="27" name="Picture 2" descr="Baby Pregnant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218" y="5541032"/>
              <a:ext cx="42260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ight Arrow 21"/>
            <p:cNvSpPr/>
            <p:nvPr/>
          </p:nvSpPr>
          <p:spPr bwMode="auto">
            <a:xfrm>
              <a:off x="2369258" y="4789517"/>
              <a:ext cx="927103" cy="432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M-CPI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88067" y="4092630"/>
              <a:ext cx="53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800" b="1" dirty="0">
                  <a:solidFill>
                    <a:srgbClr val="4F81BD"/>
                  </a:solidFill>
                </a:rPr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99887" y="4111785"/>
              <a:ext cx="827435" cy="32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100" b="1" dirty="0">
                  <a:solidFill>
                    <a:srgbClr val="000000"/>
                  </a:solidFill>
                  <a:latin typeface="Calibri"/>
                </a:rPr>
                <a:t>Children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861197" y="3977651"/>
              <a:ext cx="4591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pic>
          <p:nvPicPr>
            <p:cNvPr id="36" name="Picture 4" descr="Baby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119" y="4078335"/>
              <a:ext cx="30734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ight Arrow 30"/>
            <p:cNvSpPr/>
            <p:nvPr/>
          </p:nvSpPr>
          <p:spPr bwMode="auto">
            <a:xfrm>
              <a:off x="2399849" y="4043152"/>
              <a:ext cx="896512" cy="432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M-CPI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88068" y="3321680"/>
              <a:ext cx="53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800" b="1" dirty="0">
                  <a:solidFill>
                    <a:srgbClr val="4F81BD"/>
                  </a:solidFill>
                </a:rPr>
                <a:t>x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99889" y="3289303"/>
              <a:ext cx="1162081" cy="52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100" b="1" dirty="0">
                  <a:solidFill>
                    <a:srgbClr val="000000"/>
                  </a:solidFill>
                  <a:latin typeface="Calibri"/>
                </a:rPr>
                <a:t>Blind/</a:t>
              </a:r>
              <a:br>
                <a:rPr lang="en-US" sz="1100" b="1" dirty="0">
                  <a:solidFill>
                    <a:srgbClr val="000000"/>
                  </a:solidFill>
                  <a:latin typeface="Calibri"/>
                </a:rPr>
              </a:br>
              <a:r>
                <a:rPr lang="en-US" sz="1100" b="1" dirty="0">
                  <a:solidFill>
                    <a:srgbClr val="000000"/>
                  </a:solidFill>
                  <a:latin typeface="Calibri"/>
                </a:rPr>
                <a:t>Disabled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861198" y="3234688"/>
              <a:ext cx="4591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pic>
          <p:nvPicPr>
            <p:cNvPr id="45" name="Picture 8" descr="Healthcare Plaster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542" y="3274203"/>
              <a:ext cx="38418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ight Arrow 39"/>
            <p:cNvSpPr/>
            <p:nvPr/>
          </p:nvSpPr>
          <p:spPr bwMode="auto">
            <a:xfrm>
              <a:off x="2376983" y="3277616"/>
              <a:ext cx="942244" cy="432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M-</a:t>
              </a:r>
              <a:r>
                <a:rPr lang="en-US" sz="1050" b="1" dirty="0">
                  <a:solidFill>
                    <a:prstClr val="white"/>
                  </a:solidFill>
                </a:rPr>
                <a:t>CPI + 1 </a:t>
              </a:r>
            </a:p>
          </p:txBody>
        </p:sp>
        <p:sp>
          <p:nvSpPr>
            <p:cNvPr id="56" name="Right Arrow 55"/>
            <p:cNvSpPr/>
            <p:nvPr/>
          </p:nvSpPr>
          <p:spPr bwMode="auto">
            <a:xfrm rot="16200000">
              <a:off x="1201061" y="2660912"/>
              <a:ext cx="270545" cy="262990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1181840" y="2650334"/>
              <a:ext cx="286075" cy="0"/>
            </a:xfrm>
            <a:prstGeom prst="line">
              <a:avLst/>
            </a:prstGeom>
            <a:noFill/>
            <a:ln w="571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ight Arrow 47"/>
            <p:cNvSpPr/>
            <p:nvPr/>
          </p:nvSpPr>
          <p:spPr bwMode="auto">
            <a:xfrm>
              <a:off x="2376984" y="2532379"/>
              <a:ext cx="942243" cy="432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M-</a:t>
              </a:r>
              <a:r>
                <a:rPr lang="en-US" sz="1050" b="1" dirty="0">
                  <a:solidFill>
                    <a:prstClr val="white"/>
                  </a:solidFill>
                </a:rPr>
                <a:t>CPI + 1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88067" y="2553330"/>
              <a:ext cx="53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800" b="1" dirty="0">
                  <a:solidFill>
                    <a:srgbClr val="4F81BD"/>
                  </a:solidFill>
                </a:rPr>
                <a:t>x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99887" y="2598974"/>
              <a:ext cx="979835" cy="32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100" b="1" dirty="0">
                  <a:solidFill>
                    <a:srgbClr val="000000"/>
                  </a:solidFill>
                  <a:latin typeface="Calibri"/>
                </a:rPr>
                <a:t>Aged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861197" y="2464640"/>
              <a:ext cx="4591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pic>
          <p:nvPicPr>
            <p:cNvPr id="55" name="Picture 14" descr="Sports Trekking icon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/>
          </p:blipFill>
          <p:spPr bwMode="auto">
            <a:xfrm>
              <a:off x="3912628" y="2510073"/>
              <a:ext cx="356328" cy="457200"/>
            </a:xfrm>
            <a:prstGeom prst="trapezoid">
              <a:avLst>
                <a:gd name="adj" fmla="val 4184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ight Brace 51"/>
            <p:cNvSpPr/>
            <p:nvPr/>
          </p:nvSpPr>
          <p:spPr bwMode="auto">
            <a:xfrm rot="10800000" flipH="1">
              <a:off x="5232055" y="2378283"/>
              <a:ext cx="811152" cy="3717715"/>
            </a:xfrm>
            <a:prstGeom prst="rightBrace">
              <a:avLst>
                <a:gd name="adj1" fmla="val 19578"/>
                <a:gd name="adj2" fmla="val 50000"/>
              </a:avLst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1295509" y="2573427"/>
              <a:ext cx="1104340" cy="365760"/>
            </a:xfrm>
            <a:prstGeom prst="roundRect">
              <a:avLst/>
            </a:prstGeom>
            <a:solidFill>
              <a:srgbClr val="FADCDA"/>
            </a:solidFill>
            <a:ln w="28575" cap="flat" cmpd="sng" algn="ctr">
              <a:solidFill>
                <a:srgbClr val="D52B1E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0191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latin typeface="Calibri"/>
                </a:rPr>
                <a:t>Aged</a:t>
              </a: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1264918" y="3331110"/>
              <a:ext cx="1104340" cy="365760"/>
            </a:xfrm>
            <a:prstGeom prst="roundRect">
              <a:avLst/>
            </a:prstGeom>
            <a:solidFill>
              <a:srgbClr val="FADCDA"/>
            </a:solidFill>
            <a:ln w="28575" cap="flat" cmpd="sng" algn="ctr">
              <a:solidFill>
                <a:srgbClr val="D52B1E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0191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latin typeface="Calibri"/>
                </a:rPr>
                <a:t>Blind &amp;</a:t>
              </a:r>
              <a:br>
                <a:rPr lang="en-US" sz="1100" b="1" kern="0" dirty="0">
                  <a:solidFill>
                    <a:srgbClr val="000000"/>
                  </a:solidFill>
                  <a:latin typeface="Calibri"/>
                </a:rPr>
              </a:br>
              <a:r>
                <a:rPr lang="en-US" sz="1100" b="1" kern="0" dirty="0">
                  <a:solidFill>
                    <a:srgbClr val="000000"/>
                  </a:solidFill>
                  <a:latin typeface="Calibri"/>
                </a:rPr>
                <a:t>Disabled</a:t>
              </a: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1295509" y="4079586"/>
              <a:ext cx="1104340" cy="365760"/>
            </a:xfrm>
            <a:prstGeom prst="roundRect">
              <a:avLst/>
            </a:prstGeom>
            <a:solidFill>
              <a:srgbClr val="FADCDA"/>
            </a:solidFill>
            <a:ln w="28575" cap="flat" cmpd="sng" algn="ctr">
              <a:solidFill>
                <a:srgbClr val="D52B1E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0191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latin typeface="Calibri"/>
                </a:rPr>
                <a:t>Children</a:t>
              </a: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1264918" y="4822824"/>
              <a:ext cx="1104340" cy="365760"/>
            </a:xfrm>
            <a:prstGeom prst="roundRect">
              <a:avLst/>
            </a:prstGeom>
            <a:solidFill>
              <a:srgbClr val="FADCDA"/>
            </a:solidFill>
            <a:ln w="28575" cap="flat" cmpd="sng" algn="ctr">
              <a:solidFill>
                <a:srgbClr val="D52B1E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0191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latin typeface="Calibri"/>
                </a:rPr>
                <a:t>Expansion </a:t>
              </a:r>
            </a:p>
            <a:p>
              <a:pPr algn="r" defTabSz="10191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latin typeface="Calibri"/>
                </a:rPr>
                <a:t>Adults</a:t>
              </a: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264918" y="5622833"/>
              <a:ext cx="1104340" cy="365760"/>
            </a:xfrm>
            <a:prstGeom prst="roundRect">
              <a:avLst/>
            </a:prstGeom>
            <a:solidFill>
              <a:srgbClr val="FADCDA"/>
            </a:solidFill>
            <a:ln w="28575" cap="flat" cmpd="sng" algn="ctr">
              <a:solidFill>
                <a:srgbClr val="D52B1E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0191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latin typeface="Calibri"/>
                </a:rPr>
                <a:t>Other</a:t>
              </a:r>
              <a:br>
                <a:rPr lang="en-US" sz="1100" b="1" kern="0" dirty="0">
                  <a:solidFill>
                    <a:srgbClr val="000000"/>
                  </a:solidFill>
                  <a:latin typeface="Calibri"/>
                </a:rPr>
              </a:br>
              <a:r>
                <a:rPr lang="en-US" sz="1100" b="1" kern="0" dirty="0">
                  <a:solidFill>
                    <a:srgbClr val="000000"/>
                  </a:solidFill>
                  <a:latin typeface="Calibri"/>
                </a:rPr>
                <a:t>Adults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865788" y="2611956"/>
              <a:ext cx="255863" cy="263616"/>
            </a:xfrm>
            <a:prstGeom prst="ellipse">
              <a:avLst/>
            </a:prstGeom>
            <a:noFill/>
            <a:ln>
              <a:solidFill>
                <a:srgbClr val="FFD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881028" y="3367925"/>
              <a:ext cx="255863" cy="263616"/>
            </a:xfrm>
            <a:prstGeom prst="ellipse">
              <a:avLst/>
            </a:prstGeom>
            <a:noFill/>
            <a:ln>
              <a:solidFill>
                <a:srgbClr val="FFD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38200" y="1963244"/>
              <a:ext cx="17430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Base Year </a:t>
              </a:r>
            </a:p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Spending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47886" y="2080713"/>
              <a:ext cx="17430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Trend Rate*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197808" y="2080787"/>
              <a:ext cx="2042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X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442822" y="2073405"/>
              <a:ext cx="2042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X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241526" y="2672666"/>
              <a:ext cx="201989" cy="23939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182880" tIns="182880" rIns="182880" bIns="182880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60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65" y="2430779"/>
              <a:ext cx="449235" cy="59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Oval 126"/>
            <p:cNvSpPr/>
            <p:nvPr/>
          </p:nvSpPr>
          <p:spPr>
            <a:xfrm>
              <a:off x="1241526" y="4931566"/>
              <a:ext cx="201989" cy="23939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182880" tIns="182880" rIns="182880" bIns="182880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60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65" y="4689679"/>
              <a:ext cx="449235" cy="59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Oval 129"/>
            <p:cNvSpPr/>
            <p:nvPr/>
          </p:nvSpPr>
          <p:spPr>
            <a:xfrm>
              <a:off x="1241526" y="3425214"/>
              <a:ext cx="201989" cy="23939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182880" tIns="182880" rIns="182880" bIns="182880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60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31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65" y="3183327"/>
              <a:ext cx="449235" cy="59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Oval 132"/>
            <p:cNvSpPr/>
            <p:nvPr/>
          </p:nvSpPr>
          <p:spPr>
            <a:xfrm>
              <a:off x="1241526" y="5702077"/>
              <a:ext cx="201989" cy="23939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182880" tIns="182880" rIns="182880" bIns="182880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60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34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65" y="5460190"/>
              <a:ext cx="449235" cy="59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Oval 135"/>
            <p:cNvSpPr/>
            <p:nvPr/>
          </p:nvSpPr>
          <p:spPr>
            <a:xfrm>
              <a:off x="1241526" y="4197958"/>
              <a:ext cx="201989" cy="23939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182880" tIns="182880" rIns="182880" bIns="182880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60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37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65" y="3956071"/>
              <a:ext cx="449235" cy="59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Oval 138"/>
            <p:cNvSpPr/>
            <p:nvPr/>
          </p:nvSpPr>
          <p:spPr>
            <a:xfrm>
              <a:off x="6065659" y="3684162"/>
              <a:ext cx="201989" cy="23939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182880" tIns="182880" rIns="182880" bIns="182880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60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0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098" y="3442275"/>
              <a:ext cx="577110" cy="59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lus 6"/>
            <p:cNvSpPr/>
            <p:nvPr/>
          </p:nvSpPr>
          <p:spPr bwMode="auto">
            <a:xfrm>
              <a:off x="5243122" y="2964754"/>
              <a:ext cx="273200" cy="304799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68" name="Plus 67"/>
            <p:cNvSpPr/>
            <p:nvPr/>
          </p:nvSpPr>
          <p:spPr bwMode="auto">
            <a:xfrm>
              <a:off x="5239441" y="5268498"/>
              <a:ext cx="273200" cy="304799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69" name="Plus 68"/>
            <p:cNvSpPr/>
            <p:nvPr/>
          </p:nvSpPr>
          <p:spPr bwMode="auto">
            <a:xfrm>
              <a:off x="5239441" y="4514100"/>
              <a:ext cx="273200" cy="304799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70" name="Plus 69"/>
            <p:cNvSpPr/>
            <p:nvPr/>
          </p:nvSpPr>
          <p:spPr bwMode="auto">
            <a:xfrm>
              <a:off x="5239441" y="3738352"/>
              <a:ext cx="273200" cy="304799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solidFill>
                  <a:prstClr val="black"/>
                </a:solidFill>
                <a:latin typeface="Calibri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284945" y="5514681"/>
            <a:ext cx="8574111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/>
            <a:r>
              <a:rPr lang="en-US" sz="1300" b="1" dirty="0">
                <a:solidFill>
                  <a:prstClr val="white"/>
                </a:solidFill>
                <a:latin typeface="Calibri" charset="0"/>
              </a:rPr>
              <a:t>Certain </a:t>
            </a:r>
            <a:r>
              <a:rPr lang="en-US" sz="1300" b="1" dirty="0" smtClean="0">
                <a:solidFill>
                  <a:prstClr val="white"/>
                </a:solidFill>
                <a:latin typeface="Calibri" charset="0"/>
              </a:rPr>
              <a:t>enrollees are excluded from the cap calculation, </a:t>
            </a:r>
            <a:r>
              <a:rPr lang="en-US" sz="1300" b="1" dirty="0">
                <a:solidFill>
                  <a:prstClr val="white"/>
                </a:solidFill>
                <a:latin typeface="Calibri" charset="0"/>
              </a:rPr>
              <a:t>such </a:t>
            </a:r>
            <a:r>
              <a:rPr lang="en-US" sz="1300" b="1" dirty="0" smtClean="0">
                <a:solidFill>
                  <a:prstClr val="white"/>
                </a:solidFill>
                <a:latin typeface="Calibri" charset="0"/>
              </a:rPr>
              <a:t>as those receiving </a:t>
            </a:r>
            <a:r>
              <a:rPr lang="en-US" sz="1300" b="1" dirty="0">
                <a:solidFill>
                  <a:prstClr val="white"/>
                </a:solidFill>
                <a:latin typeface="Calibri" charset="0"/>
              </a:rPr>
              <a:t>any Medicaid-funded services through an Indian Health Service or Tribal facility, CHIP-financed children, and partial benefit enrollees. The </a:t>
            </a:r>
            <a:r>
              <a:rPr lang="en-US" sz="1300" b="1" dirty="0" smtClean="0">
                <a:solidFill>
                  <a:prstClr val="white"/>
                </a:solidFill>
                <a:latin typeface="Calibri" charset="0"/>
              </a:rPr>
              <a:t>cap </a:t>
            </a:r>
            <a:r>
              <a:rPr lang="en-US" sz="1300" b="1" dirty="0">
                <a:solidFill>
                  <a:prstClr val="white"/>
                </a:solidFill>
                <a:latin typeface="Calibri" charset="0"/>
              </a:rPr>
              <a:t>also </a:t>
            </a:r>
            <a:r>
              <a:rPr lang="en-US" sz="1300" b="1" dirty="0" smtClean="0">
                <a:solidFill>
                  <a:prstClr val="white"/>
                </a:solidFill>
                <a:latin typeface="Calibri" charset="0"/>
              </a:rPr>
              <a:t>excludes </a:t>
            </a:r>
            <a:r>
              <a:rPr lang="en-US" sz="1300" b="1" dirty="0">
                <a:solidFill>
                  <a:prstClr val="white"/>
                </a:solidFill>
                <a:latin typeface="Calibri" charset="0"/>
              </a:rPr>
              <a:t>certain types of payments, including administrative funds and </a:t>
            </a:r>
            <a:r>
              <a:rPr lang="en-US" sz="1300" b="1" dirty="0" smtClean="0">
                <a:solidFill>
                  <a:prstClr val="white"/>
                </a:solidFill>
                <a:latin typeface="Calibri" charset="0"/>
              </a:rPr>
              <a:t>disproportionate share hospital (DSH) </a:t>
            </a:r>
            <a:r>
              <a:rPr lang="en-US" sz="1300" b="1" dirty="0">
                <a:solidFill>
                  <a:prstClr val="white"/>
                </a:solidFill>
                <a:latin typeface="Calibri" charset="0"/>
              </a:rPr>
              <a:t>payments.</a:t>
            </a:r>
          </a:p>
        </p:txBody>
      </p:sp>
    </p:spTree>
    <p:extLst>
      <p:ext uri="{BB962C8B-B14F-4D97-AF65-F5344CB8AC3E}">
        <p14:creationId xmlns:p14="http://schemas.microsoft.com/office/powerpoint/2010/main" val="1114882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339496"/>
            <a:ext cx="7966075" cy="492354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Capped Funding:  Locks in Disparities Across </a:t>
            </a:r>
            <a:r>
              <a:rPr lang="en-US" dirty="0" smtClean="0">
                <a:solidFill>
                  <a:prstClr val="black"/>
                </a:solidFill>
              </a:rPr>
              <a:t>States</a:t>
            </a:r>
            <a:endParaRPr lang="en-US" dirty="0"/>
          </a:p>
        </p:txBody>
      </p:sp>
      <p:grpSp>
        <p:nvGrpSpPr>
          <p:cNvPr id="81922" name="Group 23"/>
          <p:cNvGrpSpPr>
            <a:grpSpLocks/>
          </p:cNvGrpSpPr>
          <p:nvPr/>
        </p:nvGrpSpPr>
        <p:grpSpPr bwMode="auto">
          <a:xfrm>
            <a:off x="0" y="1858962"/>
            <a:ext cx="9144000" cy="4211637"/>
            <a:chOff x="0" y="1747155"/>
            <a:chExt cx="9144000" cy="3957733"/>
          </a:xfrm>
        </p:grpSpPr>
        <p:cxnSp>
          <p:nvCxnSpPr>
            <p:cNvPr id="81929" name="Straight Connector 6"/>
            <p:cNvCxnSpPr>
              <a:cxnSpLocks noChangeShapeType="1"/>
            </p:cNvCxnSpPr>
            <p:nvPr/>
          </p:nvCxnSpPr>
          <p:spPr bwMode="auto">
            <a:xfrm>
              <a:off x="0" y="5704888"/>
              <a:ext cx="9144000" cy="0"/>
            </a:xfrm>
            <a:prstGeom prst="line">
              <a:avLst/>
            </a:prstGeom>
            <a:noFill/>
            <a:ln w="190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1930" name="Group 40"/>
            <p:cNvGrpSpPr>
              <a:grpSpLocks/>
            </p:cNvGrpSpPr>
            <p:nvPr/>
          </p:nvGrpSpPr>
          <p:grpSpPr bwMode="auto">
            <a:xfrm>
              <a:off x="0" y="1790700"/>
              <a:ext cx="9144000" cy="3878263"/>
              <a:chOff x="0" y="2517898"/>
              <a:chExt cx="9144000" cy="180844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2517842"/>
                <a:ext cx="9144000" cy="180861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cxnSp>
            <p:nvCxnSpPr>
              <p:cNvPr id="81933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0" y="4322836"/>
                <a:ext cx="9144000" cy="0"/>
              </a:xfrm>
              <a:prstGeom prst="line">
                <a:avLst/>
              </a:prstGeom>
              <a:noFill/>
              <a:ln w="19050" algn="ctr">
                <a:solidFill>
                  <a:srgbClr val="4F81BD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934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0" y="2517848"/>
                <a:ext cx="9144000" cy="0"/>
              </a:xfrm>
              <a:prstGeom prst="line">
                <a:avLst/>
              </a:prstGeom>
              <a:noFill/>
              <a:ln w="19050" algn="ctr">
                <a:solidFill>
                  <a:srgbClr val="4F81BD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1931" name="Straight Connector 8"/>
            <p:cNvCxnSpPr>
              <a:cxnSpLocks noChangeShapeType="1"/>
            </p:cNvCxnSpPr>
            <p:nvPr/>
          </p:nvCxnSpPr>
          <p:spPr bwMode="auto">
            <a:xfrm>
              <a:off x="0" y="1747155"/>
              <a:ext cx="9144000" cy="0"/>
            </a:xfrm>
            <a:prstGeom prst="line">
              <a:avLst/>
            </a:prstGeom>
            <a:noFill/>
            <a:ln w="190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Box 4"/>
          <p:cNvSpPr txBox="1"/>
          <p:nvPr/>
        </p:nvSpPr>
        <p:spPr>
          <a:xfrm>
            <a:off x="349190" y="6358411"/>
            <a:ext cx="7281771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700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Source: </a:t>
            </a:r>
            <a:r>
              <a:rPr lang="en-US" sz="700" dirty="0">
                <a:solidFill>
                  <a:srgbClr val="FFFFFF"/>
                </a:solidFill>
                <a:latin typeface="Calibri"/>
                <a:cs typeface="Arial" pitchFamily="34" charset="0"/>
              </a:rPr>
              <a:t>Rudowitz, R., Garfield, R., and Young, K., Overview of Medicaid Per Capita Cap Proposals, Kaiser Family Foundation, June 2016. Available at: </a:t>
            </a:r>
            <a:r>
              <a:rPr lang="en-US" sz="700" dirty="0">
                <a:solidFill>
                  <a:srgbClr val="FFFFFF"/>
                </a:solidFill>
                <a:latin typeface="Calibri"/>
                <a:cs typeface="Arial" pitchFamily="34" charset="0"/>
                <a:hlinkClick r:id="rId3"/>
              </a:rPr>
              <a:t>http://kff.org/report-section/overview-of-medicaid-per-capita-cap-proposals-issue-brief/</a:t>
            </a:r>
            <a:r>
              <a:rPr lang="en-US" sz="700" dirty="0">
                <a:solidFill>
                  <a:srgbClr val="FFFFFF"/>
                </a:solidFill>
                <a:latin typeface="Calibri"/>
                <a:cs typeface="Arial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055688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925" y="1055688"/>
            <a:ext cx="8524875" cy="685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en-US" sz="2200" b="1" kern="0" dirty="0">
                <a:solidFill>
                  <a:prstClr val="black"/>
                </a:solidFill>
                <a:latin typeface="Calibri"/>
                <a:cs typeface="Arial" pitchFamily="34" charset="0"/>
              </a:rPr>
              <a:t>Capped funding freezes in historic differences in spending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1125" y="1903413"/>
            <a:ext cx="4119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Spending Per Full Medicaid Enrollee, FY 2011</a:t>
            </a:r>
          </a:p>
        </p:txBody>
      </p:sp>
      <p:pic>
        <p:nvPicPr>
          <p:cNvPr id="16" name="Picture 2" descr="Figure 1: Spending per full-benefit Medicaid enrollee, FY 2011"/>
          <p:cNvPicPr>
            <a:picLocks noChangeAspect="1" noChangeArrowheads="1"/>
          </p:cNvPicPr>
          <p:nvPr/>
        </p:nvPicPr>
        <p:blipFill rotWithShape="1">
          <a:blip r:embed="rId4"/>
          <a:srcRect t="16984" r="9780" b="7431"/>
          <a:stretch/>
        </p:blipFill>
        <p:spPr bwMode="auto">
          <a:xfrm>
            <a:off x="1747838" y="2212975"/>
            <a:ext cx="5556250" cy="3590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75237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339496"/>
            <a:ext cx="7966075" cy="492354"/>
          </a:xfrm>
        </p:spPr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AHCA: Per Capita Cap Trend </a:t>
            </a:r>
            <a:r>
              <a:rPr lang="it-IT" dirty="0" smtClean="0">
                <a:solidFill>
                  <a:srgbClr val="000000"/>
                </a:solidFill>
              </a:rPr>
              <a:t>Rate</a:t>
            </a:r>
            <a:endParaRPr lang="en-US" dirty="0"/>
          </a:p>
        </p:txBody>
      </p:sp>
      <p:grpSp>
        <p:nvGrpSpPr>
          <p:cNvPr id="83970" name="Group 40"/>
          <p:cNvGrpSpPr>
            <a:grpSpLocks/>
          </p:cNvGrpSpPr>
          <p:nvPr/>
        </p:nvGrpSpPr>
        <p:grpSpPr bwMode="auto">
          <a:xfrm>
            <a:off x="0" y="1690688"/>
            <a:ext cx="9144000" cy="4445000"/>
            <a:chOff x="0" y="2518763"/>
            <a:chExt cx="9144000" cy="2006464"/>
          </a:xfrm>
        </p:grpSpPr>
        <p:sp>
          <p:nvSpPr>
            <p:cNvPr id="23" name="Rectangle 22"/>
            <p:cNvSpPr/>
            <p:nvPr/>
          </p:nvSpPr>
          <p:spPr>
            <a:xfrm>
              <a:off x="0" y="2518763"/>
              <a:ext cx="9144000" cy="200646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cxnSp>
          <p:nvCxnSpPr>
            <p:cNvPr id="83986" name="Straight Connector 23"/>
            <p:cNvCxnSpPr>
              <a:cxnSpLocks noChangeShapeType="1"/>
            </p:cNvCxnSpPr>
            <p:nvPr/>
          </p:nvCxnSpPr>
          <p:spPr bwMode="auto">
            <a:xfrm>
              <a:off x="0" y="4525227"/>
              <a:ext cx="9144000" cy="0"/>
            </a:xfrm>
            <a:prstGeom prst="line">
              <a:avLst/>
            </a:prstGeom>
            <a:noFill/>
            <a:ln w="19050" algn="ctr">
              <a:solidFill>
                <a:srgbClr val="4F81B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87" name="Straight Connector 24"/>
            <p:cNvCxnSpPr>
              <a:cxnSpLocks noChangeShapeType="1"/>
            </p:cNvCxnSpPr>
            <p:nvPr/>
          </p:nvCxnSpPr>
          <p:spPr bwMode="auto">
            <a:xfrm>
              <a:off x="0" y="2518763"/>
              <a:ext cx="9144000" cy="0"/>
            </a:xfrm>
            <a:prstGeom prst="line">
              <a:avLst/>
            </a:prstGeom>
            <a:noFill/>
            <a:ln w="19050" algn="ctr">
              <a:solidFill>
                <a:srgbClr val="4F81B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/>
          <p:nvPr/>
        </p:nvCxnSpPr>
        <p:spPr bwMode="auto">
          <a:xfrm>
            <a:off x="5753100" y="5334000"/>
            <a:ext cx="0" cy="9207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316695" y="6351234"/>
            <a:ext cx="757617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 defTabSz="914400">
              <a:buFont typeface="Arial" pitchFamily="34" charset="0"/>
              <a:buNone/>
              <a:tabLst>
                <a:tab pos="3433763" algn="l"/>
              </a:tabLst>
              <a:defRPr/>
            </a:pPr>
            <a:r>
              <a:rPr lang="en-US" sz="700" b="1" dirty="0">
                <a:solidFill>
                  <a:srgbClr val="FFFFFF"/>
                </a:solidFill>
                <a:latin typeface="Calibri"/>
              </a:rPr>
              <a:t>Sources</a:t>
            </a:r>
            <a:r>
              <a:rPr lang="en-US" sz="700" dirty="0">
                <a:solidFill>
                  <a:srgbClr val="FFFFFF"/>
                </a:solidFill>
                <a:latin typeface="Calibri"/>
              </a:rPr>
              <a:t>:  RWJ Foundation, Manatt analysis, “Data Points to Consider When Assessing Proposals to Cap Federal Medicaid Funding:  A Toolkit for States,” accessed at:  http://statenetwork.org/resource/data-points-to-consider-when-assessing-proposals-to-cap-federal-medicaid-funding-a-toolkit-for-states/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890588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200" b="1" kern="0" dirty="0">
                <a:solidFill>
                  <a:prstClr val="black"/>
                </a:solidFill>
                <a:latin typeface="Calibri"/>
              </a:rPr>
              <a:t>Proposed national growth trends varied across eligibility groups.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7064375" y="2287588"/>
            <a:ext cx="1871663" cy="3255962"/>
          </a:xfrm>
          <a:prstGeom prst="roundRect">
            <a:avLst>
              <a:gd name="adj" fmla="val 8599"/>
            </a:avLst>
          </a:prstGeom>
          <a:solidFill>
            <a:schemeClr val="bg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858" tIns="50929" rIns="101858" bIns="50929" anchor="ctr"/>
          <a:lstStyle/>
          <a:p>
            <a:pPr algn="ctr" defTabSz="1019175">
              <a:spcAft>
                <a:spcPts val="1200"/>
              </a:spcAft>
              <a:defRPr/>
            </a:pPr>
            <a:r>
              <a:rPr lang="en-US" sz="1400" b="1" u="sng" dirty="0">
                <a:solidFill>
                  <a:srgbClr val="000000"/>
                </a:solidFill>
                <a:latin typeface="Calibri" charset="0"/>
                <a:cs typeface="Arial" pitchFamily="34" charset="0"/>
              </a:rPr>
              <a:t>American Health Care Act Proposed Benchmarks:</a:t>
            </a:r>
          </a:p>
          <a:p>
            <a:pPr defTabSz="1019175">
              <a:spcAft>
                <a:spcPts val="60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Calibri" charset="0"/>
                <a:cs typeface="Arial" pitchFamily="34" charset="0"/>
              </a:rPr>
              <a:t>Per capita caps </a:t>
            </a:r>
          </a:p>
          <a:p>
            <a:pPr marL="285750" indent="-285750" defTabSz="10191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Calibri" charset="0"/>
                <a:cs typeface="Arial" pitchFamily="34" charset="0"/>
              </a:rPr>
              <a:t>CPI-Med (adults and children)</a:t>
            </a:r>
          </a:p>
          <a:p>
            <a:pPr marL="285750" indent="-285750" defTabSz="10191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Calibri" charset="0"/>
                <a:cs typeface="Arial" pitchFamily="34" charset="0"/>
              </a:rPr>
              <a:t>CPI-Med +1% (aged and disabled)</a:t>
            </a:r>
          </a:p>
          <a:p>
            <a:pPr defTabSz="1019175">
              <a:spcAft>
                <a:spcPts val="60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Calibri" charset="0"/>
                <a:cs typeface="Arial" pitchFamily="34" charset="0"/>
              </a:rPr>
              <a:t>Optional block grants (children and adults only)</a:t>
            </a:r>
          </a:p>
          <a:p>
            <a:pPr marL="285750" indent="-285750" defTabSz="10191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Calibri" charset="0"/>
                <a:cs typeface="Arial" pitchFamily="34" charset="0"/>
              </a:rPr>
              <a:t>CPI-U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30200" y="-962956"/>
            <a:ext cx="8204200" cy="36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9" tIns="45670" rIns="91339" bIns="45670"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1" charset="-128"/>
                <a:cs typeface="ＭＳ Ｐゴシック" pitchFamily="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1" charset="-128"/>
                <a:cs typeface="ＭＳ Ｐゴシック" pitchFamily="1" charset="-128"/>
              </a:defRPr>
            </a:lvl5pPr>
            <a:lvl6pPr marL="457146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6pPr>
            <a:lvl7pPr marL="914293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7pPr>
            <a:lvl8pPr marL="137144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8pPr>
            <a:lvl9pPr marL="1828586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>
              <a:defRPr/>
            </a:pPr>
            <a:endParaRPr lang="en-US" sz="1800" b="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243470" y="2737242"/>
          <a:ext cx="2011680" cy="326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2507087" y="2737242"/>
          <a:ext cx="2129742" cy="326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4888765" y="2737242"/>
          <a:ext cx="2011680" cy="326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3979" name="Rectangle 2"/>
          <p:cNvSpPr>
            <a:spLocks noChangeArrowheads="1"/>
          </p:cNvSpPr>
          <p:nvPr/>
        </p:nvSpPr>
        <p:spPr bwMode="auto">
          <a:xfrm>
            <a:off x="214313" y="1716088"/>
            <a:ext cx="653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lr>
                <a:srgbClr val="EC1608"/>
              </a:buClr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chemeClr val="accent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chemeClr val="hlink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chemeClr val="accent1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cs typeface="Arial" pitchFamily="34" charset="0"/>
              </a:rPr>
              <a:t>Average Annual Growth in Medicaid Spending per Full-Benefit Enrollee Relative to National Benchmarks (FYs 2000 – 2011)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963" y="2362200"/>
            <a:ext cx="4456112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600" b="1" u="sng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Per Capita Caps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59338" y="2362200"/>
            <a:ext cx="2062162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600" b="1" u="sng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Optional Block Grants</a:t>
            </a:r>
          </a:p>
        </p:txBody>
      </p:sp>
      <p:cxnSp>
        <p:nvCxnSpPr>
          <p:cNvPr id="78862" name="Straight Connector 6"/>
          <p:cNvCxnSpPr>
            <a:cxnSpLocks noChangeShapeType="1"/>
          </p:cNvCxnSpPr>
          <p:nvPr/>
        </p:nvCxnSpPr>
        <p:spPr bwMode="auto">
          <a:xfrm>
            <a:off x="2811463" y="3333750"/>
            <a:ext cx="1484312" cy="0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3" name="Straight Connector 26"/>
          <p:cNvCxnSpPr>
            <a:cxnSpLocks noChangeShapeType="1"/>
          </p:cNvCxnSpPr>
          <p:nvPr/>
        </p:nvCxnSpPr>
        <p:spPr bwMode="auto">
          <a:xfrm>
            <a:off x="5160963" y="4410075"/>
            <a:ext cx="1412875" cy="0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Straight Connector 28"/>
          <p:cNvCxnSpPr>
            <a:cxnSpLocks noChangeShapeType="1"/>
          </p:cNvCxnSpPr>
          <p:nvPr/>
        </p:nvCxnSpPr>
        <p:spPr bwMode="auto">
          <a:xfrm>
            <a:off x="546100" y="3795713"/>
            <a:ext cx="1384300" cy="0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98267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0" y="1295400"/>
            <a:ext cx="9144000" cy="4406532"/>
            <a:chOff x="0" y="1747155"/>
            <a:chExt cx="9144000" cy="4392145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0" y="6139300"/>
              <a:ext cx="9144000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</p:cxnSp>
        <p:grpSp>
          <p:nvGrpSpPr>
            <p:cNvPr id="21" name="Group 40"/>
            <p:cNvGrpSpPr>
              <a:grpSpLocks/>
            </p:cNvGrpSpPr>
            <p:nvPr/>
          </p:nvGrpSpPr>
          <p:grpSpPr bwMode="auto">
            <a:xfrm>
              <a:off x="0" y="1792519"/>
              <a:ext cx="9144000" cy="4302909"/>
              <a:chOff x="0" y="2518763"/>
              <a:chExt cx="9144000" cy="20064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2518763"/>
                <a:ext cx="9144000" cy="200646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0" y="4525227"/>
                <a:ext cx="9144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/>
                </a:solidFill>
                <a:prstDash val="sysDot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0" y="2518763"/>
                <a:ext cx="9144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/>
                </a:solidFill>
                <a:prstDash val="sysDot"/>
              </a:ln>
              <a:effectLst/>
            </p:spPr>
          </p:cxnSp>
        </p:grpSp>
        <p:cxnSp>
          <p:nvCxnSpPr>
            <p:cNvPr id="22" name="Straight Connector 21"/>
            <p:cNvCxnSpPr/>
            <p:nvPr/>
          </p:nvCxnSpPr>
          <p:spPr bwMode="auto">
            <a:xfrm>
              <a:off x="0" y="1747155"/>
              <a:ext cx="9144000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343100" y="6374673"/>
            <a:ext cx="7546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7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Source: </a:t>
            </a:r>
            <a:r>
              <a:rPr lang="en-US" sz="7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700" dirty="0">
                <a:solidFill>
                  <a:prstClr val="white"/>
                </a:solidFill>
                <a:latin typeface="Calibri"/>
                <a:cs typeface="Arial" pitchFamily="34" charset="0"/>
              </a:rPr>
              <a:t>Manatt analysis of  Bureau of Labor Statistics, CPI Databases, https://</a:t>
            </a:r>
            <a:r>
              <a:rPr lang="en-US" sz="700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www.bls.gov</a:t>
            </a:r>
            <a:r>
              <a:rPr lang="en-US" sz="700" dirty="0">
                <a:solidFill>
                  <a:prstClr val="white"/>
                </a:solidFill>
                <a:latin typeface="Calibri"/>
                <a:cs typeface="Arial" pitchFamily="34" charset="0"/>
              </a:rPr>
              <a:t>/</a:t>
            </a:r>
            <a:r>
              <a:rPr lang="en-US" sz="700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cpi</a:t>
            </a:r>
            <a:r>
              <a:rPr lang="en-US" sz="700" dirty="0">
                <a:solidFill>
                  <a:prstClr val="white"/>
                </a:solidFill>
                <a:latin typeface="Calibri"/>
                <a:cs typeface="Arial" pitchFamily="34" charset="0"/>
              </a:rPr>
              <a:t>/</a:t>
            </a:r>
            <a:r>
              <a:rPr lang="en-US" sz="700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data.htm</a:t>
            </a:r>
            <a:r>
              <a:rPr lang="en-US" sz="700" dirty="0">
                <a:solidFill>
                  <a:prstClr val="white"/>
                </a:solidFill>
                <a:latin typeface="Calibri"/>
                <a:cs typeface="Arial" pitchFamily="34" charset="0"/>
              </a:rPr>
              <a:t>; </a:t>
            </a:r>
            <a:r>
              <a:rPr lang="en-US" sz="700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HHS</a:t>
            </a:r>
            <a:r>
              <a:rPr lang="en-US" sz="700" dirty="0">
                <a:solidFill>
                  <a:prstClr val="white"/>
                </a:solidFill>
                <a:latin typeface="Calibri"/>
                <a:cs typeface="Arial" pitchFamily="34" charset="0"/>
              </a:rPr>
              <a:t>, CMS, Office of the </a:t>
            </a:r>
            <a:r>
              <a:rPr lang="en-US" sz="700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Acutary</a:t>
            </a:r>
            <a:r>
              <a:rPr lang="en-US" sz="700" dirty="0">
                <a:solidFill>
                  <a:prstClr val="white"/>
                </a:solidFill>
                <a:latin typeface="Calibri"/>
                <a:cs typeface="Arial" pitchFamily="34" charset="0"/>
              </a:rPr>
              <a:t>, 2016 Actuarial Report on the Financial Outlook for Medicaid, https://</a:t>
            </a:r>
            <a:r>
              <a:rPr lang="en-US" sz="700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www.medicaid.gov</a:t>
            </a:r>
            <a:r>
              <a:rPr lang="en-US" sz="700" dirty="0">
                <a:solidFill>
                  <a:prstClr val="white"/>
                </a:solidFill>
                <a:latin typeface="Calibri"/>
                <a:cs typeface="Arial" pitchFamily="34" charset="0"/>
              </a:rPr>
              <a:t>/</a:t>
            </a:r>
            <a:r>
              <a:rPr lang="en-US" sz="700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medicaid</a:t>
            </a:r>
            <a:r>
              <a:rPr lang="en-US" sz="700" dirty="0">
                <a:solidFill>
                  <a:prstClr val="white"/>
                </a:solidFill>
                <a:latin typeface="Calibri"/>
                <a:cs typeface="Arial" pitchFamily="34" charset="0"/>
              </a:rPr>
              <a:t>/financing-and-reimbursement/downloads/</a:t>
            </a:r>
            <a:r>
              <a:rPr lang="en-US" sz="700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medicaid</a:t>
            </a:r>
            <a:r>
              <a:rPr lang="en-US" sz="700" dirty="0">
                <a:solidFill>
                  <a:prstClr val="white"/>
                </a:solidFill>
                <a:latin typeface="Calibri"/>
                <a:cs typeface="Arial" pitchFamily="34" charset="0"/>
              </a:rPr>
              <a:t>-actuarial-report-</a:t>
            </a:r>
            <a:r>
              <a:rPr lang="en-US" sz="700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2016.pdf</a:t>
            </a:r>
            <a:endParaRPr lang="en-US" sz="7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27133" y="3416412"/>
            <a:ext cx="3530922" cy="188812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3247135"/>
            <a:ext cx="2225964" cy="338554"/>
          </a:xfrm>
          <a:prstGeom prst="homePlate">
            <a:avLst/>
          </a:prstGeom>
          <a:solidFill>
            <a:srgbClr val="1F497D"/>
          </a:solidFill>
          <a:ln w="25400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defTabSz="914400"/>
            <a:r>
              <a:rPr lang="en-US" sz="1600" b="1" dirty="0" smtClean="0">
                <a:solidFill>
                  <a:prstClr val="white"/>
                </a:solidFill>
                <a:latin typeface="Calibri"/>
              </a:rPr>
              <a:t>Risks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0200" y="3585689"/>
            <a:ext cx="3547857" cy="1561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spcAft>
                <a:spcPts val="600"/>
              </a:spcAft>
              <a:defRPr/>
            </a:pPr>
            <a:endParaRPr lang="en-US" sz="100" dirty="0" smtClean="0">
              <a:solidFill>
                <a:prstClr val="black"/>
              </a:solidFill>
              <a:latin typeface="Calibri"/>
            </a:endParaRPr>
          </a:p>
          <a:p>
            <a:pPr marL="230188" indent="-230188" defTabSz="9144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1150" dirty="0" err="1" smtClean="0">
                <a:solidFill>
                  <a:prstClr val="black"/>
                </a:solidFill>
                <a:latin typeface="Calibri"/>
              </a:rPr>
              <a:t>MCPI</a:t>
            </a:r>
            <a:r>
              <a:rPr lang="en-US" sz="1150" dirty="0" smtClean="0">
                <a:solidFill>
                  <a:prstClr val="black"/>
                </a:solidFill>
                <a:latin typeface="Calibri"/>
              </a:rPr>
              <a:t> is not designed to monitor how much is spent on behalf of Medicaid beneficiaries and does not reflect local price growth variation</a:t>
            </a:r>
          </a:p>
          <a:p>
            <a:pPr marL="230188" indent="-230188" defTabSz="9144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1150" dirty="0" err="1" smtClean="0">
                <a:solidFill>
                  <a:prstClr val="black"/>
                </a:solidFill>
                <a:latin typeface="Calibri"/>
              </a:rPr>
              <a:t>MCPI</a:t>
            </a:r>
            <a:r>
              <a:rPr lang="en-US" sz="1150" dirty="0" smtClean="0">
                <a:solidFill>
                  <a:prstClr val="black"/>
                </a:solidFill>
                <a:latin typeface="Calibri"/>
              </a:rPr>
              <a:t> growth rates vary considerably. </a:t>
            </a:r>
            <a:endParaRPr lang="en-US" sz="11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1715582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Annual Growth in the Consumer Price Index and </a:t>
            </a:r>
          </a:p>
          <a:p>
            <a:pPr algn="ctr" defTabSz="914400"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Medical Consumer Price Index , CY 2000-25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1"/>
          <a:stretch/>
        </p:blipFill>
        <p:spPr bwMode="auto">
          <a:xfrm>
            <a:off x="304800" y="2271765"/>
            <a:ext cx="4724400" cy="30379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70312" y="2864724"/>
            <a:ext cx="10519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Projected</a:t>
            </a:r>
            <a:endParaRPr lang="en-US" sz="1100" i="1" u="sng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410200" y="1740012"/>
            <a:ext cx="3547857" cy="97372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1570735"/>
            <a:ext cx="222596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Considerations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27133" y="1951735"/>
            <a:ext cx="3552416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defTabSz="914400">
              <a:defRPr/>
            </a:pPr>
            <a:endParaRPr lang="en-US" sz="100" dirty="0" smtClean="0">
              <a:solidFill>
                <a:prstClr val="black"/>
              </a:solidFill>
              <a:latin typeface="Calibri"/>
            </a:endParaRPr>
          </a:p>
          <a:p>
            <a:pPr marL="230188" indent="-230188" defTabSz="9144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1150" dirty="0" smtClean="0">
                <a:solidFill>
                  <a:prstClr val="black"/>
                </a:solidFill>
                <a:latin typeface="Calibri"/>
              </a:rPr>
              <a:t>Medical CPI measures how much consumers are spending out-of-pocket on a representative “basket” of medical goods and services over time.  </a:t>
            </a:r>
          </a:p>
          <a:p>
            <a:pPr defTabSz="914400">
              <a:spcAft>
                <a:spcPts val="1200"/>
              </a:spcAft>
              <a:buClr>
                <a:srgbClr val="1F497D"/>
              </a:buClr>
              <a:defRPr/>
            </a:pPr>
            <a:endParaRPr lang="en-US" sz="1150" dirty="0" smtClean="0">
              <a:solidFill>
                <a:prstClr val="black"/>
              </a:solidFill>
              <a:latin typeface="Calibri"/>
            </a:endParaRPr>
          </a:p>
          <a:p>
            <a:pPr marL="230188" indent="-230188" defTabSz="914400"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115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339496"/>
            <a:ext cx="7966075" cy="492354"/>
          </a:xfrm>
        </p:spPr>
        <p:txBody>
          <a:bodyPr/>
          <a:lstStyle/>
          <a:p>
            <a:pPr lvl="0"/>
            <a:r>
              <a:rPr lang="en-US" dirty="0"/>
              <a:t>The Particular Trend Rate Matters But All </a:t>
            </a:r>
            <a:r>
              <a:rPr lang="en-US" dirty="0" smtClean="0"/>
              <a:t>Unpredictable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12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995660"/>
            <a:ext cx="9144001" cy="4749457"/>
            <a:chOff x="0" y="2197100"/>
            <a:chExt cx="9144000" cy="4430609"/>
          </a:xfrm>
        </p:grpSpPr>
        <p:sp>
          <p:nvSpPr>
            <p:cNvPr id="15" name="Rectangle 14"/>
            <p:cNvSpPr/>
            <p:nvPr/>
          </p:nvSpPr>
          <p:spPr bwMode="auto">
            <a:xfrm>
              <a:off x="0" y="2197100"/>
              <a:ext cx="9144000" cy="44306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 fontAlgn="base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0" y="2197100"/>
              <a:ext cx="9144000" cy="0"/>
            </a:xfrm>
            <a:prstGeom prst="line">
              <a:avLst/>
            </a:prstGeom>
            <a:noFill/>
            <a:ln w="22225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0" y="6627709"/>
              <a:ext cx="9144000" cy="0"/>
            </a:xfrm>
            <a:prstGeom prst="line">
              <a:avLst/>
            </a:prstGeom>
            <a:noFill/>
            <a:ln w="22225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00" y="-54503"/>
            <a:ext cx="9250878" cy="878721"/>
          </a:xfrm>
        </p:spPr>
        <p:txBody>
          <a:bodyPr/>
          <a:lstStyle/>
          <a:p>
            <a:r>
              <a:rPr lang="en-US" sz="2800" b="1" dirty="0" smtClean="0">
                <a:latin typeface="+mj-lt"/>
              </a:rPr>
              <a:t>Impact of Per Capita Cap Highly Sensitive to M-CPI</a:t>
            </a:r>
            <a:endParaRPr lang="en-US" sz="28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01" y="1148059"/>
            <a:ext cx="4143374" cy="369332"/>
          </a:xfrm>
          <a:prstGeom prst="rect">
            <a:avLst/>
          </a:prstGeom>
          <a:solidFill>
            <a:srgbClr val="336699"/>
          </a:solidFill>
          <a:ln w="19050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If </a:t>
            </a:r>
            <a:r>
              <a:rPr lang="en-US" sz="1800" b="1" dirty="0">
                <a:solidFill>
                  <a:prstClr val="white"/>
                </a:solidFill>
                <a:latin typeface="Calibri"/>
              </a:rPr>
              <a:t>medical CPI is 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3.7%...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>
            <a:stCxn id="15" idx="0"/>
            <a:endCxn id="15" idx="2"/>
          </p:cNvCxnSpPr>
          <p:nvPr/>
        </p:nvCxnSpPr>
        <p:spPr bwMode="auto">
          <a:xfrm>
            <a:off x="4572000" y="995660"/>
            <a:ext cx="0" cy="4749457"/>
          </a:xfrm>
          <a:prstGeom prst="line">
            <a:avLst/>
          </a:prstGeom>
          <a:noFill/>
          <a:ln w="19050" cap="flat" cmpd="sng" algn="ctr">
            <a:solidFill>
              <a:srgbClr val="3366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749801" y="1148059"/>
            <a:ext cx="4143374" cy="369332"/>
          </a:xfrm>
          <a:prstGeom prst="rect">
            <a:avLst/>
          </a:prstGeom>
          <a:solidFill>
            <a:srgbClr val="336699"/>
          </a:solidFill>
          <a:ln w="19050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If medical CPI is 3.2%...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5452729"/>
            <a:ext cx="60452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 sz="11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  <a:latin typeface="Calibri"/>
              </a:rPr>
              <a:t>Contribution to the impact of the 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</a:rPr>
              <a:t>cap, 2026 (millions)</a:t>
            </a:r>
          </a:p>
          <a:p>
            <a:pPr algn="ctr" defTabSz="914400">
              <a:defRPr sz="11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</a:rPr>
              <a:t>Total spending prior to per capita cap cuts, 2026 = $7.9 billion</a:t>
            </a:r>
            <a:endParaRPr lang="en-US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792" y="6323735"/>
            <a:ext cx="783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Source: Manatt Medicaid financing model</a:t>
            </a:r>
          </a:p>
          <a:p>
            <a:pPr defTabSz="914400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Note: Assumes CMS baseline spending per enrollee growth rates. Includes federal and state spending for example state.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3" name="Chart 22"/>
          <p:cNvGraphicFramePr/>
          <p:nvPr>
            <p:extLst/>
          </p:nvPr>
        </p:nvGraphicFramePr>
        <p:xfrm>
          <a:off x="196850" y="1607351"/>
          <a:ext cx="4162425" cy="379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829029" y="4659830"/>
            <a:ext cx="2429301" cy="5847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i="1" dirty="0" smtClean="0">
                <a:solidFill>
                  <a:prstClr val="black"/>
                </a:solidFill>
                <a:latin typeface="Calibri"/>
              </a:rPr>
              <a:t>State must cut $477.4 </a:t>
            </a:r>
            <a:r>
              <a:rPr lang="en-US" sz="1600" b="1" i="1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1600" b="1" i="1" dirty="0" smtClean="0">
                <a:solidFill>
                  <a:prstClr val="black"/>
                </a:solidFill>
                <a:latin typeface="Calibri"/>
              </a:rPr>
              <a:t>illion to stay below cap</a:t>
            </a:r>
            <a:endParaRPr lang="en-US" sz="1600" b="1" i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5" name="Chart 24"/>
          <p:cNvGraphicFramePr/>
          <p:nvPr>
            <p:extLst/>
          </p:nvPr>
        </p:nvGraphicFramePr>
        <p:xfrm>
          <a:off x="4730750" y="1607351"/>
          <a:ext cx="4162425" cy="379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1249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1" y="1060976"/>
            <a:ext cx="9144001" cy="48641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/>
            <a:endParaRPr lang="en-US" sz="1100" b="1" dirty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-1" y="1060976"/>
            <a:ext cx="9144001" cy="0"/>
          </a:xfrm>
          <a:prstGeom prst="line">
            <a:avLst/>
          </a:prstGeom>
          <a:noFill/>
          <a:ln w="222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-1" y="5925105"/>
            <a:ext cx="9144001" cy="0"/>
          </a:xfrm>
          <a:prstGeom prst="line">
            <a:avLst/>
          </a:prstGeom>
          <a:noFill/>
          <a:ln w="222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" y="-911"/>
            <a:ext cx="8219440" cy="892451"/>
          </a:xfrm>
        </p:spPr>
        <p:txBody>
          <a:bodyPr/>
          <a:lstStyle/>
          <a:p>
            <a:r>
              <a:rPr lang="en-US" sz="2600" b="1" dirty="0">
                <a:latin typeface="+mj-lt"/>
              </a:rPr>
              <a:t>Contribution to Impact of </a:t>
            </a:r>
            <a:r>
              <a:rPr lang="en-US" sz="2600" b="1" dirty="0" smtClean="0">
                <a:latin typeface="+mj-lt"/>
              </a:rPr>
              <a:t>Per Capita Cap </a:t>
            </a:r>
            <a:r>
              <a:rPr lang="en-US" sz="2600" b="1" dirty="0">
                <a:latin typeface="+mj-lt"/>
              </a:rPr>
              <a:t>Varies </a:t>
            </a:r>
            <a:r>
              <a:rPr lang="en-US" sz="2600" b="1" dirty="0" smtClean="0">
                <a:latin typeface="+mj-lt"/>
              </a:rPr>
              <a:t>by Group</a:t>
            </a:r>
            <a:r>
              <a:rPr lang="en-US" sz="2600" b="1" dirty="0">
                <a:latin typeface="+mj-lt"/>
              </a:rPr>
              <a:t>, </a:t>
            </a:r>
            <a:r>
              <a:rPr lang="en-US" sz="2600" b="1" dirty="0" smtClean="0">
                <a:latin typeface="+mj-lt"/>
              </a:rPr>
              <a:t>Distribution </a:t>
            </a:r>
            <a:r>
              <a:rPr lang="en-US" sz="2600" b="1" dirty="0">
                <a:latin typeface="+mj-lt"/>
              </a:rPr>
              <a:t>of Cuts May Differ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22" y="1151075"/>
            <a:ext cx="4155843" cy="584775"/>
          </a:xfrm>
          <a:prstGeom prst="rect">
            <a:avLst/>
          </a:prstGeom>
          <a:solidFill>
            <a:srgbClr val="336699"/>
          </a:solidFill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Room under cap (+) or excess spending (-) </a:t>
            </a:r>
          </a:p>
          <a:p>
            <a:pPr algn="ctr" defTabSz="914400"/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by eligibility group</a:t>
            </a:r>
            <a:endParaRPr lang="en-US" sz="16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8525" y="1161235"/>
            <a:ext cx="4155843" cy="584775"/>
          </a:xfrm>
          <a:prstGeom prst="rect">
            <a:avLst/>
          </a:prstGeom>
          <a:solidFill>
            <a:srgbClr val="336699"/>
          </a:solidFill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State must cut spending by $477.4 </a:t>
            </a:r>
            <a:r>
              <a:rPr lang="en-US" sz="1600" b="1" dirty="0">
                <a:solidFill>
                  <a:srgbClr val="FFFFFF"/>
                </a:solidFill>
                <a:latin typeface="Calibri"/>
              </a:rPr>
              <a:t>m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illion to stay below cap, or it faces clawback</a:t>
            </a:r>
            <a:endParaRPr lang="en-US" sz="16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322" y="5755828"/>
            <a:ext cx="4155843" cy="338554"/>
          </a:xfrm>
          <a:prstGeom prst="rect">
            <a:avLst/>
          </a:prstGeom>
          <a:solidFill>
            <a:srgbClr val="336699"/>
          </a:solidFill>
          <a:ln w="1905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 sz="11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Contribution to </a:t>
            </a:r>
            <a:r>
              <a:rPr lang="en-US" sz="1600" b="1" dirty="0" smtClean="0">
                <a:solidFill>
                  <a:prstClr val="white"/>
                </a:solidFill>
                <a:latin typeface="Calibri"/>
              </a:rPr>
              <a:t>impact of cap</a:t>
            </a:r>
            <a:r>
              <a:rPr lang="en-US" sz="1600" b="1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1600" b="1" dirty="0" smtClean="0">
                <a:solidFill>
                  <a:prstClr val="white"/>
                </a:solidFill>
                <a:latin typeface="Calibri"/>
              </a:rPr>
              <a:t>2026 (millions</a:t>
            </a:r>
            <a:r>
              <a:rPr lang="en-US" sz="1600" b="1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8931" y="6363823"/>
            <a:ext cx="8140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000" b="1" dirty="0">
                <a:solidFill>
                  <a:srgbClr val="FFFFFF"/>
                </a:solidFill>
                <a:latin typeface="Calibri"/>
              </a:rPr>
              <a:t>Source</a:t>
            </a:r>
            <a:r>
              <a:rPr lang="en-US" sz="1000" dirty="0">
                <a:solidFill>
                  <a:srgbClr val="FFFFFF"/>
                </a:solidFill>
                <a:latin typeface="Calibri"/>
              </a:rPr>
              <a:t>: Manatt Medicaid </a:t>
            </a:r>
            <a:r>
              <a:rPr lang="en-US" sz="1000" dirty="0" smtClean="0">
                <a:solidFill>
                  <a:srgbClr val="FFFFFF"/>
                </a:solidFill>
                <a:latin typeface="Calibri"/>
              </a:rPr>
              <a:t>model</a:t>
            </a:r>
          </a:p>
          <a:p>
            <a:pPr defTabSz="914400"/>
            <a:r>
              <a:rPr lang="en-US" sz="1000" dirty="0" smtClean="0">
                <a:solidFill>
                  <a:srgbClr val="FFFFFF"/>
                </a:solidFill>
                <a:latin typeface="Calibri"/>
              </a:rPr>
              <a:t>Note: Includes </a:t>
            </a:r>
            <a:r>
              <a:rPr lang="en-US" sz="1000" dirty="0">
                <a:solidFill>
                  <a:srgbClr val="FFFFFF"/>
                </a:solidFill>
                <a:latin typeface="Calibri"/>
              </a:rPr>
              <a:t>federal and state </a:t>
            </a:r>
            <a:r>
              <a:rPr lang="en-US" sz="1000" dirty="0" smtClean="0">
                <a:solidFill>
                  <a:srgbClr val="FFFFFF"/>
                </a:solidFill>
                <a:latin typeface="Calibri"/>
              </a:rPr>
              <a:t>spending.</a:t>
            </a:r>
            <a:endParaRPr lang="en-US" sz="10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0" name="Chart 19"/>
          <p:cNvGraphicFramePr/>
          <p:nvPr>
            <p:extLst/>
          </p:nvPr>
        </p:nvGraphicFramePr>
        <p:xfrm>
          <a:off x="4708525" y="1838439"/>
          <a:ext cx="4162425" cy="379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/>
          <p:cNvSpPr/>
          <p:nvPr/>
        </p:nvSpPr>
        <p:spPr>
          <a:xfrm>
            <a:off x="4708525" y="5755828"/>
            <a:ext cx="4155843" cy="338554"/>
          </a:xfrm>
          <a:prstGeom prst="rect">
            <a:avLst/>
          </a:prstGeom>
          <a:solidFill>
            <a:srgbClr val="336699"/>
          </a:solidFill>
          <a:ln w="1905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 sz="11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prstClr val="white"/>
                </a:solidFill>
                <a:latin typeface="Calibri"/>
              </a:rPr>
              <a:t>Spending prior to cuts = $7.9 billion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 bwMode="auto">
          <a:xfrm>
            <a:off x="7010400" y="65030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3" name="Chart 22"/>
          <p:cNvGraphicFramePr/>
          <p:nvPr>
            <p:extLst/>
          </p:nvPr>
        </p:nvGraphicFramePr>
        <p:xfrm>
          <a:off x="263322" y="1838439"/>
          <a:ext cx="4162425" cy="379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22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377" y="601090"/>
            <a:ext cx="5245766" cy="1697493"/>
          </a:xfrm>
        </p:spPr>
        <p:txBody>
          <a:bodyPr/>
          <a:lstStyle/>
          <a:p>
            <a:r>
              <a:rPr lang="en-US" sz="3200" dirty="0" smtClean="0"/>
              <a:t>The American Health Care Act: Economic &amp; Employment Consequences for States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155" y="2433962"/>
            <a:ext cx="4301269" cy="1668256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Leighton Ku, PhD, </a:t>
            </a:r>
            <a:r>
              <a:rPr lang="en-US" sz="2400" b="1" dirty="0" smtClean="0">
                <a:solidFill>
                  <a:schemeClr val="bg1"/>
                </a:solidFill>
              </a:rPr>
              <a:t>MPH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Professor of Health Policy &amp; Management &amp; Director, Center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for Health Policy Research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June 2017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497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639" y="1137889"/>
            <a:ext cx="8185211" cy="4019651"/>
          </a:xfrm>
        </p:spPr>
        <p:txBody>
          <a:bodyPr/>
          <a:lstStyle/>
          <a:p>
            <a:r>
              <a:rPr lang="en-US" sz="2400" dirty="0" smtClean="0"/>
              <a:t>CBO and others have examined effects </a:t>
            </a:r>
            <a:r>
              <a:rPr lang="en-US" sz="2400" dirty="0"/>
              <a:t>of American Health Care Act (AHCA) </a:t>
            </a:r>
            <a:r>
              <a:rPr lang="en-US" sz="2400" dirty="0" smtClean="0"/>
              <a:t>on insurance coverage and costs.  </a:t>
            </a:r>
          </a:p>
          <a:p>
            <a:r>
              <a:rPr lang="en-US" sz="2400" dirty="0" smtClean="0"/>
              <a:t>23 million more uninsured</a:t>
            </a:r>
          </a:p>
          <a:p>
            <a:r>
              <a:rPr lang="en-US" sz="2400" dirty="0"/>
              <a:t>1</a:t>
            </a:r>
            <a:r>
              <a:rPr lang="en-US" sz="2400" dirty="0" smtClean="0"/>
              <a:t>4 million fewer covered by Medicaid due to phase down of Medicaid expansions, per capita caps and other changes.</a:t>
            </a:r>
          </a:p>
          <a:p>
            <a:r>
              <a:rPr lang="en-US" sz="2400" dirty="0" smtClean="0"/>
              <a:t>We assess </a:t>
            </a:r>
            <a:r>
              <a:rPr lang="en-US" sz="2400" dirty="0"/>
              <a:t>potential effects </a:t>
            </a:r>
            <a:r>
              <a:rPr lang="en-US" sz="2400" dirty="0" smtClean="0"/>
              <a:t>on economies </a:t>
            </a:r>
            <a:r>
              <a:rPr lang="en-US" sz="2400" dirty="0"/>
              <a:t>and employment in all 50 states and DC from 2018-26.  </a:t>
            </a:r>
            <a:endParaRPr lang="en-US" sz="2400" dirty="0" smtClean="0"/>
          </a:p>
          <a:p>
            <a:r>
              <a:rPr lang="en-US" sz="2400" dirty="0" smtClean="0"/>
              <a:t>Begin by using CBO estimates of changes in federal funding.</a:t>
            </a:r>
          </a:p>
          <a:p>
            <a:r>
              <a:rPr lang="en-US" sz="2400" dirty="0" smtClean="0"/>
              <a:t>Examine combined effects of changes in Medicaid, premium tax subsidies, tax repeals and other changes.</a:t>
            </a:r>
          </a:p>
          <a:p>
            <a:r>
              <a:rPr lang="en-US" sz="2400" dirty="0" smtClean="0"/>
              <a:t>Then model effects on state employment and economies using a regional economic model, PI+ from REMI.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7506"/>
            <a:ext cx="7756263" cy="563528"/>
          </a:xfrm>
        </p:spPr>
        <p:txBody>
          <a:bodyPr/>
          <a:lstStyle/>
          <a:p>
            <a:r>
              <a:rPr lang="en-US" dirty="0" smtClean="0"/>
              <a:t>Purpose and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6629" y="6550223"/>
            <a:ext cx="163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2352F4-C985-441E-A030-20E44ADB5FB1}" type="slidenum">
              <a:rPr lang="en-US" sz="1400" smtClean="0"/>
              <a:pPr algn="r"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2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536" y="454133"/>
            <a:ext cx="8326073" cy="62797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The Rise and Fall in Employment </a:t>
            </a:r>
            <a:r>
              <a:rPr lang="en-US" sz="2800" dirty="0" smtClean="0"/>
              <a:t>If </a:t>
            </a:r>
            <a:r>
              <a:rPr lang="en-US" sz="2800" b="1" dirty="0" smtClean="0"/>
              <a:t>AHCA Enacted</a:t>
            </a:r>
            <a:endParaRPr lang="en-US" sz="2200" b="1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5462"/>
          <a:ext cx="8229600" cy="454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7447" y="2049399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Book Antiqua" charset="0"/>
                <a:ea typeface="ＭＳ Ｐゴシック" charset="0"/>
              </a:rPr>
              <a:t>864,000</a:t>
            </a:r>
            <a:endParaRPr lang="en-US" sz="2000" b="1" dirty="0">
              <a:solidFill>
                <a:srgbClr val="C00000"/>
              </a:solidFill>
              <a:latin typeface="Book Antiqua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1667" y="5003867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Book Antiqua" charset="0"/>
                <a:ea typeface="ＭＳ Ｐゴシック" charset="0"/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latin typeface="Book Antiqua" charset="0"/>
                <a:ea typeface="ＭＳ Ｐゴシック" charset="0"/>
              </a:rPr>
              <a:t>924,000</a:t>
            </a:r>
            <a:endParaRPr lang="en-US" sz="1800" b="1" dirty="0">
              <a:solidFill>
                <a:srgbClr val="C00000"/>
              </a:solidFill>
              <a:latin typeface="Book Antiqua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536" y="1230796"/>
            <a:ext cx="101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 dirty="0" smtClean="0">
                <a:solidFill>
                  <a:prstClr val="black"/>
                </a:solidFill>
                <a:latin typeface="Book Antiqua" charset="0"/>
                <a:ea typeface="ＭＳ Ｐゴシック" charset="0"/>
              </a:rPr>
              <a:t># of Jobs</a:t>
            </a:r>
            <a:endParaRPr lang="en-US" sz="1800" b="1" u="sng" dirty="0">
              <a:solidFill>
                <a:prstClr val="black"/>
              </a:solidFill>
              <a:latin typeface="Book Antiqua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700" y="1950012"/>
            <a:ext cx="211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Book Antiqua" charset="0"/>
                <a:ea typeface="ＭＳ Ｐゴシック" charset="0"/>
              </a:rPr>
              <a:t>Total Employment</a:t>
            </a:r>
            <a:endParaRPr lang="en-US" sz="2000" b="1" dirty="0">
              <a:solidFill>
                <a:srgbClr val="C00000"/>
              </a:solidFill>
              <a:latin typeface="Book Antiqua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418" y="4398336"/>
            <a:ext cx="1538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1F497D"/>
                </a:solidFill>
                <a:latin typeface="Book Antiqua" charset="0"/>
                <a:ea typeface="ＭＳ Ｐゴシック" charset="0"/>
              </a:rPr>
              <a:t>Health Care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1F497D"/>
                </a:solidFill>
                <a:latin typeface="Book Antiqua" charset="0"/>
                <a:ea typeface="ＭＳ Ｐゴシック" charset="0"/>
              </a:rPr>
              <a:t>Employment</a:t>
            </a:r>
            <a:endParaRPr lang="en-US" sz="2000" b="1" dirty="0">
              <a:solidFill>
                <a:srgbClr val="1F497D"/>
              </a:solidFill>
              <a:latin typeface="Book Antiqua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903" y="2940612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Book Antiqua" charset="0"/>
                <a:ea typeface="ＭＳ Ｐゴシック" charset="0"/>
              </a:rPr>
              <a:t>Baseline</a:t>
            </a:r>
            <a:endParaRPr lang="en-US" sz="2000" b="1" dirty="0">
              <a:solidFill>
                <a:prstClr val="black"/>
              </a:solidFill>
              <a:latin typeface="Book Antiqua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629" y="6550223"/>
            <a:ext cx="163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E0D58B-634F-46C7-A767-3FDFC31F3122}" type="slidenum">
              <a:rPr lang="en-US" sz="1400" smtClean="0"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590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5897655"/>
              </p:ext>
            </p:extLst>
          </p:nvPr>
        </p:nvGraphicFramePr>
        <p:xfrm>
          <a:off x="614363" y="2207895"/>
          <a:ext cx="823703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Notes: States are arranged in rank order based on their uninsured rate in 2013. Alaska, Indiana, Louisiana, and Montana expanded their Medicaid programs after Jan. 1, 2015.</a:t>
            </a:r>
          </a:p>
          <a:p>
            <a:r>
              <a:rPr lang="en-US"/>
              <a:t>Data: U.S. Census Bureau, 2013 and 2015 One-Year American Community Surveys. Public Use Micro Sample (ACS PUMS).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EXHIBIT 1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States That Expanded Medicaid Saw Greatest Reductions in Rates of Uninsured Working-Age Adults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547" y="2135081"/>
            <a:ext cx="439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Regular" charset="0"/>
                <a:ea typeface="Trebuchet MS Regular" charset="0"/>
                <a:cs typeface="Trebuchet MS Regular" charset="0"/>
              </a:rPr>
              <a:t>States that expanded Medicaid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Regular" charset="0"/>
                <a:ea typeface="Trebuchet MS Regular" charset="0"/>
                <a:cs typeface="Trebuchet MS Regular" charset="0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Regular" charset="0"/>
                <a:ea typeface="Trebuchet MS Regular" charset="0"/>
                <a:cs typeface="Trebuchet MS Regular" charset="0"/>
              </a:rPr>
              <a:t>as of January 1, 2015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328083" y="2135081"/>
            <a:ext cx="366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Regular" charset="0"/>
                <a:ea typeface="Trebuchet MS Regular" charset="0"/>
                <a:cs typeface="Trebuchet MS Regular" charset="0"/>
              </a:rPr>
              <a:t>States that had not expanded Medicaid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Regular" charset="0"/>
                <a:ea typeface="Trebuchet MS Regular" charset="0"/>
                <a:cs typeface="Trebuchet MS Regular" charset="0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Regular" charset="0"/>
                <a:ea typeface="Trebuchet MS Regular" charset="0"/>
                <a:cs typeface="Trebuchet MS Regular" charset="0"/>
              </a:rPr>
              <a:t>as of January 1, 2015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18380" y="1802905"/>
            <a:ext cx="1284246" cy="277967"/>
            <a:chOff x="7403045" y="930138"/>
            <a:chExt cx="1284246" cy="277967"/>
          </a:xfrm>
        </p:grpSpPr>
        <p:sp>
          <p:nvSpPr>
            <p:cNvPr id="24" name="Oval 23"/>
            <p:cNvSpPr/>
            <p:nvPr/>
          </p:nvSpPr>
          <p:spPr bwMode="gray">
            <a:xfrm>
              <a:off x="7403045" y="1007518"/>
              <a:ext cx="137160" cy="13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ABDBC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gray">
            <a:xfrm>
              <a:off x="7488324" y="930138"/>
              <a:ext cx="524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latin typeface="Trebuchet MS Regular" charset="0"/>
                  <a:ea typeface="+mn-ea"/>
                  <a:cs typeface="+mn-cs"/>
                </a:rPr>
                <a:t>2013</a:t>
              </a:r>
            </a:p>
          </p:txBody>
        </p:sp>
        <p:sp>
          <p:nvSpPr>
            <p:cNvPr id="26" name="Oval 25"/>
            <p:cNvSpPr/>
            <p:nvPr/>
          </p:nvSpPr>
          <p:spPr bwMode="gray">
            <a:xfrm>
              <a:off x="8077622" y="1008486"/>
              <a:ext cx="137160" cy="13716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 bwMode="gray">
            <a:xfrm>
              <a:off x="8162901" y="931106"/>
              <a:ext cx="524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latin typeface="Trebuchet MS Regular" charset="0"/>
                  <a:ea typeface="+mn-ea"/>
                  <a:cs typeface="+mn-cs"/>
                </a:rPr>
                <a:t>2015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7787" y="1863556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3670565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562" y="595618"/>
            <a:ext cx="7807191" cy="889233"/>
          </a:xfrm>
        </p:spPr>
        <p:txBody>
          <a:bodyPr/>
          <a:lstStyle/>
          <a:p>
            <a:r>
              <a:rPr lang="en-US" sz="2800" dirty="0" smtClean="0"/>
              <a:t>Key National Findings: Total Changes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37563" y="1611683"/>
          <a:ext cx="7664578" cy="4069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058"/>
                <a:gridCol w="1534781"/>
                <a:gridCol w="1563739"/>
              </a:tblGrid>
              <a:tr h="316568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sng" strike="noStrike" dirty="0">
                          <a:effectLst/>
                        </a:rPr>
                        <a:t>CHANGES IN FEDERAL FUNDING: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Tax </a:t>
                      </a:r>
                      <a:r>
                        <a:rPr lang="en-US" sz="2400" b="1" u="none" strike="noStrike" dirty="0" smtClean="0">
                          <a:effectLst/>
                        </a:rPr>
                        <a:t>Repeal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</a:t>
                      </a:r>
                      <a:r>
                        <a:rPr lang="en-US" sz="2400" b="1" u="none" strike="noStrike" dirty="0" smtClean="0">
                          <a:effectLst/>
                        </a:rPr>
                        <a:t>45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</a:t>
                      </a:r>
                      <a:r>
                        <a:rPr lang="en-US" sz="2400" b="1" u="none" strike="noStrike" dirty="0" smtClean="0">
                          <a:effectLst/>
                        </a:rPr>
                        <a:t>102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Coverage-Related Spending </a:t>
                      </a:r>
                      <a:r>
                        <a:rPr lang="en-US" sz="2400" b="1" u="none" strike="noStrike" dirty="0" smtClean="0">
                          <a:effectLst/>
                        </a:rPr>
                        <a:t>(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 $)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-$6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-$</a:t>
                      </a:r>
                      <a:r>
                        <a:rPr lang="en-US" sz="2400" b="1" u="none" strike="noStrike" dirty="0" smtClean="0">
                          <a:effectLst/>
                        </a:rPr>
                        <a:t>160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7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Net Change in Federal Deficit </a:t>
                      </a:r>
                      <a:r>
                        <a:rPr lang="en-US" sz="2400" b="1" u="none" strike="noStrike" dirty="0" smtClean="0">
                          <a:effectLst/>
                        </a:rPr>
                        <a:t>(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</a:rPr>
                        <a:t>$)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</a:t>
                      </a:r>
                      <a:r>
                        <a:rPr lang="en-US" sz="2400" b="1" u="none" strike="noStrike" dirty="0" smtClean="0">
                          <a:effectLst/>
                        </a:rPr>
                        <a:t>39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-$</a:t>
                      </a:r>
                      <a:r>
                        <a:rPr lang="en-US" sz="2400" b="1" u="none" strike="noStrike" dirty="0" smtClean="0">
                          <a:effectLst/>
                        </a:rPr>
                        <a:t>58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sng" strike="noStrike" dirty="0">
                          <a:effectLst/>
                        </a:rPr>
                        <a:t>CHANGES IN ECONOMIC OUTPUTS: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r>
                        <a:rPr lang="en-US" sz="2400" b="1" u="none" strike="noStrike" dirty="0" smtClean="0">
                          <a:effectLst/>
                        </a:rPr>
                        <a:t>Employment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864,000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924,000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Health Care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17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 smtClean="0">
                          <a:effectLst/>
                        </a:rPr>
                        <a:t>24,000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 smtClean="0">
                          <a:effectLst/>
                        </a:rPr>
                        <a:t>725,000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All Other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17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888,000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 smtClean="0">
                          <a:effectLst/>
                        </a:rPr>
                        <a:t>199,000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Gross State Product </a:t>
                      </a:r>
                      <a:r>
                        <a:rPr lang="en-US" sz="2400" b="1" u="none" strike="noStrike" dirty="0" smtClean="0">
                          <a:effectLst/>
                        </a:rPr>
                        <a:t>(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 $)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</a:t>
                      </a:r>
                      <a:r>
                        <a:rPr lang="en-US" sz="2400" b="1" u="none" strike="noStrike" dirty="0" smtClean="0">
                          <a:effectLst/>
                        </a:rPr>
                        <a:t>91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-$</a:t>
                      </a:r>
                      <a:r>
                        <a:rPr lang="en-US" sz="2400" b="1" u="none" strike="noStrike" dirty="0" smtClean="0">
                          <a:effectLst/>
                        </a:rPr>
                        <a:t>93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Business Output </a:t>
                      </a:r>
                      <a:r>
                        <a:rPr lang="en-US" sz="2400" b="1" u="none" strike="noStrike" dirty="0" smtClean="0">
                          <a:effectLst/>
                        </a:rPr>
                        <a:t>(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 $)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</a:t>
                      </a:r>
                      <a:r>
                        <a:rPr lang="en-US" sz="2400" b="1" u="none" strike="noStrike" dirty="0" smtClean="0">
                          <a:effectLst/>
                        </a:rPr>
                        <a:t>160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-$</a:t>
                      </a:r>
                      <a:r>
                        <a:rPr lang="en-US" sz="2400" b="1" u="none" strike="noStrike" dirty="0" smtClean="0">
                          <a:effectLst/>
                        </a:rPr>
                        <a:t>148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06629" y="6550223"/>
            <a:ext cx="163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72755C-A6A7-46AD-AAAF-15673D1F7F68}" type="slidenum">
              <a:rPr lang="en-US" sz="1400" smtClean="0"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52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1452" y="377505"/>
            <a:ext cx="7723301" cy="889233"/>
          </a:xfrm>
        </p:spPr>
        <p:txBody>
          <a:bodyPr/>
          <a:lstStyle/>
          <a:p>
            <a:r>
              <a:rPr lang="en-US" sz="2800" dirty="0" smtClean="0"/>
              <a:t>Effects of Coverage vs. Tax Changes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21452" y="1006679"/>
          <a:ext cx="7390702" cy="412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900"/>
                <a:gridCol w="1479939"/>
                <a:gridCol w="1507863"/>
              </a:tblGrid>
              <a:tr h="316568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2018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2026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77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Coverage Related Changes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7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Federal Funds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-$6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-$160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r>
                        <a:rPr lang="en-US" sz="2400" b="1" u="none" strike="noStrike" dirty="0" smtClean="0">
                          <a:effectLst/>
                        </a:rPr>
                        <a:t>Employment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24,000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-1,940,000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Health Care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17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-100,000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-829,000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Gross State Product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$5 </a:t>
                      </a:r>
                      <a:r>
                        <a:rPr lang="en-US" sz="2400" b="1" u="none" strike="noStrike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-$235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baseline="0" dirty="0" err="1" smtClean="0">
                          <a:effectLst/>
                        </a:rPr>
                        <a:t>bil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Repeal Changes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Federal Funds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 Employment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837,000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1,018,000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Health Care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17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Gross State Product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0449" y="5234729"/>
            <a:ext cx="7718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ea typeface="ＭＳ Ｐゴシック" charset="0"/>
              </a:rPr>
              <a:t>Major factor leading to job loss is the large cuts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ea typeface="ＭＳ Ｐゴシック" charset="0"/>
              </a:rPr>
              <a:t>to Medicaid.  Followed by changes in premium tax credits.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ea typeface="ＭＳ Ｐゴシック" charset="0"/>
              </a:rPr>
              <a:t>Tax changes are less effective in stimulating growth.</a:t>
            </a:r>
            <a:endParaRPr lang="en-US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6629" y="6550223"/>
            <a:ext cx="163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B33EBD5-B38C-4611-965A-F72CF56585F3}" type="slidenum">
              <a:rPr lang="en-US" sz="1400" smtClean="0"/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43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3004" y="1400962"/>
            <a:ext cx="8296711" cy="46055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66858" y="360945"/>
            <a:ext cx="320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a typeface="ＭＳ Ｐゴシック" charset="0"/>
              </a:rPr>
              <a:t>Top Ten State Losses</a:t>
            </a:r>
            <a:endParaRPr lang="en-US" sz="2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6629" y="6550223"/>
            <a:ext cx="163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99A3377-7D7D-46D2-B6C2-6AC52E3BAF5D}" type="slidenum">
              <a:rPr lang="en-US" sz="1400" smtClean="0"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551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95018" y="589013"/>
            <a:ext cx="6716969" cy="1821879"/>
          </a:xfrm>
        </p:spPr>
        <p:txBody>
          <a:bodyPr/>
          <a:lstStyle/>
          <a:p>
            <a:r>
              <a:rPr lang="en-US" dirty="0" smtClean="0"/>
              <a:t>Financial Impact of AHCA Medicaid Provisions on Safety-Net Hospitals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60319" y="2571645"/>
            <a:ext cx="6162237" cy="16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324" tIns="45685" rIns="64324" bIns="45685" numCol="1" anchor="t" anchorCtr="0" compatLnSpc="1">
            <a:prstTxWarp prst="textNoShape">
              <a:avLst/>
            </a:prstTxWarp>
          </a:bodyPr>
          <a:lstStyle/>
          <a:p>
            <a:pPr defTabSz="91231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0060"/>
              </a:buClr>
              <a:defRPr/>
            </a:pPr>
            <a:r>
              <a:rPr lang="en-US" sz="1399" b="1" kern="0" dirty="0">
                <a:solidFill>
                  <a:srgbClr val="6E953B"/>
                </a:solidFill>
                <a:latin typeface="Calibri" pitchFamily="34" charset="0"/>
                <a:ea typeface="ヒラギノ角ゴ Pro W3" pitchFamily="64" charset="-128"/>
              </a:rPr>
              <a:t>PREPARED FOR:</a:t>
            </a:r>
          </a:p>
          <a:p>
            <a:pPr defTabSz="91231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0060"/>
              </a:buClr>
              <a:defRPr/>
            </a:pPr>
            <a:r>
              <a:rPr lang="en-US" sz="1399" kern="0" dirty="0">
                <a:solidFill>
                  <a:srgbClr val="6E953B"/>
                </a:solidFill>
                <a:latin typeface="Calibri" pitchFamily="34" charset="0"/>
                <a:ea typeface="ヒラギノ角ゴ Pro W3" pitchFamily="64" charset="-128"/>
              </a:rPr>
              <a:t>The Commonwealth Fund</a:t>
            </a:r>
          </a:p>
          <a:p>
            <a:pPr defTabSz="91231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0060"/>
              </a:buClr>
              <a:defRPr/>
            </a:pPr>
            <a:endParaRPr lang="en-US" sz="1399" kern="0" dirty="0">
              <a:solidFill>
                <a:srgbClr val="6E953B"/>
              </a:solidFill>
              <a:latin typeface="Calibri" pitchFamily="34" charset="0"/>
              <a:ea typeface="ヒラギノ角ゴ Pro W3" pitchFamily="64" charset="-128"/>
            </a:endParaRPr>
          </a:p>
          <a:p>
            <a:pPr defTabSz="91231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0060"/>
              </a:buClr>
              <a:defRPr/>
            </a:pPr>
            <a:r>
              <a:rPr lang="en-US" sz="1399" b="1" kern="0" dirty="0">
                <a:solidFill>
                  <a:srgbClr val="6E953B"/>
                </a:solidFill>
                <a:latin typeface="Calibri" pitchFamily="34" charset="0"/>
                <a:ea typeface="ヒラギノ角ゴ Pro W3"/>
                <a:cs typeface="ヒラギノ角ゴ Pro W3"/>
              </a:rPr>
              <a:t>PRESENTED BY:</a:t>
            </a:r>
          </a:p>
          <a:p>
            <a:pPr defTabSz="91231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0060"/>
              </a:buClr>
              <a:defRPr/>
            </a:pPr>
            <a:r>
              <a:rPr lang="en-US" sz="1399" kern="0" dirty="0">
                <a:solidFill>
                  <a:srgbClr val="6E953B"/>
                </a:solidFill>
                <a:latin typeface="Calibri" pitchFamily="34" charset="0"/>
                <a:ea typeface="ヒラギノ角ゴ Pro W3" pitchFamily="64" charset="-128"/>
              </a:rPr>
              <a:t>Al Dobson, Ph.D.</a:t>
            </a:r>
          </a:p>
          <a:p>
            <a:pPr defTabSz="91231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0060"/>
              </a:buClr>
              <a:defRPr/>
            </a:pPr>
            <a:endParaRPr lang="en-US" sz="1399" b="1" kern="0" dirty="0">
              <a:solidFill>
                <a:srgbClr val="6E953B"/>
              </a:solidFill>
              <a:latin typeface="Calibri" pitchFamily="34" charset="0"/>
              <a:ea typeface="ヒラギノ角ゴ Pro W3" pitchFamily="64" charset="-128"/>
            </a:endParaRPr>
          </a:p>
          <a:p>
            <a:pPr defTabSz="912318" fontAlgn="base">
              <a:spcBef>
                <a:spcPct val="0"/>
              </a:spcBef>
              <a:spcAft>
                <a:spcPct val="0"/>
              </a:spcAft>
              <a:buClr>
                <a:srgbClr val="5F0060"/>
              </a:buClr>
              <a:defRPr/>
            </a:pPr>
            <a:r>
              <a:rPr lang="en-US" sz="1399" b="1" kern="0" dirty="0">
                <a:solidFill>
                  <a:srgbClr val="6E953B"/>
                </a:solidFill>
                <a:latin typeface="Calibri" pitchFamily="34" charset="0"/>
                <a:ea typeface="ヒラギノ角ゴ Pro W3" pitchFamily="64" charset="-128"/>
              </a:rPr>
              <a:t>June 20, 2017</a:t>
            </a:r>
          </a:p>
        </p:txBody>
      </p:sp>
    </p:spTree>
    <p:extLst>
      <p:ext uri="{BB962C8B-B14F-4D97-AF65-F5344CB8AC3E}">
        <p14:creationId xmlns:p14="http://schemas.microsoft.com/office/powerpoint/2010/main" val="3937715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0889" y="1629200"/>
            <a:ext cx="8014639" cy="4693372"/>
          </a:xfrm>
        </p:spPr>
        <p:txBody>
          <a:bodyPr/>
          <a:lstStyle/>
          <a:p>
            <a:pPr>
              <a:spcAft>
                <a:spcPts val="1266"/>
              </a:spcAft>
            </a:pPr>
            <a:r>
              <a:rPr lang="en-US" sz="2250" dirty="0"/>
              <a:t>To examine </a:t>
            </a:r>
            <a:r>
              <a:rPr lang="en-US" sz="2250" dirty="0"/>
              <a:t>how the AHCA Medicaid provisions, which are estimated to reduce federal Medicaid spending by $834 billion over ten years, will impact the financial </a:t>
            </a:r>
            <a:r>
              <a:rPr lang="en-US" sz="2250" dirty="0"/>
              <a:t>stability </a:t>
            </a:r>
            <a:r>
              <a:rPr lang="en-US" sz="2250" dirty="0"/>
              <a:t>of safety-net </a:t>
            </a:r>
            <a:r>
              <a:rPr lang="en-US" sz="2250" dirty="0"/>
              <a:t>hospitals </a:t>
            </a:r>
          </a:p>
          <a:p>
            <a:pPr>
              <a:spcAft>
                <a:spcPts val="1266"/>
              </a:spcAft>
            </a:pPr>
            <a:r>
              <a:rPr lang="en-US" sz="2250" dirty="0"/>
              <a:t>Safety-net hospitals were defined as acute care hospitals meeting the “</a:t>
            </a:r>
            <a:r>
              <a:rPr lang="en-US" sz="2250" dirty="0"/>
              <a:t>Deemed DSH </a:t>
            </a:r>
            <a:r>
              <a:rPr lang="en-US" sz="2250" dirty="0"/>
              <a:t>Hospital” criteria</a:t>
            </a:r>
          </a:p>
          <a:p>
            <a:pPr>
              <a:spcAft>
                <a:spcPts val="1266"/>
              </a:spcAft>
            </a:pPr>
            <a:r>
              <a:rPr lang="en-US" sz="2250" dirty="0"/>
              <a:t>Dobson </a:t>
            </a:r>
            <a:r>
              <a:rPr lang="en-US" sz="2250" dirty="0"/>
              <a:t>| </a:t>
            </a:r>
            <a:r>
              <a:rPr lang="en-US" sz="2250" dirty="0" err="1"/>
              <a:t>DaVanzo</a:t>
            </a:r>
            <a:r>
              <a:rPr lang="en-US" sz="2250" dirty="0"/>
              <a:t> Hospital Financial Simulation Model (HFSM) </a:t>
            </a:r>
            <a:r>
              <a:rPr lang="en-US" sz="2250" dirty="0"/>
              <a:t>used </a:t>
            </a:r>
            <a:r>
              <a:rPr lang="en-US" sz="2250" dirty="0"/>
              <a:t>to estimate the financial impact on these hospitals due to the AHCA Medicaid </a:t>
            </a:r>
            <a:r>
              <a:rPr lang="en-US" sz="2250" dirty="0"/>
              <a:t>provisions</a:t>
            </a:r>
            <a:endParaRPr lang="en-US" sz="22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97" dirty="0"/>
              <a:t>Purpose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2017 Dobson DaVanzo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4976" y="6272725"/>
            <a:ext cx="709024" cy="482517"/>
          </a:xfrm>
        </p:spPr>
        <p:txBody>
          <a:bodyPr/>
          <a:lstStyle/>
          <a:p>
            <a:fld id="{D66EA928-0FD6-44DA-A008-23018F9B7FA1}" type="slidenum">
              <a:rPr sz="1600" smtClean="0">
                <a:solidFill>
                  <a:prstClr val="black"/>
                </a:solidFill>
              </a:rPr>
              <a:pPr/>
              <a:t>24</a:t>
            </a:fld>
            <a:endParaRPr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242" y="1767876"/>
            <a:ext cx="7854964" cy="999297"/>
          </a:xfrm>
        </p:spPr>
        <p:txBody>
          <a:bodyPr/>
          <a:lstStyle/>
          <a:p>
            <a:r>
              <a:rPr lang="en-US" dirty="0" smtClean="0"/>
              <a:t>Five key Medicaid provisions under the AHCA were modeled and their impact on safety-net hospital net income was measured relative to current law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75" dirty="0"/>
              <a:t>AHCA Medicaid Provisions will Negatively Impact Safety-Net Hospital Net Income  </a:t>
            </a:r>
            <a:endParaRPr lang="en-US" sz="337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</a:t>
            </a: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2017 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Dobson 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</a:rPr>
              <a:t>DaVanzo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4976" y="6272725"/>
            <a:ext cx="530347" cy="482517"/>
          </a:xfrm>
        </p:spPr>
        <p:txBody>
          <a:bodyPr/>
          <a:lstStyle/>
          <a:p>
            <a:fld id="{D66EA928-0FD6-44DA-A008-23018F9B7FA1}" type="slidenum">
              <a:rPr sz="1600" smtClean="0">
                <a:solidFill>
                  <a:prstClr val="black"/>
                </a:solidFill>
              </a:rPr>
              <a:pPr/>
              <a:t>25</a:t>
            </a:fld>
            <a:endParaRPr sz="16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107107" y="3280105"/>
          <a:ext cx="5304882" cy="2478908"/>
        </p:xfrm>
        <a:graphic>
          <a:graphicData uri="http://schemas.openxmlformats.org/drawingml/2006/table">
            <a:tbl>
              <a:tblPr firstRow="1" firstCol="1" bandRow="1"/>
              <a:tblGrid>
                <a:gridCol w="4126019"/>
                <a:gridCol w="1178863"/>
              </a:tblGrid>
              <a:tr h="619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AHCA Medicaid Provision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Excess Income/(Loss) (millions)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52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Law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$74,064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Eliminating Individual Mandate and Medicaid Expansion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($19,444)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Eliminating Medicaid DSH Reductions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$13,711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Eliminating 3-Month Retroactive Eligibility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($13,263)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Imposing Per-Capita Spending Limits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($3,646)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Safety-Net Funds to Hospitals in Non-Expansion States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$4,365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Effect of All AHCA Medicaid Provisions Modeled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($18,277)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9936" y="5919916"/>
            <a:ext cx="4259499" cy="22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44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Source: Dobson | </a:t>
            </a:r>
            <a:r>
              <a:rPr lang="en-US" sz="844" dirty="0" err="1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DaVanzo</a:t>
            </a:r>
            <a:r>
              <a:rPr lang="en-US" sz="844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 analysis of Medicare Hospital Cost Report Data for 2015</a:t>
            </a: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8143" y="2860156"/>
            <a:ext cx="346280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25" b="1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Change in Net Income for Safety-Net Hospitals</a:t>
            </a:r>
          </a:p>
          <a:p>
            <a:pPr algn="ctr"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25" b="1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Due to AHCA Medicaid Provisions (2017 – 2026)</a:t>
            </a: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8928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242" y="1767876"/>
            <a:ext cx="7854964" cy="750185"/>
          </a:xfrm>
        </p:spPr>
        <p:txBody>
          <a:bodyPr/>
          <a:lstStyle/>
          <a:p>
            <a:r>
              <a:rPr lang="en-US" dirty="0" smtClean="0"/>
              <a:t>By 2026, we project total </a:t>
            </a:r>
            <a:r>
              <a:rPr lang="en-US" dirty="0"/>
              <a:t>m</a:t>
            </a:r>
            <a:r>
              <a:rPr lang="en-US" dirty="0" smtClean="0"/>
              <a:t>argins for safety-net hospitals to be near zero as well as a substantial decline in operating margins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75" dirty="0"/>
              <a:t>AHCA Medicaid Provisions will Negatively Impact Safety-Net Hospital Margins  </a:t>
            </a:r>
            <a:endParaRPr lang="en-US" sz="337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</a:t>
            </a: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2017 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Dobson 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</a:rPr>
              <a:t>DaVanzo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4976" y="6272725"/>
            <a:ext cx="467285" cy="482517"/>
          </a:xfrm>
        </p:spPr>
        <p:txBody>
          <a:bodyPr/>
          <a:lstStyle/>
          <a:p>
            <a:fld id="{D66EA928-0FD6-44DA-A008-23018F9B7FA1}" type="slidenum">
              <a:rPr sz="1600" smtClean="0">
                <a:solidFill>
                  <a:prstClr val="black"/>
                </a:solidFill>
              </a:rPr>
              <a:pPr/>
              <a:t>26</a:t>
            </a:fld>
            <a:endParaRPr sz="16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160690" y="2899893"/>
          <a:ext cx="5304882" cy="306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1074" y="6181368"/>
            <a:ext cx="4259499" cy="22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44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Source: Dobson | </a:t>
            </a:r>
            <a:r>
              <a:rPr lang="en-US" sz="844" dirty="0" err="1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DaVanzo</a:t>
            </a:r>
            <a:r>
              <a:rPr lang="en-US" sz="844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 analysis of Medicare Hospital Cost Report Data for 2015</a:t>
            </a: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7376" y="2571646"/>
            <a:ext cx="3460371" cy="481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66" b="1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Projected Total and Operating Margins for </a:t>
            </a:r>
          </a:p>
          <a:p>
            <a:pPr algn="ctr"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66" b="1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Safety-Net Hospitals 2015 - 2026</a:t>
            </a:r>
            <a:endParaRPr lang="en-US" sz="1266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7278" y="3211522"/>
            <a:ext cx="1471941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Total Margins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2199" y="4765477"/>
            <a:ext cx="1965603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Operating Margins</a:t>
            </a:r>
          </a:p>
        </p:txBody>
      </p:sp>
    </p:spTree>
    <p:extLst>
      <p:ext uri="{BB962C8B-B14F-4D97-AF65-F5344CB8AC3E}">
        <p14:creationId xmlns:p14="http://schemas.microsoft.com/office/powerpoint/2010/main" val="2368445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0889" y="1714291"/>
            <a:ext cx="8014639" cy="696601"/>
          </a:xfrm>
        </p:spPr>
        <p:txBody>
          <a:bodyPr/>
          <a:lstStyle/>
          <a:p>
            <a:r>
              <a:rPr lang="en-US" sz="2250" dirty="0"/>
              <a:t>Projected Total and Operating Margins for </a:t>
            </a:r>
            <a:r>
              <a:rPr lang="en-US" sz="2250" dirty="0"/>
              <a:t>Safety-Net </a:t>
            </a:r>
            <a:r>
              <a:rPr lang="en-US" sz="2250" dirty="0"/>
              <a:t>Hospitals </a:t>
            </a:r>
            <a:r>
              <a:rPr lang="en-US" sz="2250" dirty="0"/>
              <a:t>in Expansion and non-Expansion States 2015 – 2026 </a:t>
            </a:r>
            <a:endParaRPr lang="en-US" sz="2250" dirty="0"/>
          </a:p>
          <a:p>
            <a:pPr lvl="1"/>
            <a:endParaRPr lang="en-US" sz="211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97" dirty="0"/>
              <a:t>Safety-Net Hospitals in Expansion States will Experience Largest Impact</a:t>
            </a:r>
            <a:endParaRPr lang="en-US" sz="3797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2017 Dobson DaVanzo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4977" y="6272725"/>
            <a:ext cx="491096" cy="482517"/>
          </a:xfrm>
        </p:spPr>
        <p:txBody>
          <a:bodyPr/>
          <a:lstStyle/>
          <a:p>
            <a:fld id="{D66EA928-0FD6-44DA-A008-23018F9B7FA1}" type="slidenum">
              <a:rPr sz="1600" smtClean="0">
                <a:solidFill>
                  <a:prstClr val="black"/>
                </a:solidFill>
              </a:rPr>
              <a:pPr/>
              <a:t>27</a:t>
            </a:fld>
            <a:endParaRPr sz="16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821073" y="2859119"/>
          <a:ext cx="4233189" cy="321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5053716" y="2839569"/>
          <a:ext cx="3872357" cy="321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5054262" y="2625230"/>
            <a:ext cx="0" cy="3429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1074" y="6181368"/>
            <a:ext cx="4259499" cy="22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44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Source: Dobson | </a:t>
            </a:r>
            <a:r>
              <a:rPr lang="en-US" sz="844" dirty="0" err="1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DaVanzo</a:t>
            </a:r>
            <a:r>
              <a:rPr lang="en-US" sz="844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 analysis of Medicare Hospital Cost Report Data for 2015</a:t>
            </a: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0255" y="2633435"/>
            <a:ext cx="2274982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66" b="1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Medicaid Expansion States</a:t>
            </a:r>
            <a:endParaRPr lang="en-US" sz="1266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0041" y="2625230"/>
            <a:ext cx="1907895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66" b="1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Non-Expansion States</a:t>
            </a:r>
            <a:endParaRPr lang="en-US" sz="1266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0565" y="3201223"/>
            <a:ext cx="1259512" cy="308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Total Margins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1988" y="3254808"/>
            <a:ext cx="1259512" cy="308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Total Margins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243" y="4862348"/>
            <a:ext cx="1670650" cy="308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Operating Margins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6780" y="4875786"/>
            <a:ext cx="1670650" cy="308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Operating Margins</a:t>
            </a:r>
          </a:p>
        </p:txBody>
      </p:sp>
    </p:spTree>
    <p:extLst>
      <p:ext uri="{BB962C8B-B14F-4D97-AF65-F5344CB8AC3E}">
        <p14:creationId xmlns:p14="http://schemas.microsoft.com/office/powerpoint/2010/main" val="2858752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1073" y="1660707"/>
            <a:ext cx="8252039" cy="1482058"/>
          </a:xfrm>
          <a:ln w="25400">
            <a:noFill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844"/>
              </a:spcAft>
            </a:pPr>
            <a:r>
              <a:rPr lang="en-US" sz="1688" dirty="0"/>
              <a:t>Safety-net hospitals ranked highest to lowest based on hospital’s proportion of low-income patients treated</a:t>
            </a:r>
          </a:p>
          <a:p>
            <a:pPr>
              <a:spcBef>
                <a:spcPts val="0"/>
              </a:spcBef>
              <a:spcAft>
                <a:spcPts val="844"/>
              </a:spcAft>
            </a:pPr>
            <a:r>
              <a:rPr lang="en-US" sz="1688" dirty="0"/>
              <a:t>Those in highest </a:t>
            </a:r>
            <a:r>
              <a:rPr lang="en-US" sz="1688" dirty="0" err="1"/>
              <a:t>tercile</a:t>
            </a:r>
            <a:r>
              <a:rPr lang="en-US" sz="1688" dirty="0"/>
              <a:t> have </a:t>
            </a:r>
            <a:r>
              <a:rPr lang="en-US" sz="1688" dirty="0"/>
              <a:t>the lowest operating and total margins under current </a:t>
            </a:r>
            <a:r>
              <a:rPr lang="en-US" sz="1688" dirty="0"/>
              <a:t>law, and </a:t>
            </a:r>
            <a:r>
              <a:rPr lang="en-US" sz="1688" dirty="0"/>
              <a:t>will </a:t>
            </a:r>
            <a:r>
              <a:rPr lang="en-US" sz="1688" dirty="0"/>
              <a:t>experience the greatest negative impact from the AHCA, regardless of whether they are located in a Medicaid expansion or non-expansion state.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94" dirty="0"/>
              <a:t>Safety-net hospitals </a:t>
            </a:r>
            <a:r>
              <a:rPr lang="en-US" sz="3094" dirty="0"/>
              <a:t>with highest proportion of vulnerable patients will be hit hardest</a:t>
            </a:r>
            <a:endParaRPr lang="en-US" sz="3094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</a:t>
            </a: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2017 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Dobson 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</a:rPr>
              <a:t>DaVanzo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4976" y="6272725"/>
            <a:ext cx="467285" cy="482517"/>
          </a:xfrm>
        </p:spPr>
        <p:txBody>
          <a:bodyPr/>
          <a:lstStyle/>
          <a:p>
            <a:fld id="{D66EA928-0FD6-44DA-A008-23018F9B7FA1}" type="slidenum">
              <a:rPr sz="1600" smtClean="0">
                <a:solidFill>
                  <a:prstClr val="black"/>
                </a:solidFill>
              </a:rPr>
              <a:pPr/>
              <a:t>28</a:t>
            </a:fld>
            <a:endParaRPr sz="16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24844" y="3214662"/>
          <a:ext cx="6001484" cy="2991975"/>
        </p:xfrm>
        <a:graphic>
          <a:graphicData uri="http://schemas.openxmlformats.org/drawingml/2006/table">
            <a:tbl>
              <a:tblPr firstRow="1" firstCol="1" bandRow="1"/>
              <a:tblGrid>
                <a:gridCol w="1293388"/>
                <a:gridCol w="639165"/>
                <a:gridCol w="639165"/>
                <a:gridCol w="955749"/>
                <a:gridCol w="759134"/>
                <a:gridCol w="759134"/>
                <a:gridCol w="955749"/>
              </a:tblGrid>
              <a:tr h="223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Margin in 2026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Margin in 2026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Low-income Patients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AHCA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Point Change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AHCA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Point Change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01668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Safety-Net Hospitals in Medicaid Expansion States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Lowest Tercile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Middle Tercile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Highest Tercile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68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Safety-Net Hospitals in Non-Expansion States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Lowest Tercile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Middle Tercile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Highest Tercile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26" marR="48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2874" y="6376156"/>
            <a:ext cx="4259499" cy="22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44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Source: Dobson | </a:t>
            </a:r>
            <a:r>
              <a:rPr lang="en-US" sz="844" dirty="0" err="1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DaVanzo</a:t>
            </a:r>
            <a:r>
              <a:rPr lang="en-US" sz="844" dirty="0">
                <a:solidFill>
                  <a:prstClr val="black"/>
                </a:solidFill>
                <a:latin typeface="Arial" charset="0"/>
                <a:ea typeface="ヒラギノ角ゴ Pro W3" pitchFamily="64" charset="-128"/>
              </a:rPr>
              <a:t> analysis of Medicare Hospital Cost Report Data for 2015</a:t>
            </a:r>
            <a:endParaRPr lang="en-US" sz="1688" dirty="0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018043" y="4768616"/>
            <a:ext cx="4608281" cy="21433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302" tIns="32151" rIns="64302" bIns="32151" numCol="1" rtlCol="0" anchor="t" anchorCtr="0" compatLnSpc="1">
            <a:prstTxWarp prst="textNoShape">
              <a:avLst/>
            </a:prstTxWarp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8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018044" y="5786725"/>
            <a:ext cx="4608281" cy="21433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302" tIns="32151" rIns="64302" bIns="32151" numCol="1" rtlCol="0" anchor="t" anchorCtr="0" compatLnSpc="1">
            <a:prstTxWarp prst="textNoShape">
              <a:avLst/>
            </a:prstTxWarp>
          </a:bodyPr>
          <a:lstStyle/>
          <a:p>
            <a:pPr defTabSz="6430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8">
              <a:solidFill>
                <a:prstClr val="black"/>
              </a:solidFill>
              <a:latin typeface="Arial" charset="0"/>
              <a:ea typeface="ヒラギノ角ゴ Pro W3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344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1687" y="1716525"/>
            <a:ext cx="7855521" cy="4126019"/>
          </a:xfrm>
        </p:spPr>
        <p:txBody>
          <a:bodyPr/>
          <a:lstStyle/>
          <a:p>
            <a:pPr>
              <a:spcAft>
                <a:spcPts val="844"/>
              </a:spcAft>
            </a:pPr>
            <a:r>
              <a:rPr lang="en-US" sz="1688" dirty="0"/>
              <a:t>We </a:t>
            </a:r>
            <a:r>
              <a:rPr lang="en-US" sz="1688" dirty="0"/>
              <a:t>estimate that by 2026 total margins would drop to 0.5 percent compared to current law estimates of 2.9 percent </a:t>
            </a:r>
            <a:r>
              <a:rPr lang="en-US" sz="1688" dirty="0"/>
              <a:t>(83% reduction). </a:t>
            </a:r>
          </a:p>
          <a:p>
            <a:pPr>
              <a:spcAft>
                <a:spcPts val="844"/>
              </a:spcAft>
            </a:pPr>
            <a:r>
              <a:rPr lang="en-US" sz="1688" dirty="0"/>
              <a:t>Safety-net </a:t>
            </a:r>
            <a:r>
              <a:rPr lang="en-US" sz="1688" dirty="0"/>
              <a:t>hospitals in Medicaid expansion states would experience the largest negative impact on margins under the </a:t>
            </a:r>
            <a:r>
              <a:rPr lang="en-US" sz="1688" dirty="0"/>
              <a:t>AHCA - particularly</a:t>
            </a:r>
            <a:r>
              <a:rPr lang="en-US" sz="1688" dirty="0"/>
              <a:t>, small rural hospitals as well as small and mid-size urban </a:t>
            </a:r>
            <a:r>
              <a:rPr lang="en-US" sz="1688" dirty="0"/>
              <a:t>hospitals. </a:t>
            </a:r>
          </a:p>
          <a:p>
            <a:pPr lvl="1">
              <a:spcAft>
                <a:spcPts val="844"/>
              </a:spcAft>
            </a:pPr>
            <a:r>
              <a:rPr lang="en-US" sz="1547" dirty="0"/>
              <a:t>Safety-net </a:t>
            </a:r>
            <a:r>
              <a:rPr lang="en-US" sz="1547" dirty="0"/>
              <a:t>hospitals in states that expanded Medicaid may see uncompensated care costs more than double compared current law by 2026. </a:t>
            </a:r>
            <a:endParaRPr lang="en-US" sz="1547" dirty="0"/>
          </a:p>
          <a:p>
            <a:pPr>
              <a:spcAft>
                <a:spcPts val="844"/>
              </a:spcAft>
            </a:pPr>
            <a:r>
              <a:rPr lang="en-US" sz="1688" dirty="0"/>
              <a:t>S</a:t>
            </a:r>
            <a:r>
              <a:rPr lang="en-US" sz="1688" dirty="0"/>
              <a:t>afety-net </a:t>
            </a:r>
            <a:r>
              <a:rPr lang="en-US" sz="1688" dirty="0"/>
              <a:t>hospitals that have the highest commitment to serving low-income and Medicaid </a:t>
            </a:r>
            <a:r>
              <a:rPr lang="en-US" sz="1688" dirty="0"/>
              <a:t>patients tend </a:t>
            </a:r>
            <a:r>
              <a:rPr lang="en-US" sz="1688" dirty="0"/>
              <a:t>to have the lowest operating and total margins under current law and will </a:t>
            </a:r>
            <a:r>
              <a:rPr lang="en-US" sz="1688" dirty="0"/>
              <a:t>be </a:t>
            </a:r>
            <a:r>
              <a:rPr lang="en-US" sz="1688" dirty="0"/>
              <a:t>negatively impacted the most by the </a:t>
            </a:r>
            <a:r>
              <a:rPr lang="en-US" sz="1688" dirty="0"/>
              <a:t>AHCA.</a:t>
            </a:r>
          </a:p>
          <a:p>
            <a:pPr>
              <a:spcAft>
                <a:spcPts val="844"/>
              </a:spcAft>
            </a:pPr>
            <a:r>
              <a:rPr lang="en-US" sz="1688" dirty="0"/>
              <a:t>The diminished financial stability of safety-net hospitals under the AHCA </a:t>
            </a:r>
            <a:r>
              <a:rPr lang="en-US" sz="1688" dirty="0"/>
              <a:t>not </a:t>
            </a:r>
            <a:r>
              <a:rPr lang="en-US" sz="1688" dirty="0"/>
              <a:t>only </a:t>
            </a:r>
            <a:r>
              <a:rPr lang="en-US" sz="1688" dirty="0"/>
              <a:t>affect the </a:t>
            </a:r>
            <a:r>
              <a:rPr lang="en-US" sz="1688" dirty="0"/>
              <a:t>institutions and Medicaid </a:t>
            </a:r>
            <a:r>
              <a:rPr lang="en-US" sz="1688" dirty="0"/>
              <a:t>patients, </a:t>
            </a:r>
            <a:r>
              <a:rPr lang="en-US" sz="1688" dirty="0"/>
              <a:t>but </a:t>
            </a:r>
            <a:r>
              <a:rPr lang="en-US" sz="1688" dirty="0"/>
              <a:t>affect the </a:t>
            </a:r>
            <a:r>
              <a:rPr lang="en-US" sz="1688" dirty="0"/>
              <a:t>entire community served by these </a:t>
            </a:r>
            <a:r>
              <a:rPr lang="en-US" sz="1688" dirty="0"/>
              <a:t>hospitals.</a:t>
            </a:r>
            <a:endParaRPr lang="en-US" sz="1688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97" dirty="0"/>
              <a:t>Key Findings</a:t>
            </a:r>
            <a:endParaRPr lang="en-US" sz="3797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</a:t>
            </a: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2017 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Dobson 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</a:rPr>
              <a:t>DaVanzo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&amp; Associates, LLC. All Rights Reserved. </a:t>
            </a:r>
            <a:endParaRPr lang="en-US" sz="844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4976" y="6272725"/>
            <a:ext cx="582899" cy="482517"/>
          </a:xfrm>
        </p:spPr>
        <p:txBody>
          <a:bodyPr/>
          <a:lstStyle/>
          <a:p>
            <a:fld id="{D66EA928-0FD6-44DA-A008-23018F9B7FA1}" type="slidenum">
              <a:rPr sz="1600" smtClean="0">
                <a:solidFill>
                  <a:prstClr val="black"/>
                </a:solidFill>
              </a:rPr>
              <a:pPr/>
              <a:t>29</a:t>
            </a:fld>
            <a:endParaRPr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EXHIBIT 2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Low-Income Adults in Arkansas and Kentucky Experienced Marked Improvements in Health Care Access and Affordability Following Medicaid Expansion Compared to Adults in Texas, Which Did Not Expand Medicaid, 2016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324" y="2327203"/>
            <a:ext cx="407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Percentage point change since baseline (2013) compared to non-expansion states (Texas)</a:t>
            </a:r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108518266"/>
              </p:ext>
            </p:extLst>
          </p:nvPr>
        </p:nvGraphicFramePr>
        <p:xfrm>
          <a:off x="577709" y="2731008"/>
          <a:ext cx="8140842" cy="302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 &lt; .10.  ** p &lt; .05.  *** p &lt; .01.</a:t>
            </a:r>
          </a:p>
          <a:p>
            <a:r>
              <a:rPr lang="en-US" dirty="0"/>
              <a:t>Adapted from B. D. Sommers, B. </a:t>
            </a:r>
            <a:r>
              <a:rPr lang="en-US" dirty="0" err="1"/>
              <a:t>Maylone</a:t>
            </a:r>
            <a:r>
              <a:rPr lang="en-US" dirty="0"/>
              <a:t>, R. J. </a:t>
            </a:r>
            <a:r>
              <a:rPr lang="en-US" dirty="0" err="1"/>
              <a:t>Blendon</a:t>
            </a:r>
            <a:r>
              <a:rPr lang="en-US" dirty="0"/>
              <a:t> et al., “Three-Year Impacts of the Affordable Care Act: Improved Medical Care and Health Among Low-Income Adults,” Health Affairs Web First, published online May 17, 2017.</a:t>
            </a:r>
          </a:p>
        </p:txBody>
      </p:sp>
    </p:spTree>
    <p:extLst>
      <p:ext uri="{BB962C8B-B14F-4D97-AF65-F5344CB8AC3E}">
        <p14:creationId xmlns:p14="http://schemas.microsoft.com/office/powerpoint/2010/main" val="393394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130" name="Group 530"/>
          <p:cNvGraphicFramePr>
            <a:graphicFrameLocks noGrp="1"/>
          </p:cNvGraphicFramePr>
          <p:nvPr>
            <p:ph type="tbl" sz="quarter" idx="22"/>
            <p:extLst>
              <p:ext uri="{D42A27DB-BD31-4B8C-83A1-F6EECF244321}">
                <p14:modId xmlns:p14="http://schemas.microsoft.com/office/powerpoint/2010/main" val="589093949"/>
              </p:ext>
            </p:extLst>
          </p:nvPr>
        </p:nvGraphicFramePr>
        <p:xfrm>
          <a:off x="627063" y="1789418"/>
          <a:ext cx="8091487" cy="373061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62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4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4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0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41805" marR="41805" marT="27419" marB="27419" anchor="ctr" horzOverflow="overflow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rebuchet MS" charset="0"/>
                          <a:ea typeface="Trebuchet MS" charset="0"/>
                          <a:cs typeface="Trebuchet MS" charset="0"/>
                        </a:rPr>
                        <a:t>Affordable Care Act</a:t>
                      </a:r>
                      <a:endParaRPr kumimoji="0" lang="en-US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41805" marR="41805" marT="27419" marB="27419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rebuchet MS" charset="0"/>
                          <a:ea typeface="Trebuchet MS" charset="0"/>
                          <a:cs typeface="Trebuchet MS" charset="0"/>
                        </a:rPr>
                        <a:t>American Health Care Act</a:t>
                      </a:r>
                      <a:endParaRPr kumimoji="0" lang="en-US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41805" marR="41805" marT="27419" marB="27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1947">
                <a:tc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Medicaid 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Expansion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83600" marR="41805" marT="27419" marB="2741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For adults up to 138% poverty, enhanced federal match of 100% phasing down to 90% by 2020.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182880" marR="182880" marT="91440" marB="9144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Phases out the Medicaid expansion.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182880" marR="182880" marT="91440" marB="9144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8140">
                <a:tc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Existing Medicaid Program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83600" marR="41805" marT="27419" marB="2741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Federal match ranges from 50%  -  76% across states. </a:t>
                      </a:r>
                    </a:p>
                  </a:txBody>
                  <a:tcPr marL="182880" marR="182880" marT="91440" marB="9144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Caps the federal contribution to Medicaid.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182880" marR="182880" marT="91440" marB="9144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EXHIBIT 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AHCA Makes Sweeping Changes to the Medicaid Program</a:t>
            </a:r>
          </a:p>
        </p:txBody>
      </p:sp>
    </p:spTree>
    <p:extLst>
      <p:ext uri="{BB962C8B-B14F-4D97-AF65-F5344CB8AC3E}">
        <p14:creationId xmlns:p14="http://schemas.microsoft.com/office/powerpoint/2010/main" val="309005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Placeholder 12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469289944"/>
              </p:ext>
            </p:extLst>
          </p:nvPr>
        </p:nvGraphicFramePr>
        <p:xfrm>
          <a:off x="627063" y="1790666"/>
          <a:ext cx="8091487" cy="3964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Congressional Budget Office, Cost Estimate for H.R. 1628, the American Health Care Act of 2017 (May 24, 2017), </a:t>
            </a:r>
            <a:r>
              <a:rPr lang="en-US" dirty="0">
                <a:hlinkClick r:id="rId3"/>
              </a:rPr>
              <a:t>https://www.cbo.gov/system/files/115th-congress-2017-2018/costestimate/hr1628aspassed.pdf</a:t>
            </a:r>
            <a:r>
              <a:rPr lang="en-US" dirty="0"/>
              <a:t>, Table 3.</a:t>
            </a: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EXHIBIT 4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27434" y="515179"/>
            <a:ext cx="8091114" cy="1185034"/>
          </a:xfrm>
        </p:spPr>
        <p:txBody>
          <a:bodyPr>
            <a:normAutofit fontScale="90000"/>
          </a:bodyPr>
          <a:lstStyle/>
          <a:p>
            <a:r>
              <a:rPr lang="en-US" dirty="0"/>
              <a:t>States Would Lose an Estimated $834 Billion in Federal Funds for Their Medicaid Programs Under the AHCA</a:t>
            </a:r>
          </a:p>
        </p:txBody>
      </p:sp>
    </p:spTree>
    <p:extLst>
      <p:ext uri="{BB962C8B-B14F-4D97-AF65-F5344CB8AC3E}">
        <p14:creationId xmlns:p14="http://schemas.microsoft.com/office/powerpoint/2010/main" val="411212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2400" y="6392071"/>
            <a:ext cx="8991600" cy="465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1074721" y="1371600"/>
            <a:ext cx="697550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prstClr val="white"/>
                </a:solidFill>
                <a:latin typeface="Calibri" pitchFamily="34" charset="0"/>
              </a:rPr>
              <a:t>Impact of the AHCA on Medicaid </a:t>
            </a:r>
            <a:endParaRPr lang="en-US" sz="3000" b="1" dirty="0">
              <a:solidFill>
                <a:prstClr val="white"/>
              </a:solidFill>
              <a:latin typeface="Calibri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June </a:t>
            </a:r>
            <a:r>
              <a:rPr lang="en-US" b="1" dirty="0" smtClean="0">
                <a:solidFill>
                  <a:prstClr val="white"/>
                </a:solidFill>
                <a:latin typeface="Calibri" pitchFamily="34" charset="0"/>
              </a:rPr>
              <a:t>20, 2017</a:t>
            </a:r>
            <a:endParaRPr lang="en-US" sz="3000" b="1" dirty="0">
              <a:solidFill>
                <a:prstClr val="white"/>
              </a:solidFill>
              <a:latin typeface="Calibri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6451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724400"/>
            <a:ext cx="13716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Line 11"/>
          <p:cNvSpPr>
            <a:spLocks noChangeShapeType="1"/>
          </p:cNvSpPr>
          <p:nvPr/>
        </p:nvSpPr>
        <p:spPr bwMode="auto">
          <a:xfrm flipV="1">
            <a:off x="152400" y="3420122"/>
            <a:ext cx="8839200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</p:spPr>
        <p:txBody>
          <a:bodyPr lIns="91418" tIns="45709" rIns="91418" bIns="45709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8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066800"/>
            <a:ext cx="9144000" cy="5181600"/>
            <a:chOff x="0" y="1524000"/>
            <a:chExt cx="9144000" cy="39624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0" y="1524000"/>
              <a:ext cx="9144000" cy="396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/>
              <a:endParaRPr lang="en-US" sz="11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0" y="1524000"/>
              <a:ext cx="9144000" cy="0"/>
            </a:xfrm>
            <a:prstGeom prst="lin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5486400"/>
              <a:ext cx="9144000" cy="0"/>
            </a:xfrm>
            <a:prstGeom prst="lin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Enrollment and Spending Trends in Medicaid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76322" y="6379404"/>
            <a:ext cx="7924802" cy="3719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defTabSz="1019175"/>
            <a:r>
              <a:rPr lang="en-US" sz="650" dirty="0">
                <a:solidFill>
                  <a:prstClr val="white"/>
                </a:solidFill>
                <a:latin typeface="Calibri" charset="0"/>
              </a:rPr>
              <a:t>Note: http://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www.kff.org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/medicaid/state-indicator/distribution-of-medicaid-enrollees-by-enrollment-group/?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currentTimeframe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=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0&amp;sortModel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=%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7B%22colId%22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:%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22Location%22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,%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22sort%22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:%</a:t>
            </a:r>
            <a:r>
              <a:rPr lang="en-US" sz="650" dirty="0" err="1" smtClean="0">
                <a:solidFill>
                  <a:prstClr val="white"/>
                </a:solidFill>
                <a:latin typeface="Calibri" charset="0"/>
              </a:rPr>
              <a:t>22asc%22%7D</a:t>
            </a:r>
            <a:endParaRPr lang="en-US" sz="650" dirty="0" smtClean="0">
              <a:solidFill>
                <a:prstClr val="white"/>
              </a:solidFill>
              <a:latin typeface="Calibri" charset="0"/>
            </a:endParaRPr>
          </a:p>
          <a:p>
            <a:pPr defTabSz="1019175"/>
            <a:r>
              <a:rPr lang="en-US" sz="650" dirty="0">
                <a:solidFill>
                  <a:prstClr val="white"/>
                </a:solidFill>
                <a:latin typeface="Calibri" charset="0"/>
              </a:rPr>
              <a:t>http://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www.kff.org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/medicaid/state-indicator/medicaid-spending-by-enrollment-group/?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currentTimeframe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=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0&amp;sortModel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=%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7B%22colId%22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:%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22Location%22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,%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22sort%22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:%</a:t>
            </a:r>
            <a:r>
              <a:rPr lang="en-US" sz="650" dirty="0" err="1" smtClean="0">
                <a:solidFill>
                  <a:prstClr val="white"/>
                </a:solidFill>
                <a:latin typeface="Calibri" charset="0"/>
              </a:rPr>
              <a:t>22asc%22%7D</a:t>
            </a:r>
            <a:endParaRPr lang="en-US" sz="650" dirty="0" smtClean="0">
              <a:solidFill>
                <a:prstClr val="white"/>
              </a:solidFill>
              <a:latin typeface="Calibri" charset="0"/>
            </a:endParaRPr>
          </a:p>
          <a:p>
            <a:pPr defTabSz="1019175"/>
            <a:r>
              <a:rPr lang="en-US" sz="650" dirty="0">
                <a:solidFill>
                  <a:prstClr val="white"/>
                </a:solidFill>
                <a:latin typeface="Calibri" charset="0"/>
              </a:rPr>
              <a:t>http://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www.kff.org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/medicaid/state-indicator/distribution-of-medicaid-spending-by-service/?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currentTimeframe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=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0&amp;sortModel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=%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7B%22colId%22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:%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22Location%22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,%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22sort%22</a:t>
            </a:r>
            <a:r>
              <a:rPr lang="en-US" sz="650" dirty="0">
                <a:solidFill>
                  <a:prstClr val="white"/>
                </a:solidFill>
                <a:latin typeface="Calibri" charset="0"/>
              </a:rPr>
              <a:t>:%</a:t>
            </a:r>
            <a:r>
              <a:rPr lang="en-US" sz="650" dirty="0" err="1">
                <a:solidFill>
                  <a:prstClr val="white"/>
                </a:solidFill>
                <a:latin typeface="Calibri" charset="0"/>
              </a:rPr>
              <a:t>22asc%22%7D</a:t>
            </a:r>
            <a:endParaRPr lang="en-US" sz="650" dirty="0" smtClean="0">
              <a:solidFill>
                <a:prstClr val="white"/>
              </a:solidFill>
              <a:latin typeface="Calibri" charset="0"/>
            </a:endParaRPr>
          </a:p>
          <a:p>
            <a:pPr defTabSz="1019175"/>
            <a:endParaRPr lang="en-US" sz="650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53000" y="1972270"/>
            <a:ext cx="364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800" b="1" dirty="0">
                <a:solidFill>
                  <a:prstClr val="black"/>
                </a:solidFill>
                <a:latin typeface="Calibri"/>
              </a:rPr>
              <a:t>Medicaid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Spending by Service, FY 2016 (billions)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4572000" y="1447800"/>
            <a:ext cx="0" cy="480060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0" y="1003659"/>
            <a:ext cx="9144000" cy="797487"/>
          </a:xfrm>
          <a:prstGeom prst="rect">
            <a:avLst/>
          </a:prstGeom>
          <a:solidFill>
            <a:srgbClr val="FFE9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charset="0"/>
              </a:rPr>
              <a:t>Children are the largest group of enrollees, but </a:t>
            </a:r>
          </a:p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charset="0"/>
              </a:rPr>
              <a:t>aged and disabled enrollees account for more than half of total program spending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1230" y="1972270"/>
            <a:ext cx="3870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800" b="1" dirty="0">
                <a:solidFill>
                  <a:prstClr val="black"/>
                </a:solidFill>
                <a:latin typeface="Calibri"/>
              </a:rPr>
              <a:t>Medicaid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Enrollment vs. Spending by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Eligibility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Category, FY 2014 (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millions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/>
          </p:nvPr>
        </p:nvGraphicFramePr>
        <p:xfrm>
          <a:off x="0" y="2743200"/>
          <a:ext cx="4572000" cy="351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>
            <p:extLst/>
          </p:nvPr>
        </p:nvGraphicFramePr>
        <p:xfrm>
          <a:off x="5105400" y="2575666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Left Bracket 2"/>
          <p:cNvSpPr/>
          <p:nvPr/>
        </p:nvSpPr>
        <p:spPr bwMode="auto">
          <a:xfrm>
            <a:off x="5257800" y="4572000"/>
            <a:ext cx="304800" cy="838200"/>
          </a:xfrm>
          <a:prstGeom prst="leftBracke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5791200" y="3962400"/>
            <a:ext cx="423274" cy="1752600"/>
          </a:xfrm>
          <a:prstGeom prst="lef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36112" y="4455112"/>
            <a:ext cx="8382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 charset="0"/>
              </a:rPr>
              <a:t>Includes acute and long-term care</a:t>
            </a:r>
            <a:endParaRPr lang="en-US" sz="1100" b="1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74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66800"/>
            <a:ext cx="9144000" cy="5181600"/>
            <a:chOff x="0" y="1524000"/>
            <a:chExt cx="9144000" cy="3962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1524000"/>
              <a:ext cx="9144000" cy="396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58" tIns="50929" rIns="101858" bIns="5092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19175"/>
              <a:endParaRPr lang="en-US" sz="11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0" y="1524000"/>
              <a:ext cx="9144000" cy="0"/>
            </a:xfrm>
            <a:prstGeom prst="lin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0" y="5486400"/>
              <a:ext cx="9144000" cy="0"/>
            </a:xfrm>
            <a:prstGeom prst="lin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AHCA: Significant Losses in Coverage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" y="6365855"/>
            <a:ext cx="7025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800" dirty="0">
                <a:solidFill>
                  <a:prstClr val="white"/>
                </a:solidFill>
                <a:latin typeface="Calibri"/>
              </a:rPr>
              <a:t>Sources: https://</a:t>
            </a:r>
            <a:r>
              <a:rPr lang="en-US" sz="800" dirty="0" err="1">
                <a:solidFill>
                  <a:prstClr val="white"/>
                </a:solidFill>
                <a:latin typeface="Calibri"/>
              </a:rPr>
              <a:t>www.cbo.gov</a:t>
            </a:r>
            <a:r>
              <a:rPr lang="en-US" sz="800" dirty="0">
                <a:solidFill>
                  <a:prstClr val="white"/>
                </a:solidFill>
                <a:latin typeface="Calibri"/>
              </a:rPr>
              <a:t>/system/files/115th-congress-2017-2018/costestimate/hr1628aspassed.pdf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990600"/>
            <a:ext cx="9144000" cy="686914"/>
          </a:xfrm>
          <a:prstGeom prst="rect">
            <a:avLst/>
          </a:prstGeom>
          <a:solidFill>
            <a:srgbClr val="FFE9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charset="0"/>
              </a:rPr>
              <a:t>The AHCA estimated to result in 23 million fewer covered individuals by 2026</a:t>
            </a:r>
            <a:endParaRPr lang="en-US" sz="1800" b="1" dirty="0">
              <a:solidFill>
                <a:prstClr val="black"/>
              </a:solidFill>
              <a:latin typeface="Calibri" charset="0"/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152400" y="2209800"/>
          <a:ext cx="8839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7300" y="17642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Effects of AHCA on Health Insurance Coverage, 2020-2026 (millions)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462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Implications for Trigger States under AHCA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0999" y="1295400"/>
            <a:ext cx="6096001" cy="47244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>
              <a:spcAft>
                <a:spcPts val="600"/>
              </a:spcAft>
            </a:pPr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Trigger States: 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At least seven expansion states have legislative provisions that require the state to reduce or eliminate Medicaid eligibility and/or benefits for the expansion population if enhanced funding is reduced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Arkansas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Expansion will be terminated within 120 days after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FMAP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reduction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Illinois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If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FMAP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is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reduced below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90%,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the expansion will be terminated no later than the end of the third month following the month in which the reduction in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FMAP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takes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effect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Indiana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: Requires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the state to terminate the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expansion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program if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FMAP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rates are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reduced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Michigan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: Expansion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will be terminated if the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FMAP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is reduced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annual state savings and other nonfederal net savings associated with the implementation of the expansion are not sufficient to cover the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reduction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New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Hampshire: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Expansion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will be terminated within 180 days if the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FMAP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rate falls below 95 percent in 2017 and 94 percent in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2018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New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Mexico: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state will “reduce or rescind eligibility” for the new adult category if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FMAP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rates are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reduced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Washington: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If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FMAP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is reduced, the WA Healthcare Authority must take steps to ensure that the state does not incur any additional costs beyond what would have been incurred had the enhanced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FMAP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remained in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effect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1" y="914400"/>
            <a:ext cx="2362199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>
              <a:spcAft>
                <a:spcPts val="60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96094" y="1432238"/>
            <a:ext cx="843992" cy="868825"/>
            <a:chOff x="1514774" y="2030325"/>
            <a:chExt cx="1115422" cy="953767"/>
          </a:xfrm>
        </p:grpSpPr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1514774" y="2030325"/>
              <a:ext cx="1115422" cy="953767"/>
            </a:xfrm>
            <a:custGeom>
              <a:avLst/>
              <a:gdLst>
                <a:gd name="T0" fmla="*/ 2147483647 w 437"/>
                <a:gd name="T1" fmla="*/ 0 h 399"/>
                <a:gd name="T2" fmla="*/ 2147483647 w 437"/>
                <a:gd name="T3" fmla="*/ 2147483647 h 399"/>
                <a:gd name="T4" fmla="*/ 2147483647 w 437"/>
                <a:gd name="T5" fmla="*/ 2147483647 h 399"/>
                <a:gd name="T6" fmla="*/ 2147483647 w 437"/>
                <a:gd name="T7" fmla="*/ 2147483647 h 399"/>
                <a:gd name="T8" fmla="*/ 2147483647 w 437"/>
                <a:gd name="T9" fmla="*/ 2147483647 h 399"/>
                <a:gd name="T10" fmla="*/ 2147483647 w 437"/>
                <a:gd name="T11" fmla="*/ 2147483647 h 399"/>
                <a:gd name="T12" fmla="*/ 2147483647 w 437"/>
                <a:gd name="T13" fmla="*/ 2147483647 h 399"/>
                <a:gd name="T14" fmla="*/ 2147483647 w 437"/>
                <a:gd name="T15" fmla="*/ 2147483647 h 399"/>
                <a:gd name="T16" fmla="*/ 2147483647 w 437"/>
                <a:gd name="T17" fmla="*/ 2147483647 h 399"/>
                <a:gd name="T18" fmla="*/ 2147483647 w 437"/>
                <a:gd name="T19" fmla="*/ 2147483647 h 399"/>
                <a:gd name="T20" fmla="*/ 2147483647 w 437"/>
                <a:gd name="T21" fmla="*/ 2147483647 h 399"/>
                <a:gd name="T22" fmla="*/ 2147483647 w 437"/>
                <a:gd name="T23" fmla="*/ 2147483647 h 399"/>
                <a:gd name="T24" fmla="*/ 2147483647 w 437"/>
                <a:gd name="T25" fmla="*/ 2147483647 h 399"/>
                <a:gd name="T26" fmla="*/ 2147483647 w 437"/>
                <a:gd name="T27" fmla="*/ 2147483647 h 399"/>
                <a:gd name="T28" fmla="*/ 2147483647 w 437"/>
                <a:gd name="T29" fmla="*/ 2147483647 h 399"/>
                <a:gd name="T30" fmla="*/ 2147483647 w 437"/>
                <a:gd name="T31" fmla="*/ 2147483647 h 399"/>
                <a:gd name="T32" fmla="*/ 2147483647 w 437"/>
                <a:gd name="T33" fmla="*/ 2147483647 h 399"/>
                <a:gd name="T34" fmla="*/ 2147483647 w 437"/>
                <a:gd name="T35" fmla="*/ 2147483647 h 399"/>
                <a:gd name="T36" fmla="*/ 2147483647 w 437"/>
                <a:gd name="T37" fmla="*/ 2147483647 h 399"/>
                <a:gd name="T38" fmla="*/ 2147483647 w 437"/>
                <a:gd name="T39" fmla="*/ 2147483647 h 399"/>
                <a:gd name="T40" fmla="*/ 2147483647 w 437"/>
                <a:gd name="T41" fmla="*/ 2147483647 h 399"/>
                <a:gd name="T42" fmla="*/ 2147483647 w 437"/>
                <a:gd name="T43" fmla="*/ 2147483647 h 399"/>
                <a:gd name="T44" fmla="*/ 2147483647 w 437"/>
                <a:gd name="T45" fmla="*/ 2147483647 h 399"/>
                <a:gd name="T46" fmla="*/ 2147483647 w 437"/>
                <a:gd name="T47" fmla="*/ 2147483647 h 399"/>
                <a:gd name="T48" fmla="*/ 2147483647 w 437"/>
                <a:gd name="T49" fmla="*/ 2147483647 h 399"/>
                <a:gd name="T50" fmla="*/ 2147483647 w 437"/>
                <a:gd name="T51" fmla="*/ 2147483647 h 399"/>
                <a:gd name="T52" fmla="*/ 2147483647 w 437"/>
                <a:gd name="T53" fmla="*/ 2147483647 h 399"/>
                <a:gd name="T54" fmla="*/ 2147483647 w 437"/>
                <a:gd name="T55" fmla="*/ 2147483647 h 399"/>
                <a:gd name="T56" fmla="*/ 2147483647 w 437"/>
                <a:gd name="T57" fmla="*/ 2147483647 h 399"/>
                <a:gd name="T58" fmla="*/ 2147483647 w 437"/>
                <a:gd name="T59" fmla="*/ 2147483647 h 399"/>
                <a:gd name="T60" fmla="*/ 2147483647 w 437"/>
                <a:gd name="T61" fmla="*/ 2147483647 h 399"/>
                <a:gd name="T62" fmla="*/ 2147483647 w 437"/>
                <a:gd name="T63" fmla="*/ 2147483647 h 399"/>
                <a:gd name="T64" fmla="*/ 2147483647 w 437"/>
                <a:gd name="T65" fmla="*/ 2147483647 h 399"/>
                <a:gd name="T66" fmla="*/ 2147483647 w 437"/>
                <a:gd name="T67" fmla="*/ 2147483647 h 399"/>
                <a:gd name="T68" fmla="*/ 2147483647 w 437"/>
                <a:gd name="T69" fmla="*/ 2147483647 h 399"/>
                <a:gd name="T70" fmla="*/ 2147483647 w 437"/>
                <a:gd name="T71" fmla="*/ 2147483647 h 399"/>
                <a:gd name="T72" fmla="*/ 2147483647 w 437"/>
                <a:gd name="T73" fmla="*/ 2147483647 h 399"/>
                <a:gd name="T74" fmla="*/ 2147483647 w 437"/>
                <a:gd name="T75" fmla="*/ 2147483647 h 399"/>
                <a:gd name="T76" fmla="*/ 2147483647 w 437"/>
                <a:gd name="T77" fmla="*/ 2147483647 h 399"/>
                <a:gd name="T78" fmla="*/ 2147483647 w 437"/>
                <a:gd name="T79" fmla="*/ 2147483647 h 399"/>
                <a:gd name="T80" fmla="*/ 2147483647 w 437"/>
                <a:gd name="T81" fmla="*/ 2147483647 h 399"/>
                <a:gd name="T82" fmla="*/ 2147483647 w 437"/>
                <a:gd name="T83" fmla="*/ 2147483647 h 399"/>
                <a:gd name="T84" fmla="*/ 2147483647 w 437"/>
                <a:gd name="T85" fmla="*/ 2147483647 h 399"/>
                <a:gd name="T86" fmla="*/ 2147483647 w 437"/>
                <a:gd name="T87" fmla="*/ 2147483647 h 399"/>
                <a:gd name="T88" fmla="*/ 2147483647 w 437"/>
                <a:gd name="T89" fmla="*/ 2147483647 h 399"/>
                <a:gd name="T90" fmla="*/ 2147483647 w 437"/>
                <a:gd name="T91" fmla="*/ 2147483647 h 399"/>
                <a:gd name="T92" fmla="*/ 0 w 437"/>
                <a:gd name="T93" fmla="*/ 2147483647 h 3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7"/>
                <a:gd name="T142" fmla="*/ 0 h 399"/>
                <a:gd name="T143" fmla="*/ 437 w 437"/>
                <a:gd name="T144" fmla="*/ 399 h 3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7" h="399">
                  <a:moveTo>
                    <a:pt x="0" y="13"/>
                  </a:moveTo>
                  <a:lnTo>
                    <a:pt x="391" y="0"/>
                  </a:lnTo>
                  <a:lnTo>
                    <a:pt x="397" y="8"/>
                  </a:lnTo>
                  <a:lnTo>
                    <a:pt x="400" y="11"/>
                  </a:lnTo>
                  <a:lnTo>
                    <a:pt x="402" y="13"/>
                  </a:lnTo>
                  <a:lnTo>
                    <a:pt x="402" y="23"/>
                  </a:lnTo>
                  <a:lnTo>
                    <a:pt x="400" y="27"/>
                  </a:lnTo>
                  <a:lnTo>
                    <a:pt x="397" y="34"/>
                  </a:lnTo>
                  <a:lnTo>
                    <a:pt x="391" y="40"/>
                  </a:lnTo>
                  <a:lnTo>
                    <a:pt x="386" y="45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5" y="57"/>
                  </a:lnTo>
                  <a:lnTo>
                    <a:pt x="427" y="56"/>
                  </a:lnTo>
                  <a:lnTo>
                    <a:pt x="434" y="61"/>
                  </a:lnTo>
                  <a:lnTo>
                    <a:pt x="437" y="65"/>
                  </a:lnTo>
                  <a:lnTo>
                    <a:pt x="432" y="75"/>
                  </a:lnTo>
                  <a:lnTo>
                    <a:pt x="427" y="80"/>
                  </a:lnTo>
                  <a:lnTo>
                    <a:pt x="421" y="84"/>
                  </a:lnTo>
                  <a:lnTo>
                    <a:pt x="418" y="88"/>
                  </a:lnTo>
                  <a:lnTo>
                    <a:pt x="418" y="96"/>
                  </a:lnTo>
                  <a:lnTo>
                    <a:pt x="419" y="99"/>
                  </a:lnTo>
                  <a:lnTo>
                    <a:pt x="418" y="105"/>
                  </a:lnTo>
                  <a:lnTo>
                    <a:pt x="416" y="110"/>
                  </a:lnTo>
                  <a:lnTo>
                    <a:pt x="411" y="111"/>
                  </a:lnTo>
                  <a:lnTo>
                    <a:pt x="408" y="115"/>
                  </a:lnTo>
                  <a:lnTo>
                    <a:pt x="408" y="118"/>
                  </a:lnTo>
                  <a:lnTo>
                    <a:pt x="405" y="123"/>
                  </a:lnTo>
                  <a:lnTo>
                    <a:pt x="403" y="124"/>
                  </a:lnTo>
                  <a:lnTo>
                    <a:pt x="400" y="129"/>
                  </a:lnTo>
                  <a:lnTo>
                    <a:pt x="402" y="135"/>
                  </a:lnTo>
                  <a:lnTo>
                    <a:pt x="407" y="139"/>
                  </a:lnTo>
                  <a:lnTo>
                    <a:pt x="408" y="145"/>
                  </a:lnTo>
                  <a:lnTo>
                    <a:pt x="405" y="154"/>
                  </a:lnTo>
                  <a:lnTo>
                    <a:pt x="400" y="161"/>
                  </a:lnTo>
                  <a:lnTo>
                    <a:pt x="395" y="164"/>
                  </a:lnTo>
                  <a:lnTo>
                    <a:pt x="391" y="167"/>
                  </a:lnTo>
                  <a:lnTo>
                    <a:pt x="389" y="173"/>
                  </a:lnTo>
                  <a:lnTo>
                    <a:pt x="391" y="177"/>
                  </a:lnTo>
                  <a:lnTo>
                    <a:pt x="388" y="183"/>
                  </a:lnTo>
                  <a:lnTo>
                    <a:pt x="383" y="185"/>
                  </a:lnTo>
                  <a:lnTo>
                    <a:pt x="378" y="188"/>
                  </a:lnTo>
                  <a:lnTo>
                    <a:pt x="376" y="193"/>
                  </a:lnTo>
                  <a:lnTo>
                    <a:pt x="375" y="197"/>
                  </a:lnTo>
                  <a:lnTo>
                    <a:pt x="370" y="200"/>
                  </a:lnTo>
                  <a:lnTo>
                    <a:pt x="365" y="202"/>
                  </a:lnTo>
                  <a:lnTo>
                    <a:pt x="365" y="207"/>
                  </a:lnTo>
                  <a:lnTo>
                    <a:pt x="364" y="213"/>
                  </a:lnTo>
                  <a:lnTo>
                    <a:pt x="364" y="216"/>
                  </a:lnTo>
                  <a:lnTo>
                    <a:pt x="367" y="220"/>
                  </a:lnTo>
                  <a:lnTo>
                    <a:pt x="367" y="224"/>
                  </a:lnTo>
                  <a:lnTo>
                    <a:pt x="367" y="231"/>
                  </a:lnTo>
                  <a:lnTo>
                    <a:pt x="364" y="235"/>
                  </a:lnTo>
                  <a:lnTo>
                    <a:pt x="359" y="237"/>
                  </a:lnTo>
                  <a:lnTo>
                    <a:pt x="353" y="242"/>
                  </a:lnTo>
                  <a:lnTo>
                    <a:pt x="348" y="243"/>
                  </a:lnTo>
                  <a:lnTo>
                    <a:pt x="346" y="248"/>
                  </a:lnTo>
                  <a:lnTo>
                    <a:pt x="345" y="253"/>
                  </a:lnTo>
                  <a:lnTo>
                    <a:pt x="341" y="261"/>
                  </a:lnTo>
                  <a:lnTo>
                    <a:pt x="338" y="267"/>
                  </a:lnTo>
                  <a:lnTo>
                    <a:pt x="335" y="272"/>
                  </a:lnTo>
                  <a:lnTo>
                    <a:pt x="332" y="280"/>
                  </a:lnTo>
                  <a:lnTo>
                    <a:pt x="329" y="286"/>
                  </a:lnTo>
                  <a:lnTo>
                    <a:pt x="326" y="291"/>
                  </a:lnTo>
                  <a:lnTo>
                    <a:pt x="324" y="299"/>
                  </a:lnTo>
                  <a:lnTo>
                    <a:pt x="322" y="307"/>
                  </a:lnTo>
                  <a:lnTo>
                    <a:pt x="319" y="312"/>
                  </a:lnTo>
                  <a:lnTo>
                    <a:pt x="316" y="316"/>
                  </a:lnTo>
                  <a:lnTo>
                    <a:pt x="314" y="323"/>
                  </a:lnTo>
                  <a:lnTo>
                    <a:pt x="318" y="329"/>
                  </a:lnTo>
                  <a:lnTo>
                    <a:pt x="319" y="334"/>
                  </a:lnTo>
                  <a:lnTo>
                    <a:pt x="319" y="342"/>
                  </a:lnTo>
                  <a:lnTo>
                    <a:pt x="321" y="348"/>
                  </a:lnTo>
                  <a:lnTo>
                    <a:pt x="319" y="356"/>
                  </a:lnTo>
                  <a:lnTo>
                    <a:pt x="322" y="361"/>
                  </a:lnTo>
                  <a:lnTo>
                    <a:pt x="327" y="366"/>
                  </a:lnTo>
                  <a:lnTo>
                    <a:pt x="327" y="369"/>
                  </a:lnTo>
                  <a:lnTo>
                    <a:pt x="324" y="380"/>
                  </a:lnTo>
                  <a:lnTo>
                    <a:pt x="321" y="385"/>
                  </a:lnTo>
                  <a:lnTo>
                    <a:pt x="322" y="390"/>
                  </a:lnTo>
                  <a:lnTo>
                    <a:pt x="322" y="393"/>
                  </a:lnTo>
                  <a:lnTo>
                    <a:pt x="55" y="399"/>
                  </a:lnTo>
                  <a:lnTo>
                    <a:pt x="55" y="340"/>
                  </a:lnTo>
                  <a:lnTo>
                    <a:pt x="51" y="336"/>
                  </a:lnTo>
                  <a:lnTo>
                    <a:pt x="44" y="332"/>
                  </a:lnTo>
                  <a:lnTo>
                    <a:pt x="38" y="334"/>
                  </a:lnTo>
                  <a:lnTo>
                    <a:pt x="32" y="337"/>
                  </a:lnTo>
                  <a:lnTo>
                    <a:pt x="28" y="339"/>
                  </a:lnTo>
                  <a:lnTo>
                    <a:pt x="24" y="337"/>
                  </a:lnTo>
                  <a:lnTo>
                    <a:pt x="22" y="334"/>
                  </a:lnTo>
                  <a:lnTo>
                    <a:pt x="17" y="331"/>
                  </a:lnTo>
                  <a:lnTo>
                    <a:pt x="14" y="324"/>
                  </a:lnTo>
                  <a:lnTo>
                    <a:pt x="11" y="32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91311" tIns="45657" rIns="91311" bIns="45657"/>
            <a:lstStyle/>
            <a:p>
              <a:pPr defTabSz="914400">
                <a:defRPr/>
              </a:pPr>
              <a:endParaRPr lang="en-US" sz="900" kern="0" dirty="0">
                <a:solidFill>
                  <a:prstClr val="black"/>
                </a:solidFill>
                <a:latin typeface="Arial" charset="0"/>
                <a:ea typeface="ＭＳ Ｐゴシック"/>
              </a:endParaRPr>
            </a:p>
          </p:txBody>
        </p:sp>
        <p:sp>
          <p:nvSpPr>
            <p:cNvPr id="12" name="Text Box 119"/>
            <p:cNvSpPr txBox="1">
              <a:spLocks noChangeArrowheads="1"/>
            </p:cNvSpPr>
            <p:nvPr/>
          </p:nvSpPr>
          <p:spPr bwMode="auto">
            <a:xfrm>
              <a:off x="1514774" y="2258636"/>
              <a:ext cx="1115422" cy="3160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1" tIns="45657" rIns="91311" bIns="45657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rgbClr val="EC1608"/>
                </a:buClr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accent2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Aft>
                  <a:spcPct val="50000"/>
                </a:spcAft>
                <a:buClr>
                  <a:schemeClr val="hlink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100" b="1" dirty="0">
                  <a:solidFill>
                    <a:prstClr val="black"/>
                  </a:solidFill>
                </a:rPr>
                <a:t>Arkansas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81354" y="2434879"/>
            <a:ext cx="775923" cy="1081382"/>
            <a:chOff x="6531541" y="3505200"/>
            <a:chExt cx="775923" cy="1081382"/>
          </a:xfrm>
        </p:grpSpPr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6531541" y="3505200"/>
              <a:ext cx="660911" cy="1081382"/>
            </a:xfrm>
            <a:custGeom>
              <a:avLst/>
              <a:gdLst>
                <a:gd name="T0" fmla="*/ 2147483647 w 346"/>
                <a:gd name="T1" fmla="*/ 2147483647 h 608"/>
                <a:gd name="T2" fmla="*/ 2147483647 w 346"/>
                <a:gd name="T3" fmla="*/ 2147483647 h 608"/>
                <a:gd name="T4" fmla="*/ 2147483647 w 346"/>
                <a:gd name="T5" fmla="*/ 2147483647 h 608"/>
                <a:gd name="T6" fmla="*/ 2147483647 w 346"/>
                <a:gd name="T7" fmla="*/ 2147483647 h 608"/>
                <a:gd name="T8" fmla="*/ 2147483647 w 346"/>
                <a:gd name="T9" fmla="*/ 2147483647 h 608"/>
                <a:gd name="T10" fmla="*/ 2147483647 w 346"/>
                <a:gd name="T11" fmla="*/ 2147483647 h 608"/>
                <a:gd name="T12" fmla="*/ 2147483647 w 346"/>
                <a:gd name="T13" fmla="*/ 2147483647 h 608"/>
                <a:gd name="T14" fmla="*/ 2147483647 w 346"/>
                <a:gd name="T15" fmla="*/ 2147483647 h 608"/>
                <a:gd name="T16" fmla="*/ 2147483647 w 346"/>
                <a:gd name="T17" fmla="*/ 2147483647 h 608"/>
                <a:gd name="T18" fmla="*/ 2147483647 w 346"/>
                <a:gd name="T19" fmla="*/ 2147483647 h 608"/>
                <a:gd name="T20" fmla="*/ 2147483647 w 346"/>
                <a:gd name="T21" fmla="*/ 2147483647 h 608"/>
                <a:gd name="T22" fmla="*/ 2147483647 w 346"/>
                <a:gd name="T23" fmla="*/ 2147483647 h 608"/>
                <a:gd name="T24" fmla="*/ 2147483647 w 346"/>
                <a:gd name="T25" fmla="*/ 2147483647 h 608"/>
                <a:gd name="T26" fmla="*/ 2147483647 w 346"/>
                <a:gd name="T27" fmla="*/ 2147483647 h 608"/>
                <a:gd name="T28" fmla="*/ 2147483647 w 346"/>
                <a:gd name="T29" fmla="*/ 2147483647 h 608"/>
                <a:gd name="T30" fmla="*/ 2147483647 w 346"/>
                <a:gd name="T31" fmla="*/ 2147483647 h 608"/>
                <a:gd name="T32" fmla="*/ 2147483647 w 346"/>
                <a:gd name="T33" fmla="*/ 2147483647 h 608"/>
                <a:gd name="T34" fmla="*/ 2147483647 w 346"/>
                <a:gd name="T35" fmla="*/ 2147483647 h 608"/>
                <a:gd name="T36" fmla="*/ 2147483647 w 346"/>
                <a:gd name="T37" fmla="*/ 2147483647 h 608"/>
                <a:gd name="T38" fmla="*/ 2147483647 w 346"/>
                <a:gd name="T39" fmla="*/ 2147483647 h 608"/>
                <a:gd name="T40" fmla="*/ 2147483647 w 346"/>
                <a:gd name="T41" fmla="*/ 2147483647 h 608"/>
                <a:gd name="T42" fmla="*/ 2147483647 w 346"/>
                <a:gd name="T43" fmla="*/ 2147483647 h 608"/>
                <a:gd name="T44" fmla="*/ 2147483647 w 346"/>
                <a:gd name="T45" fmla="*/ 2147483647 h 608"/>
                <a:gd name="T46" fmla="*/ 2147483647 w 346"/>
                <a:gd name="T47" fmla="*/ 2147483647 h 608"/>
                <a:gd name="T48" fmla="*/ 2147483647 w 346"/>
                <a:gd name="T49" fmla="*/ 2147483647 h 608"/>
                <a:gd name="T50" fmla="*/ 2147483647 w 346"/>
                <a:gd name="T51" fmla="*/ 2147483647 h 608"/>
                <a:gd name="T52" fmla="*/ 2147483647 w 346"/>
                <a:gd name="T53" fmla="*/ 2147483647 h 608"/>
                <a:gd name="T54" fmla="*/ 2147483647 w 346"/>
                <a:gd name="T55" fmla="*/ 2147483647 h 608"/>
                <a:gd name="T56" fmla="*/ 2147483647 w 346"/>
                <a:gd name="T57" fmla="*/ 2147483647 h 608"/>
                <a:gd name="T58" fmla="*/ 2147483647 w 346"/>
                <a:gd name="T59" fmla="*/ 2147483647 h 608"/>
                <a:gd name="T60" fmla="*/ 2147483647 w 346"/>
                <a:gd name="T61" fmla="*/ 2147483647 h 608"/>
                <a:gd name="T62" fmla="*/ 2147483647 w 346"/>
                <a:gd name="T63" fmla="*/ 2147483647 h 608"/>
                <a:gd name="T64" fmla="*/ 2147483647 w 346"/>
                <a:gd name="T65" fmla="*/ 2147483647 h 608"/>
                <a:gd name="T66" fmla="*/ 2147483647 w 346"/>
                <a:gd name="T67" fmla="*/ 2147483647 h 608"/>
                <a:gd name="T68" fmla="*/ 2147483647 w 346"/>
                <a:gd name="T69" fmla="*/ 2147483647 h 608"/>
                <a:gd name="T70" fmla="*/ 2147483647 w 346"/>
                <a:gd name="T71" fmla="*/ 2147483647 h 608"/>
                <a:gd name="T72" fmla="*/ 2147483647 w 346"/>
                <a:gd name="T73" fmla="*/ 2147483647 h 608"/>
                <a:gd name="T74" fmla="*/ 0 w 346"/>
                <a:gd name="T75" fmla="*/ 2147483647 h 608"/>
                <a:gd name="T76" fmla="*/ 2147483647 w 346"/>
                <a:gd name="T77" fmla="*/ 2147483647 h 608"/>
                <a:gd name="T78" fmla="*/ 2147483647 w 346"/>
                <a:gd name="T79" fmla="*/ 2147483647 h 608"/>
                <a:gd name="T80" fmla="*/ 2147483647 w 346"/>
                <a:gd name="T81" fmla="*/ 2147483647 h 608"/>
                <a:gd name="T82" fmla="*/ 2147483647 w 346"/>
                <a:gd name="T83" fmla="*/ 2147483647 h 608"/>
                <a:gd name="T84" fmla="*/ 2147483647 w 346"/>
                <a:gd name="T85" fmla="*/ 2147483647 h 608"/>
                <a:gd name="T86" fmla="*/ 2147483647 w 346"/>
                <a:gd name="T87" fmla="*/ 2147483647 h 608"/>
                <a:gd name="T88" fmla="*/ 2147483647 w 346"/>
                <a:gd name="T89" fmla="*/ 2147483647 h 608"/>
                <a:gd name="T90" fmla="*/ 2147483647 w 346"/>
                <a:gd name="T91" fmla="*/ 2147483647 h 608"/>
                <a:gd name="T92" fmla="*/ 2147483647 w 346"/>
                <a:gd name="T93" fmla="*/ 2147483647 h 608"/>
                <a:gd name="T94" fmla="*/ 2147483647 w 346"/>
                <a:gd name="T95" fmla="*/ 2147483647 h 608"/>
                <a:gd name="T96" fmla="*/ 2147483647 w 346"/>
                <a:gd name="T97" fmla="*/ 2147483647 h 608"/>
                <a:gd name="T98" fmla="*/ 2147483647 w 346"/>
                <a:gd name="T99" fmla="*/ 2147483647 h 608"/>
                <a:gd name="T100" fmla="*/ 2147483647 w 346"/>
                <a:gd name="T101" fmla="*/ 2147483647 h 6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6"/>
                <a:gd name="T154" fmla="*/ 0 h 608"/>
                <a:gd name="T155" fmla="*/ 346 w 346"/>
                <a:gd name="T156" fmla="*/ 608 h 6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6" h="608">
                  <a:moveTo>
                    <a:pt x="63" y="11"/>
                  </a:moveTo>
                  <a:lnTo>
                    <a:pt x="283" y="0"/>
                  </a:lnTo>
                  <a:lnTo>
                    <a:pt x="286" y="8"/>
                  </a:lnTo>
                  <a:lnTo>
                    <a:pt x="287" y="17"/>
                  </a:lnTo>
                  <a:lnTo>
                    <a:pt x="289" y="25"/>
                  </a:lnTo>
                  <a:lnTo>
                    <a:pt x="294" y="32"/>
                  </a:lnTo>
                  <a:lnTo>
                    <a:pt x="297" y="38"/>
                  </a:lnTo>
                  <a:lnTo>
                    <a:pt x="300" y="46"/>
                  </a:lnTo>
                  <a:lnTo>
                    <a:pt x="305" y="52"/>
                  </a:lnTo>
                  <a:lnTo>
                    <a:pt x="308" y="55"/>
                  </a:lnTo>
                  <a:lnTo>
                    <a:pt x="311" y="59"/>
                  </a:lnTo>
                  <a:lnTo>
                    <a:pt x="316" y="62"/>
                  </a:lnTo>
                  <a:lnTo>
                    <a:pt x="316" y="76"/>
                  </a:lnTo>
                  <a:lnTo>
                    <a:pt x="316" y="84"/>
                  </a:lnTo>
                  <a:lnTo>
                    <a:pt x="319" y="97"/>
                  </a:lnTo>
                  <a:lnTo>
                    <a:pt x="321" y="108"/>
                  </a:lnTo>
                  <a:lnTo>
                    <a:pt x="322" y="121"/>
                  </a:lnTo>
                  <a:lnTo>
                    <a:pt x="321" y="138"/>
                  </a:lnTo>
                  <a:lnTo>
                    <a:pt x="324" y="156"/>
                  </a:lnTo>
                  <a:lnTo>
                    <a:pt x="326" y="171"/>
                  </a:lnTo>
                  <a:lnTo>
                    <a:pt x="326" y="202"/>
                  </a:lnTo>
                  <a:lnTo>
                    <a:pt x="329" y="227"/>
                  </a:lnTo>
                  <a:lnTo>
                    <a:pt x="330" y="257"/>
                  </a:lnTo>
                  <a:lnTo>
                    <a:pt x="335" y="279"/>
                  </a:lnTo>
                  <a:lnTo>
                    <a:pt x="335" y="310"/>
                  </a:lnTo>
                  <a:lnTo>
                    <a:pt x="338" y="327"/>
                  </a:lnTo>
                  <a:lnTo>
                    <a:pt x="340" y="337"/>
                  </a:lnTo>
                  <a:lnTo>
                    <a:pt x="337" y="341"/>
                  </a:lnTo>
                  <a:lnTo>
                    <a:pt x="333" y="346"/>
                  </a:lnTo>
                  <a:lnTo>
                    <a:pt x="332" y="351"/>
                  </a:lnTo>
                  <a:lnTo>
                    <a:pt x="332" y="359"/>
                  </a:lnTo>
                  <a:lnTo>
                    <a:pt x="332" y="370"/>
                  </a:lnTo>
                  <a:lnTo>
                    <a:pt x="335" y="380"/>
                  </a:lnTo>
                  <a:lnTo>
                    <a:pt x="340" y="384"/>
                  </a:lnTo>
                  <a:lnTo>
                    <a:pt x="343" y="392"/>
                  </a:lnTo>
                  <a:lnTo>
                    <a:pt x="343" y="399"/>
                  </a:lnTo>
                  <a:lnTo>
                    <a:pt x="346" y="403"/>
                  </a:lnTo>
                  <a:lnTo>
                    <a:pt x="346" y="410"/>
                  </a:lnTo>
                  <a:lnTo>
                    <a:pt x="343" y="416"/>
                  </a:lnTo>
                  <a:lnTo>
                    <a:pt x="340" y="419"/>
                  </a:lnTo>
                  <a:lnTo>
                    <a:pt x="338" y="424"/>
                  </a:lnTo>
                  <a:lnTo>
                    <a:pt x="335" y="430"/>
                  </a:lnTo>
                  <a:lnTo>
                    <a:pt x="335" y="437"/>
                  </a:lnTo>
                  <a:lnTo>
                    <a:pt x="333" y="442"/>
                  </a:lnTo>
                  <a:lnTo>
                    <a:pt x="326" y="445"/>
                  </a:lnTo>
                  <a:lnTo>
                    <a:pt x="322" y="454"/>
                  </a:lnTo>
                  <a:lnTo>
                    <a:pt x="319" y="462"/>
                  </a:lnTo>
                  <a:lnTo>
                    <a:pt x="316" y="464"/>
                  </a:lnTo>
                  <a:lnTo>
                    <a:pt x="311" y="465"/>
                  </a:lnTo>
                  <a:lnTo>
                    <a:pt x="310" y="469"/>
                  </a:lnTo>
                  <a:lnTo>
                    <a:pt x="311" y="473"/>
                  </a:lnTo>
                  <a:lnTo>
                    <a:pt x="314" y="475"/>
                  </a:lnTo>
                  <a:lnTo>
                    <a:pt x="314" y="480"/>
                  </a:lnTo>
                  <a:lnTo>
                    <a:pt x="313" y="483"/>
                  </a:lnTo>
                  <a:lnTo>
                    <a:pt x="308" y="486"/>
                  </a:lnTo>
                  <a:lnTo>
                    <a:pt x="306" y="491"/>
                  </a:lnTo>
                  <a:lnTo>
                    <a:pt x="306" y="496"/>
                  </a:lnTo>
                  <a:lnTo>
                    <a:pt x="306" y="500"/>
                  </a:lnTo>
                  <a:lnTo>
                    <a:pt x="305" y="508"/>
                  </a:lnTo>
                  <a:lnTo>
                    <a:pt x="303" y="511"/>
                  </a:lnTo>
                  <a:lnTo>
                    <a:pt x="303" y="518"/>
                  </a:lnTo>
                  <a:lnTo>
                    <a:pt x="303" y="524"/>
                  </a:lnTo>
                  <a:lnTo>
                    <a:pt x="302" y="529"/>
                  </a:lnTo>
                  <a:lnTo>
                    <a:pt x="300" y="530"/>
                  </a:lnTo>
                  <a:lnTo>
                    <a:pt x="300" y="537"/>
                  </a:lnTo>
                  <a:lnTo>
                    <a:pt x="303" y="540"/>
                  </a:lnTo>
                  <a:lnTo>
                    <a:pt x="306" y="545"/>
                  </a:lnTo>
                  <a:lnTo>
                    <a:pt x="306" y="550"/>
                  </a:lnTo>
                  <a:lnTo>
                    <a:pt x="305" y="551"/>
                  </a:lnTo>
                  <a:lnTo>
                    <a:pt x="297" y="553"/>
                  </a:lnTo>
                  <a:lnTo>
                    <a:pt x="289" y="554"/>
                  </a:lnTo>
                  <a:lnTo>
                    <a:pt x="284" y="561"/>
                  </a:lnTo>
                  <a:lnTo>
                    <a:pt x="276" y="562"/>
                  </a:lnTo>
                  <a:lnTo>
                    <a:pt x="273" y="567"/>
                  </a:lnTo>
                  <a:lnTo>
                    <a:pt x="272" y="575"/>
                  </a:lnTo>
                  <a:lnTo>
                    <a:pt x="273" y="580"/>
                  </a:lnTo>
                  <a:lnTo>
                    <a:pt x="276" y="584"/>
                  </a:lnTo>
                  <a:lnTo>
                    <a:pt x="279" y="589"/>
                  </a:lnTo>
                  <a:lnTo>
                    <a:pt x="278" y="594"/>
                  </a:lnTo>
                  <a:lnTo>
                    <a:pt x="275" y="597"/>
                  </a:lnTo>
                  <a:lnTo>
                    <a:pt x="268" y="599"/>
                  </a:lnTo>
                  <a:lnTo>
                    <a:pt x="260" y="597"/>
                  </a:lnTo>
                  <a:lnTo>
                    <a:pt x="248" y="592"/>
                  </a:lnTo>
                  <a:lnTo>
                    <a:pt x="241" y="589"/>
                  </a:lnTo>
                  <a:lnTo>
                    <a:pt x="235" y="588"/>
                  </a:lnTo>
                  <a:lnTo>
                    <a:pt x="229" y="589"/>
                  </a:lnTo>
                  <a:lnTo>
                    <a:pt x="224" y="592"/>
                  </a:lnTo>
                  <a:lnTo>
                    <a:pt x="221" y="599"/>
                  </a:lnTo>
                  <a:lnTo>
                    <a:pt x="217" y="602"/>
                  </a:lnTo>
                  <a:lnTo>
                    <a:pt x="214" y="607"/>
                  </a:lnTo>
                  <a:lnTo>
                    <a:pt x="211" y="608"/>
                  </a:lnTo>
                  <a:lnTo>
                    <a:pt x="200" y="605"/>
                  </a:lnTo>
                  <a:lnTo>
                    <a:pt x="192" y="597"/>
                  </a:lnTo>
                  <a:lnTo>
                    <a:pt x="183" y="581"/>
                  </a:lnTo>
                  <a:lnTo>
                    <a:pt x="186" y="578"/>
                  </a:lnTo>
                  <a:lnTo>
                    <a:pt x="190" y="570"/>
                  </a:lnTo>
                  <a:lnTo>
                    <a:pt x="192" y="567"/>
                  </a:lnTo>
                  <a:lnTo>
                    <a:pt x="189" y="562"/>
                  </a:lnTo>
                  <a:lnTo>
                    <a:pt x="186" y="559"/>
                  </a:lnTo>
                  <a:lnTo>
                    <a:pt x="181" y="556"/>
                  </a:lnTo>
                  <a:lnTo>
                    <a:pt x="181" y="550"/>
                  </a:lnTo>
                  <a:lnTo>
                    <a:pt x="183" y="545"/>
                  </a:lnTo>
                  <a:lnTo>
                    <a:pt x="181" y="540"/>
                  </a:lnTo>
                  <a:lnTo>
                    <a:pt x="178" y="535"/>
                  </a:lnTo>
                  <a:lnTo>
                    <a:pt x="171" y="530"/>
                  </a:lnTo>
                  <a:lnTo>
                    <a:pt x="163" y="524"/>
                  </a:lnTo>
                  <a:lnTo>
                    <a:pt x="154" y="519"/>
                  </a:lnTo>
                  <a:lnTo>
                    <a:pt x="141" y="510"/>
                  </a:lnTo>
                  <a:lnTo>
                    <a:pt x="133" y="507"/>
                  </a:lnTo>
                  <a:lnTo>
                    <a:pt x="125" y="500"/>
                  </a:lnTo>
                  <a:lnTo>
                    <a:pt x="119" y="492"/>
                  </a:lnTo>
                  <a:lnTo>
                    <a:pt x="113" y="489"/>
                  </a:lnTo>
                  <a:lnTo>
                    <a:pt x="108" y="484"/>
                  </a:lnTo>
                  <a:lnTo>
                    <a:pt x="105" y="481"/>
                  </a:lnTo>
                  <a:lnTo>
                    <a:pt x="103" y="469"/>
                  </a:lnTo>
                  <a:lnTo>
                    <a:pt x="105" y="459"/>
                  </a:lnTo>
                  <a:lnTo>
                    <a:pt x="108" y="453"/>
                  </a:lnTo>
                  <a:lnTo>
                    <a:pt x="111" y="445"/>
                  </a:lnTo>
                  <a:lnTo>
                    <a:pt x="119" y="438"/>
                  </a:lnTo>
                  <a:lnTo>
                    <a:pt x="117" y="432"/>
                  </a:lnTo>
                  <a:lnTo>
                    <a:pt x="121" y="424"/>
                  </a:lnTo>
                  <a:lnTo>
                    <a:pt x="124" y="416"/>
                  </a:lnTo>
                  <a:lnTo>
                    <a:pt x="121" y="411"/>
                  </a:lnTo>
                  <a:lnTo>
                    <a:pt x="116" y="407"/>
                  </a:lnTo>
                  <a:lnTo>
                    <a:pt x="109" y="402"/>
                  </a:lnTo>
                  <a:lnTo>
                    <a:pt x="103" y="399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90" y="407"/>
                  </a:lnTo>
                  <a:lnTo>
                    <a:pt x="87" y="410"/>
                  </a:lnTo>
                  <a:lnTo>
                    <a:pt x="82" y="408"/>
                  </a:lnTo>
                  <a:lnTo>
                    <a:pt x="78" y="403"/>
                  </a:lnTo>
                  <a:lnTo>
                    <a:pt x="71" y="394"/>
                  </a:lnTo>
                  <a:lnTo>
                    <a:pt x="70" y="386"/>
                  </a:lnTo>
                  <a:lnTo>
                    <a:pt x="68" y="376"/>
                  </a:lnTo>
                  <a:lnTo>
                    <a:pt x="68" y="370"/>
                  </a:lnTo>
                  <a:lnTo>
                    <a:pt x="60" y="362"/>
                  </a:lnTo>
                  <a:lnTo>
                    <a:pt x="51" y="354"/>
                  </a:lnTo>
                  <a:lnTo>
                    <a:pt x="44" y="351"/>
                  </a:lnTo>
                  <a:lnTo>
                    <a:pt x="36" y="341"/>
                  </a:lnTo>
                  <a:lnTo>
                    <a:pt x="28" y="335"/>
                  </a:lnTo>
                  <a:lnTo>
                    <a:pt x="20" y="327"/>
                  </a:lnTo>
                  <a:lnTo>
                    <a:pt x="16" y="324"/>
                  </a:lnTo>
                  <a:lnTo>
                    <a:pt x="11" y="314"/>
                  </a:lnTo>
                  <a:lnTo>
                    <a:pt x="9" y="306"/>
                  </a:lnTo>
                  <a:lnTo>
                    <a:pt x="6" y="299"/>
                  </a:lnTo>
                  <a:lnTo>
                    <a:pt x="5" y="292"/>
                  </a:lnTo>
                  <a:lnTo>
                    <a:pt x="3" y="284"/>
                  </a:lnTo>
                  <a:lnTo>
                    <a:pt x="0" y="279"/>
                  </a:lnTo>
                  <a:lnTo>
                    <a:pt x="0" y="275"/>
                  </a:lnTo>
                  <a:lnTo>
                    <a:pt x="1" y="267"/>
                  </a:lnTo>
                  <a:lnTo>
                    <a:pt x="0" y="264"/>
                  </a:lnTo>
                  <a:lnTo>
                    <a:pt x="0" y="257"/>
                  </a:lnTo>
                  <a:lnTo>
                    <a:pt x="5" y="249"/>
                  </a:lnTo>
                  <a:lnTo>
                    <a:pt x="8" y="246"/>
                  </a:lnTo>
                  <a:lnTo>
                    <a:pt x="11" y="241"/>
                  </a:lnTo>
                  <a:lnTo>
                    <a:pt x="11" y="235"/>
                  </a:lnTo>
                  <a:lnTo>
                    <a:pt x="9" y="225"/>
                  </a:lnTo>
                  <a:lnTo>
                    <a:pt x="13" y="224"/>
                  </a:lnTo>
                  <a:lnTo>
                    <a:pt x="19" y="221"/>
                  </a:lnTo>
                  <a:lnTo>
                    <a:pt x="24" y="216"/>
                  </a:lnTo>
                  <a:lnTo>
                    <a:pt x="30" y="213"/>
                  </a:lnTo>
                  <a:lnTo>
                    <a:pt x="35" y="203"/>
                  </a:lnTo>
                  <a:lnTo>
                    <a:pt x="33" y="195"/>
                  </a:lnTo>
                  <a:lnTo>
                    <a:pt x="35" y="190"/>
                  </a:lnTo>
                  <a:lnTo>
                    <a:pt x="41" y="186"/>
                  </a:lnTo>
                  <a:lnTo>
                    <a:pt x="44" y="183"/>
                  </a:lnTo>
                  <a:lnTo>
                    <a:pt x="46" y="176"/>
                  </a:lnTo>
                  <a:lnTo>
                    <a:pt x="46" y="173"/>
                  </a:lnTo>
                  <a:lnTo>
                    <a:pt x="44" y="165"/>
                  </a:lnTo>
                  <a:lnTo>
                    <a:pt x="40" y="159"/>
                  </a:lnTo>
                  <a:lnTo>
                    <a:pt x="32" y="154"/>
                  </a:lnTo>
                  <a:lnTo>
                    <a:pt x="28" y="146"/>
                  </a:lnTo>
                  <a:lnTo>
                    <a:pt x="30" y="136"/>
                  </a:lnTo>
                  <a:lnTo>
                    <a:pt x="33" y="133"/>
                  </a:lnTo>
                  <a:lnTo>
                    <a:pt x="38" y="133"/>
                  </a:lnTo>
                  <a:lnTo>
                    <a:pt x="46" y="130"/>
                  </a:lnTo>
                  <a:lnTo>
                    <a:pt x="51" y="129"/>
                  </a:lnTo>
                  <a:lnTo>
                    <a:pt x="59" y="127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2" y="114"/>
                  </a:lnTo>
                  <a:lnTo>
                    <a:pt x="87" y="109"/>
                  </a:lnTo>
                  <a:lnTo>
                    <a:pt x="90" y="106"/>
                  </a:lnTo>
                  <a:lnTo>
                    <a:pt x="90" y="100"/>
                  </a:lnTo>
                  <a:lnTo>
                    <a:pt x="90" y="97"/>
                  </a:lnTo>
                  <a:lnTo>
                    <a:pt x="92" y="90"/>
                  </a:lnTo>
                  <a:lnTo>
                    <a:pt x="98" y="87"/>
                  </a:lnTo>
                  <a:lnTo>
                    <a:pt x="101" y="81"/>
                  </a:lnTo>
                  <a:lnTo>
                    <a:pt x="105" y="75"/>
                  </a:lnTo>
                  <a:lnTo>
                    <a:pt x="106" y="68"/>
                  </a:lnTo>
                  <a:lnTo>
                    <a:pt x="105" y="62"/>
                  </a:lnTo>
                  <a:lnTo>
                    <a:pt x="101" y="55"/>
                  </a:lnTo>
                  <a:lnTo>
                    <a:pt x="100" y="49"/>
                  </a:lnTo>
                  <a:lnTo>
                    <a:pt x="92" y="44"/>
                  </a:lnTo>
                  <a:lnTo>
                    <a:pt x="87" y="41"/>
                  </a:lnTo>
                  <a:lnTo>
                    <a:pt x="81" y="35"/>
                  </a:lnTo>
                  <a:lnTo>
                    <a:pt x="79" y="30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6"/>
                  </a:lnTo>
                  <a:lnTo>
                    <a:pt x="63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91311" tIns="45657" rIns="91311" bIns="45657"/>
            <a:lstStyle/>
            <a:p>
              <a:pPr defTabSz="914400">
                <a:defRPr/>
              </a:pPr>
              <a:endParaRPr lang="en-US" sz="900" kern="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18" name="Text Box 123"/>
            <p:cNvSpPr txBox="1">
              <a:spLocks noChangeArrowheads="1"/>
            </p:cNvSpPr>
            <p:nvPr/>
          </p:nvSpPr>
          <p:spPr bwMode="auto">
            <a:xfrm>
              <a:off x="6629402" y="3886200"/>
              <a:ext cx="678062" cy="22503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11" tIns="45657" rIns="91311" bIns="45657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rgbClr val="EC1608"/>
                </a:buClr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accent2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Aft>
                  <a:spcPct val="50000"/>
                </a:spcAft>
                <a:buClr>
                  <a:schemeClr val="hlink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100" b="1" dirty="0">
                  <a:solidFill>
                    <a:prstClr val="black"/>
                  </a:solidFill>
                </a:rPr>
                <a:t>Illinois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08791" y="1364952"/>
            <a:ext cx="1054210" cy="1149648"/>
            <a:chOff x="6477000" y="4648200"/>
            <a:chExt cx="1054210" cy="1149648"/>
          </a:xfrm>
        </p:grpSpPr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6477000" y="4648200"/>
              <a:ext cx="761699" cy="422605"/>
            </a:xfrm>
            <a:custGeom>
              <a:avLst/>
              <a:gdLst>
                <a:gd name="T0" fmla="*/ 2147483647 w 480"/>
                <a:gd name="T1" fmla="*/ 2147483647 h 261"/>
                <a:gd name="T2" fmla="*/ 2147483647 w 480"/>
                <a:gd name="T3" fmla="*/ 2147483647 h 261"/>
                <a:gd name="T4" fmla="*/ 2147483647 w 480"/>
                <a:gd name="T5" fmla="*/ 2147483647 h 261"/>
                <a:gd name="T6" fmla="*/ 2147483647 w 480"/>
                <a:gd name="T7" fmla="*/ 2147483647 h 261"/>
                <a:gd name="T8" fmla="*/ 2147483647 w 480"/>
                <a:gd name="T9" fmla="*/ 2147483647 h 261"/>
                <a:gd name="T10" fmla="*/ 2147483647 w 480"/>
                <a:gd name="T11" fmla="*/ 2147483647 h 261"/>
                <a:gd name="T12" fmla="*/ 2147483647 w 480"/>
                <a:gd name="T13" fmla="*/ 0 h 261"/>
                <a:gd name="T14" fmla="*/ 2147483647 w 480"/>
                <a:gd name="T15" fmla="*/ 2147483647 h 261"/>
                <a:gd name="T16" fmla="*/ 2147483647 w 480"/>
                <a:gd name="T17" fmla="*/ 2147483647 h 261"/>
                <a:gd name="T18" fmla="*/ 2147483647 w 480"/>
                <a:gd name="T19" fmla="*/ 2147483647 h 261"/>
                <a:gd name="T20" fmla="*/ 2147483647 w 480"/>
                <a:gd name="T21" fmla="*/ 2147483647 h 261"/>
                <a:gd name="T22" fmla="*/ 2147483647 w 480"/>
                <a:gd name="T23" fmla="*/ 2147483647 h 261"/>
                <a:gd name="T24" fmla="*/ 2147483647 w 480"/>
                <a:gd name="T25" fmla="*/ 2147483647 h 261"/>
                <a:gd name="T26" fmla="*/ 2147483647 w 480"/>
                <a:gd name="T27" fmla="*/ 2147483647 h 261"/>
                <a:gd name="T28" fmla="*/ 2147483647 w 480"/>
                <a:gd name="T29" fmla="*/ 2147483647 h 261"/>
                <a:gd name="T30" fmla="*/ 2147483647 w 480"/>
                <a:gd name="T31" fmla="*/ 2147483647 h 261"/>
                <a:gd name="T32" fmla="*/ 2147483647 w 480"/>
                <a:gd name="T33" fmla="*/ 2147483647 h 261"/>
                <a:gd name="T34" fmla="*/ 2147483647 w 480"/>
                <a:gd name="T35" fmla="*/ 2147483647 h 261"/>
                <a:gd name="T36" fmla="*/ 2147483647 w 480"/>
                <a:gd name="T37" fmla="*/ 2147483647 h 261"/>
                <a:gd name="T38" fmla="*/ 2147483647 w 480"/>
                <a:gd name="T39" fmla="*/ 2147483647 h 261"/>
                <a:gd name="T40" fmla="*/ 2147483647 w 480"/>
                <a:gd name="T41" fmla="*/ 2147483647 h 261"/>
                <a:gd name="T42" fmla="*/ 2147483647 w 480"/>
                <a:gd name="T43" fmla="*/ 2147483647 h 261"/>
                <a:gd name="T44" fmla="*/ 2147483647 w 480"/>
                <a:gd name="T45" fmla="*/ 2147483647 h 261"/>
                <a:gd name="T46" fmla="*/ 2147483647 w 480"/>
                <a:gd name="T47" fmla="*/ 2147483647 h 261"/>
                <a:gd name="T48" fmla="*/ 2147483647 w 480"/>
                <a:gd name="T49" fmla="*/ 2147483647 h 261"/>
                <a:gd name="T50" fmla="*/ 2147483647 w 480"/>
                <a:gd name="T51" fmla="*/ 2147483647 h 261"/>
                <a:gd name="T52" fmla="*/ 2147483647 w 480"/>
                <a:gd name="T53" fmla="*/ 2147483647 h 261"/>
                <a:gd name="T54" fmla="*/ 2147483647 w 480"/>
                <a:gd name="T55" fmla="*/ 2147483647 h 261"/>
                <a:gd name="T56" fmla="*/ 2147483647 w 480"/>
                <a:gd name="T57" fmla="*/ 2147483647 h 261"/>
                <a:gd name="T58" fmla="*/ 2147483647 w 480"/>
                <a:gd name="T59" fmla="*/ 2147483647 h 261"/>
                <a:gd name="T60" fmla="*/ 2147483647 w 480"/>
                <a:gd name="T61" fmla="*/ 2147483647 h 261"/>
                <a:gd name="T62" fmla="*/ 2147483647 w 480"/>
                <a:gd name="T63" fmla="*/ 2147483647 h 261"/>
                <a:gd name="T64" fmla="*/ 2147483647 w 480"/>
                <a:gd name="T65" fmla="*/ 2147483647 h 261"/>
                <a:gd name="T66" fmla="*/ 2147483647 w 480"/>
                <a:gd name="T67" fmla="*/ 2147483647 h 261"/>
                <a:gd name="T68" fmla="*/ 2147483647 w 480"/>
                <a:gd name="T69" fmla="*/ 2147483647 h 261"/>
                <a:gd name="T70" fmla="*/ 2147483647 w 480"/>
                <a:gd name="T71" fmla="*/ 2147483647 h 261"/>
                <a:gd name="T72" fmla="*/ 2147483647 w 480"/>
                <a:gd name="T73" fmla="*/ 2147483647 h 261"/>
                <a:gd name="T74" fmla="*/ 2147483647 w 480"/>
                <a:gd name="T75" fmla="*/ 2147483647 h 261"/>
                <a:gd name="T76" fmla="*/ 2147483647 w 480"/>
                <a:gd name="T77" fmla="*/ 2147483647 h 261"/>
                <a:gd name="T78" fmla="*/ 2147483647 w 480"/>
                <a:gd name="T79" fmla="*/ 2147483647 h 261"/>
                <a:gd name="T80" fmla="*/ 2147483647 w 480"/>
                <a:gd name="T81" fmla="*/ 2147483647 h 261"/>
                <a:gd name="T82" fmla="*/ 2147483647 w 480"/>
                <a:gd name="T83" fmla="*/ 2147483647 h 261"/>
                <a:gd name="T84" fmla="*/ 2147483647 w 480"/>
                <a:gd name="T85" fmla="*/ 2147483647 h 261"/>
                <a:gd name="T86" fmla="*/ 2147483647 w 480"/>
                <a:gd name="T87" fmla="*/ 2147483647 h 261"/>
                <a:gd name="T88" fmla="*/ 2147483647 w 480"/>
                <a:gd name="T89" fmla="*/ 2147483647 h 261"/>
                <a:gd name="T90" fmla="*/ 2147483647 w 480"/>
                <a:gd name="T91" fmla="*/ 2147483647 h 261"/>
                <a:gd name="T92" fmla="*/ 2147483647 w 480"/>
                <a:gd name="T93" fmla="*/ 2147483647 h 261"/>
                <a:gd name="T94" fmla="*/ 2147483647 w 480"/>
                <a:gd name="T95" fmla="*/ 2147483647 h 261"/>
                <a:gd name="T96" fmla="*/ 2147483647 w 480"/>
                <a:gd name="T97" fmla="*/ 2147483647 h 261"/>
                <a:gd name="T98" fmla="*/ 2147483647 w 480"/>
                <a:gd name="T99" fmla="*/ 2147483647 h 261"/>
                <a:gd name="T100" fmla="*/ 2147483647 w 480"/>
                <a:gd name="T101" fmla="*/ 2147483647 h 261"/>
                <a:gd name="T102" fmla="*/ 2147483647 w 480"/>
                <a:gd name="T103" fmla="*/ 2147483647 h 261"/>
                <a:gd name="T104" fmla="*/ 2147483647 w 480"/>
                <a:gd name="T105" fmla="*/ 2147483647 h 261"/>
                <a:gd name="T106" fmla="*/ 2147483647 w 480"/>
                <a:gd name="T107" fmla="*/ 2147483647 h 261"/>
                <a:gd name="T108" fmla="*/ 2147483647 w 480"/>
                <a:gd name="T109" fmla="*/ 2147483647 h 261"/>
                <a:gd name="T110" fmla="*/ 2147483647 w 480"/>
                <a:gd name="T111" fmla="*/ 2147483647 h 261"/>
                <a:gd name="T112" fmla="*/ 2147483647 w 480"/>
                <a:gd name="T113" fmla="*/ 2147483647 h 261"/>
                <a:gd name="T114" fmla="*/ 2147483647 w 480"/>
                <a:gd name="T115" fmla="*/ 2147483647 h 261"/>
                <a:gd name="T116" fmla="*/ 2147483647 w 480"/>
                <a:gd name="T117" fmla="*/ 2147483647 h 261"/>
                <a:gd name="T118" fmla="*/ 2147483647 w 480"/>
                <a:gd name="T119" fmla="*/ 2147483647 h 261"/>
                <a:gd name="T120" fmla="*/ 2147483647 w 480"/>
                <a:gd name="T121" fmla="*/ 2147483647 h 261"/>
                <a:gd name="T122" fmla="*/ 2147483647 w 480"/>
                <a:gd name="T123" fmla="*/ 2147483647 h 261"/>
                <a:gd name="T124" fmla="*/ 0 w 480"/>
                <a:gd name="T125" fmla="*/ 2147483647 h 2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0"/>
                <a:gd name="T190" fmla="*/ 0 h 261"/>
                <a:gd name="T191" fmla="*/ 480 w 480"/>
                <a:gd name="T192" fmla="*/ 261 h 2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0" h="261">
                  <a:moveTo>
                    <a:pt x="1" y="113"/>
                  </a:moveTo>
                  <a:lnTo>
                    <a:pt x="11" y="106"/>
                  </a:lnTo>
                  <a:lnTo>
                    <a:pt x="19" y="102"/>
                  </a:lnTo>
                  <a:lnTo>
                    <a:pt x="30" y="92"/>
                  </a:lnTo>
                  <a:lnTo>
                    <a:pt x="36" y="87"/>
                  </a:lnTo>
                  <a:lnTo>
                    <a:pt x="44" y="84"/>
                  </a:lnTo>
                  <a:lnTo>
                    <a:pt x="51" y="83"/>
                  </a:lnTo>
                  <a:lnTo>
                    <a:pt x="60" y="79"/>
                  </a:lnTo>
                  <a:lnTo>
                    <a:pt x="68" y="78"/>
                  </a:lnTo>
                  <a:lnTo>
                    <a:pt x="73" y="76"/>
                  </a:lnTo>
                  <a:lnTo>
                    <a:pt x="79" y="71"/>
                  </a:lnTo>
                  <a:lnTo>
                    <a:pt x="87" y="65"/>
                  </a:lnTo>
                  <a:lnTo>
                    <a:pt x="97" y="56"/>
                  </a:lnTo>
                  <a:lnTo>
                    <a:pt x="108" y="49"/>
                  </a:lnTo>
                  <a:lnTo>
                    <a:pt x="116" y="41"/>
                  </a:lnTo>
                  <a:lnTo>
                    <a:pt x="127" y="33"/>
                  </a:lnTo>
                  <a:lnTo>
                    <a:pt x="136" y="25"/>
                  </a:lnTo>
                  <a:lnTo>
                    <a:pt x="148" y="13"/>
                  </a:lnTo>
                  <a:lnTo>
                    <a:pt x="157" y="6"/>
                  </a:lnTo>
                  <a:lnTo>
                    <a:pt x="165" y="2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1" y="5"/>
                  </a:lnTo>
                  <a:lnTo>
                    <a:pt x="178" y="6"/>
                  </a:lnTo>
                  <a:lnTo>
                    <a:pt x="175" y="11"/>
                  </a:lnTo>
                  <a:lnTo>
                    <a:pt x="171" y="14"/>
                  </a:lnTo>
                  <a:lnTo>
                    <a:pt x="167" y="21"/>
                  </a:lnTo>
                  <a:lnTo>
                    <a:pt x="165" y="24"/>
                  </a:lnTo>
                  <a:lnTo>
                    <a:pt x="160" y="29"/>
                  </a:lnTo>
                  <a:lnTo>
                    <a:pt x="157" y="32"/>
                  </a:lnTo>
                  <a:lnTo>
                    <a:pt x="152" y="37"/>
                  </a:lnTo>
                  <a:lnTo>
                    <a:pt x="149" y="43"/>
                  </a:lnTo>
                  <a:lnTo>
                    <a:pt x="143" y="48"/>
                  </a:lnTo>
                  <a:lnTo>
                    <a:pt x="138" y="52"/>
                  </a:lnTo>
                  <a:lnTo>
                    <a:pt x="135" y="54"/>
                  </a:lnTo>
                  <a:lnTo>
                    <a:pt x="133" y="62"/>
                  </a:lnTo>
                  <a:lnTo>
                    <a:pt x="133" y="68"/>
                  </a:lnTo>
                  <a:lnTo>
                    <a:pt x="135" y="73"/>
                  </a:lnTo>
                  <a:lnTo>
                    <a:pt x="135" y="78"/>
                  </a:lnTo>
                  <a:lnTo>
                    <a:pt x="138" y="81"/>
                  </a:lnTo>
                  <a:lnTo>
                    <a:pt x="141" y="78"/>
                  </a:lnTo>
                  <a:lnTo>
                    <a:pt x="146" y="75"/>
                  </a:lnTo>
                  <a:lnTo>
                    <a:pt x="154" y="71"/>
                  </a:lnTo>
                  <a:lnTo>
                    <a:pt x="157" y="71"/>
                  </a:lnTo>
                  <a:lnTo>
                    <a:pt x="163" y="70"/>
                  </a:lnTo>
                  <a:lnTo>
                    <a:pt x="170" y="67"/>
                  </a:lnTo>
                  <a:lnTo>
                    <a:pt x="175" y="65"/>
                  </a:lnTo>
                  <a:lnTo>
                    <a:pt x="181" y="68"/>
                  </a:lnTo>
                  <a:lnTo>
                    <a:pt x="186" y="71"/>
                  </a:lnTo>
                  <a:lnTo>
                    <a:pt x="192" y="75"/>
                  </a:lnTo>
                  <a:lnTo>
                    <a:pt x="200" y="81"/>
                  </a:lnTo>
                  <a:lnTo>
                    <a:pt x="203" y="86"/>
                  </a:lnTo>
                  <a:lnTo>
                    <a:pt x="206" y="91"/>
                  </a:lnTo>
                  <a:lnTo>
                    <a:pt x="211" y="95"/>
                  </a:lnTo>
                  <a:lnTo>
                    <a:pt x="214" y="98"/>
                  </a:lnTo>
                  <a:lnTo>
                    <a:pt x="219" y="102"/>
                  </a:lnTo>
                  <a:lnTo>
                    <a:pt x="221" y="106"/>
                  </a:lnTo>
                  <a:lnTo>
                    <a:pt x="224" y="110"/>
                  </a:lnTo>
                  <a:lnTo>
                    <a:pt x="233" y="105"/>
                  </a:lnTo>
                  <a:lnTo>
                    <a:pt x="238" y="103"/>
                  </a:lnTo>
                  <a:lnTo>
                    <a:pt x="244" y="103"/>
                  </a:lnTo>
                  <a:lnTo>
                    <a:pt x="251" y="105"/>
                  </a:lnTo>
                  <a:lnTo>
                    <a:pt x="257" y="108"/>
                  </a:lnTo>
                  <a:lnTo>
                    <a:pt x="264" y="108"/>
                  </a:lnTo>
                  <a:lnTo>
                    <a:pt x="273" y="108"/>
                  </a:lnTo>
                  <a:lnTo>
                    <a:pt x="278" y="105"/>
                  </a:lnTo>
                  <a:lnTo>
                    <a:pt x="283" y="100"/>
                  </a:lnTo>
                  <a:lnTo>
                    <a:pt x="284" y="95"/>
                  </a:lnTo>
                  <a:lnTo>
                    <a:pt x="291" y="91"/>
                  </a:lnTo>
                  <a:lnTo>
                    <a:pt x="295" y="86"/>
                  </a:lnTo>
                  <a:lnTo>
                    <a:pt x="302" y="84"/>
                  </a:lnTo>
                  <a:lnTo>
                    <a:pt x="306" y="81"/>
                  </a:lnTo>
                  <a:lnTo>
                    <a:pt x="314" y="75"/>
                  </a:lnTo>
                  <a:lnTo>
                    <a:pt x="327" y="75"/>
                  </a:lnTo>
                  <a:lnTo>
                    <a:pt x="332" y="71"/>
                  </a:lnTo>
                  <a:lnTo>
                    <a:pt x="343" y="71"/>
                  </a:lnTo>
                  <a:lnTo>
                    <a:pt x="349" y="71"/>
                  </a:lnTo>
                  <a:lnTo>
                    <a:pt x="356" y="70"/>
                  </a:lnTo>
                  <a:lnTo>
                    <a:pt x="362" y="70"/>
                  </a:lnTo>
                  <a:lnTo>
                    <a:pt x="368" y="67"/>
                  </a:lnTo>
                  <a:lnTo>
                    <a:pt x="372" y="62"/>
                  </a:lnTo>
                  <a:lnTo>
                    <a:pt x="376" y="60"/>
                  </a:lnTo>
                  <a:lnTo>
                    <a:pt x="383" y="59"/>
                  </a:lnTo>
                  <a:lnTo>
                    <a:pt x="389" y="62"/>
                  </a:lnTo>
                  <a:lnTo>
                    <a:pt x="391" y="64"/>
                  </a:lnTo>
                  <a:lnTo>
                    <a:pt x="392" y="68"/>
                  </a:lnTo>
                  <a:lnTo>
                    <a:pt x="392" y="75"/>
                  </a:lnTo>
                  <a:lnTo>
                    <a:pt x="392" y="79"/>
                  </a:lnTo>
                  <a:lnTo>
                    <a:pt x="397" y="81"/>
                  </a:lnTo>
                  <a:lnTo>
                    <a:pt x="402" y="84"/>
                  </a:lnTo>
                  <a:lnTo>
                    <a:pt x="408" y="84"/>
                  </a:lnTo>
                  <a:lnTo>
                    <a:pt x="411" y="89"/>
                  </a:lnTo>
                  <a:lnTo>
                    <a:pt x="416" y="91"/>
                  </a:lnTo>
                  <a:lnTo>
                    <a:pt x="419" y="89"/>
                  </a:lnTo>
                  <a:lnTo>
                    <a:pt x="426" y="84"/>
                  </a:lnTo>
                  <a:lnTo>
                    <a:pt x="432" y="81"/>
                  </a:lnTo>
                  <a:lnTo>
                    <a:pt x="438" y="81"/>
                  </a:lnTo>
                  <a:lnTo>
                    <a:pt x="445" y="81"/>
                  </a:lnTo>
                  <a:lnTo>
                    <a:pt x="451" y="89"/>
                  </a:lnTo>
                  <a:lnTo>
                    <a:pt x="453" y="97"/>
                  </a:lnTo>
                  <a:lnTo>
                    <a:pt x="456" y="102"/>
                  </a:lnTo>
                  <a:lnTo>
                    <a:pt x="457" y="106"/>
                  </a:lnTo>
                  <a:lnTo>
                    <a:pt x="456" y="111"/>
                  </a:lnTo>
                  <a:lnTo>
                    <a:pt x="462" y="118"/>
                  </a:lnTo>
                  <a:lnTo>
                    <a:pt x="468" y="119"/>
                  </a:lnTo>
                  <a:lnTo>
                    <a:pt x="470" y="124"/>
                  </a:lnTo>
                  <a:lnTo>
                    <a:pt x="476" y="129"/>
                  </a:lnTo>
                  <a:lnTo>
                    <a:pt x="480" y="130"/>
                  </a:lnTo>
                  <a:lnTo>
                    <a:pt x="476" y="133"/>
                  </a:lnTo>
                  <a:lnTo>
                    <a:pt x="472" y="133"/>
                  </a:lnTo>
                  <a:lnTo>
                    <a:pt x="467" y="135"/>
                  </a:lnTo>
                  <a:lnTo>
                    <a:pt x="464" y="140"/>
                  </a:lnTo>
                  <a:lnTo>
                    <a:pt x="457" y="140"/>
                  </a:lnTo>
                  <a:lnTo>
                    <a:pt x="451" y="143"/>
                  </a:lnTo>
                  <a:lnTo>
                    <a:pt x="448" y="141"/>
                  </a:lnTo>
                  <a:lnTo>
                    <a:pt x="445" y="137"/>
                  </a:lnTo>
                  <a:lnTo>
                    <a:pt x="440" y="133"/>
                  </a:lnTo>
                  <a:lnTo>
                    <a:pt x="435" y="137"/>
                  </a:lnTo>
                  <a:lnTo>
                    <a:pt x="435" y="143"/>
                  </a:lnTo>
                  <a:lnTo>
                    <a:pt x="434" y="148"/>
                  </a:lnTo>
                  <a:lnTo>
                    <a:pt x="434" y="151"/>
                  </a:lnTo>
                  <a:lnTo>
                    <a:pt x="427" y="152"/>
                  </a:lnTo>
                  <a:lnTo>
                    <a:pt x="421" y="149"/>
                  </a:lnTo>
                  <a:lnTo>
                    <a:pt x="416" y="148"/>
                  </a:lnTo>
                  <a:lnTo>
                    <a:pt x="411" y="143"/>
                  </a:lnTo>
                  <a:lnTo>
                    <a:pt x="403" y="140"/>
                  </a:lnTo>
                  <a:lnTo>
                    <a:pt x="392" y="137"/>
                  </a:lnTo>
                  <a:lnTo>
                    <a:pt x="384" y="135"/>
                  </a:lnTo>
                  <a:lnTo>
                    <a:pt x="375" y="135"/>
                  </a:lnTo>
                  <a:lnTo>
                    <a:pt x="367" y="137"/>
                  </a:lnTo>
                  <a:lnTo>
                    <a:pt x="362" y="140"/>
                  </a:lnTo>
                  <a:lnTo>
                    <a:pt x="359" y="143"/>
                  </a:lnTo>
                  <a:lnTo>
                    <a:pt x="354" y="149"/>
                  </a:lnTo>
                  <a:lnTo>
                    <a:pt x="351" y="152"/>
                  </a:lnTo>
                  <a:lnTo>
                    <a:pt x="341" y="156"/>
                  </a:lnTo>
                  <a:lnTo>
                    <a:pt x="332" y="157"/>
                  </a:lnTo>
                  <a:lnTo>
                    <a:pt x="325" y="160"/>
                  </a:lnTo>
                  <a:lnTo>
                    <a:pt x="318" y="164"/>
                  </a:lnTo>
                  <a:lnTo>
                    <a:pt x="306" y="175"/>
                  </a:lnTo>
                  <a:lnTo>
                    <a:pt x="300" y="181"/>
                  </a:lnTo>
                  <a:lnTo>
                    <a:pt x="295" y="189"/>
                  </a:lnTo>
                  <a:lnTo>
                    <a:pt x="294" y="194"/>
                  </a:lnTo>
                  <a:lnTo>
                    <a:pt x="286" y="194"/>
                  </a:lnTo>
                  <a:lnTo>
                    <a:pt x="283" y="189"/>
                  </a:lnTo>
                  <a:lnTo>
                    <a:pt x="283" y="175"/>
                  </a:lnTo>
                  <a:lnTo>
                    <a:pt x="283" y="170"/>
                  </a:lnTo>
                  <a:lnTo>
                    <a:pt x="278" y="173"/>
                  </a:lnTo>
                  <a:lnTo>
                    <a:pt x="273" y="178"/>
                  </a:lnTo>
                  <a:lnTo>
                    <a:pt x="268" y="179"/>
                  </a:lnTo>
                  <a:lnTo>
                    <a:pt x="262" y="184"/>
                  </a:lnTo>
                  <a:lnTo>
                    <a:pt x="257" y="187"/>
                  </a:lnTo>
                  <a:lnTo>
                    <a:pt x="249" y="203"/>
                  </a:lnTo>
                  <a:lnTo>
                    <a:pt x="244" y="213"/>
                  </a:lnTo>
                  <a:lnTo>
                    <a:pt x="240" y="222"/>
                  </a:lnTo>
                  <a:lnTo>
                    <a:pt x="235" y="230"/>
                  </a:lnTo>
                  <a:lnTo>
                    <a:pt x="230" y="240"/>
                  </a:lnTo>
                  <a:lnTo>
                    <a:pt x="225" y="249"/>
                  </a:lnTo>
                  <a:lnTo>
                    <a:pt x="222" y="257"/>
                  </a:lnTo>
                  <a:lnTo>
                    <a:pt x="219" y="261"/>
                  </a:lnTo>
                  <a:lnTo>
                    <a:pt x="213" y="254"/>
                  </a:lnTo>
                  <a:lnTo>
                    <a:pt x="205" y="251"/>
                  </a:lnTo>
                  <a:lnTo>
                    <a:pt x="205" y="243"/>
                  </a:lnTo>
                  <a:lnTo>
                    <a:pt x="206" y="230"/>
                  </a:lnTo>
                  <a:lnTo>
                    <a:pt x="200" y="232"/>
                  </a:lnTo>
                  <a:lnTo>
                    <a:pt x="195" y="229"/>
                  </a:lnTo>
                  <a:lnTo>
                    <a:pt x="195" y="221"/>
                  </a:lnTo>
                  <a:lnTo>
                    <a:pt x="198" y="218"/>
                  </a:lnTo>
                  <a:lnTo>
                    <a:pt x="197" y="211"/>
                  </a:lnTo>
                  <a:lnTo>
                    <a:pt x="195" y="205"/>
                  </a:lnTo>
                  <a:lnTo>
                    <a:pt x="194" y="197"/>
                  </a:lnTo>
                  <a:lnTo>
                    <a:pt x="187" y="191"/>
                  </a:lnTo>
                  <a:lnTo>
                    <a:pt x="175" y="186"/>
                  </a:lnTo>
                  <a:lnTo>
                    <a:pt x="170" y="179"/>
                  </a:lnTo>
                  <a:lnTo>
                    <a:pt x="168" y="173"/>
                  </a:lnTo>
                  <a:lnTo>
                    <a:pt x="155" y="165"/>
                  </a:lnTo>
                  <a:lnTo>
                    <a:pt x="141" y="164"/>
                  </a:lnTo>
                  <a:lnTo>
                    <a:pt x="127" y="164"/>
                  </a:lnTo>
                  <a:lnTo>
                    <a:pt x="117" y="160"/>
                  </a:lnTo>
                  <a:lnTo>
                    <a:pt x="108" y="160"/>
                  </a:lnTo>
                  <a:lnTo>
                    <a:pt x="95" y="157"/>
                  </a:lnTo>
                  <a:lnTo>
                    <a:pt x="78" y="152"/>
                  </a:lnTo>
                  <a:lnTo>
                    <a:pt x="63" y="149"/>
                  </a:lnTo>
                  <a:lnTo>
                    <a:pt x="47" y="148"/>
                  </a:lnTo>
                  <a:lnTo>
                    <a:pt x="32" y="140"/>
                  </a:lnTo>
                  <a:lnTo>
                    <a:pt x="22" y="140"/>
                  </a:lnTo>
                  <a:lnTo>
                    <a:pt x="16" y="133"/>
                  </a:lnTo>
                  <a:lnTo>
                    <a:pt x="9" y="127"/>
                  </a:lnTo>
                  <a:lnTo>
                    <a:pt x="5" y="121"/>
                  </a:lnTo>
                  <a:lnTo>
                    <a:pt x="0" y="116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91311" tIns="45657" rIns="91311" bIns="45657"/>
            <a:lstStyle/>
            <a:p>
              <a:pPr defTabSz="914400">
                <a:defRPr/>
              </a:pPr>
              <a:endParaRPr lang="en-US" sz="900" kern="0" dirty="0">
                <a:solidFill>
                  <a:prstClr val="black"/>
                </a:solidFill>
                <a:latin typeface="Arial" charset="0"/>
                <a:ea typeface="ＭＳ Ｐゴシック"/>
              </a:endParaRPr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6883912" y="4915301"/>
              <a:ext cx="647298" cy="882547"/>
            </a:xfrm>
            <a:custGeom>
              <a:avLst/>
              <a:gdLst>
                <a:gd name="T0" fmla="*/ 2147483647 w 338"/>
                <a:gd name="T1" fmla="*/ 2147483647 h 453"/>
                <a:gd name="T2" fmla="*/ 2147483647 w 338"/>
                <a:gd name="T3" fmla="*/ 2147483647 h 453"/>
                <a:gd name="T4" fmla="*/ 2147483647 w 338"/>
                <a:gd name="T5" fmla="*/ 2147483647 h 453"/>
                <a:gd name="T6" fmla="*/ 2147483647 w 338"/>
                <a:gd name="T7" fmla="*/ 2147483647 h 453"/>
                <a:gd name="T8" fmla="*/ 2147483647 w 338"/>
                <a:gd name="T9" fmla="*/ 2147483647 h 453"/>
                <a:gd name="T10" fmla="*/ 2147483647 w 338"/>
                <a:gd name="T11" fmla="*/ 2147483647 h 453"/>
                <a:gd name="T12" fmla="*/ 2147483647 w 338"/>
                <a:gd name="T13" fmla="*/ 2147483647 h 453"/>
                <a:gd name="T14" fmla="*/ 2147483647 w 338"/>
                <a:gd name="T15" fmla="*/ 2147483647 h 453"/>
                <a:gd name="T16" fmla="*/ 2147483647 w 338"/>
                <a:gd name="T17" fmla="*/ 2147483647 h 453"/>
                <a:gd name="T18" fmla="*/ 2147483647 w 338"/>
                <a:gd name="T19" fmla="*/ 2147483647 h 453"/>
                <a:gd name="T20" fmla="*/ 2147483647 w 338"/>
                <a:gd name="T21" fmla="*/ 2147483647 h 453"/>
                <a:gd name="T22" fmla="*/ 2147483647 w 338"/>
                <a:gd name="T23" fmla="*/ 2147483647 h 453"/>
                <a:gd name="T24" fmla="*/ 2147483647 w 338"/>
                <a:gd name="T25" fmla="*/ 2147483647 h 453"/>
                <a:gd name="T26" fmla="*/ 2147483647 w 338"/>
                <a:gd name="T27" fmla="*/ 2147483647 h 453"/>
                <a:gd name="T28" fmla="*/ 2147483647 w 338"/>
                <a:gd name="T29" fmla="*/ 2147483647 h 453"/>
                <a:gd name="T30" fmla="*/ 2147483647 w 338"/>
                <a:gd name="T31" fmla="*/ 2147483647 h 453"/>
                <a:gd name="T32" fmla="*/ 2147483647 w 338"/>
                <a:gd name="T33" fmla="*/ 2147483647 h 453"/>
                <a:gd name="T34" fmla="*/ 2147483647 w 338"/>
                <a:gd name="T35" fmla="*/ 2147483647 h 453"/>
                <a:gd name="T36" fmla="*/ 2147483647 w 338"/>
                <a:gd name="T37" fmla="*/ 2147483647 h 453"/>
                <a:gd name="T38" fmla="*/ 2147483647 w 338"/>
                <a:gd name="T39" fmla="*/ 2147483647 h 453"/>
                <a:gd name="T40" fmla="*/ 2147483647 w 338"/>
                <a:gd name="T41" fmla="*/ 2147483647 h 453"/>
                <a:gd name="T42" fmla="*/ 2147483647 w 338"/>
                <a:gd name="T43" fmla="*/ 2147483647 h 453"/>
                <a:gd name="T44" fmla="*/ 2147483647 w 338"/>
                <a:gd name="T45" fmla="*/ 2147483647 h 453"/>
                <a:gd name="T46" fmla="*/ 2147483647 w 338"/>
                <a:gd name="T47" fmla="*/ 2147483647 h 453"/>
                <a:gd name="T48" fmla="*/ 2147483647 w 338"/>
                <a:gd name="T49" fmla="*/ 2147483647 h 453"/>
                <a:gd name="T50" fmla="*/ 2147483647 w 338"/>
                <a:gd name="T51" fmla="*/ 2147483647 h 453"/>
                <a:gd name="T52" fmla="*/ 2147483647 w 338"/>
                <a:gd name="T53" fmla="*/ 2147483647 h 453"/>
                <a:gd name="T54" fmla="*/ 2147483647 w 338"/>
                <a:gd name="T55" fmla="*/ 2147483647 h 453"/>
                <a:gd name="T56" fmla="*/ 2147483647 w 338"/>
                <a:gd name="T57" fmla="*/ 2147483647 h 453"/>
                <a:gd name="T58" fmla="*/ 2147483647 w 338"/>
                <a:gd name="T59" fmla="*/ 2147483647 h 453"/>
                <a:gd name="T60" fmla="*/ 2147483647 w 338"/>
                <a:gd name="T61" fmla="*/ 2147483647 h 453"/>
                <a:gd name="T62" fmla="*/ 2147483647 w 338"/>
                <a:gd name="T63" fmla="*/ 2147483647 h 453"/>
                <a:gd name="T64" fmla="*/ 2147483647 w 338"/>
                <a:gd name="T65" fmla="*/ 2147483647 h 453"/>
                <a:gd name="T66" fmla="*/ 2147483647 w 338"/>
                <a:gd name="T67" fmla="*/ 2147483647 h 453"/>
                <a:gd name="T68" fmla="*/ 2147483647 w 338"/>
                <a:gd name="T69" fmla="*/ 2147483647 h 453"/>
                <a:gd name="T70" fmla="*/ 2147483647 w 338"/>
                <a:gd name="T71" fmla="*/ 2147483647 h 453"/>
                <a:gd name="T72" fmla="*/ 2147483647 w 338"/>
                <a:gd name="T73" fmla="*/ 2147483647 h 453"/>
                <a:gd name="T74" fmla="*/ 0 w 338"/>
                <a:gd name="T75" fmla="*/ 2147483647 h 453"/>
                <a:gd name="T76" fmla="*/ 2147483647 w 338"/>
                <a:gd name="T77" fmla="*/ 2147483647 h 453"/>
                <a:gd name="T78" fmla="*/ 2147483647 w 338"/>
                <a:gd name="T79" fmla="*/ 2147483647 h 453"/>
                <a:gd name="T80" fmla="*/ 2147483647 w 338"/>
                <a:gd name="T81" fmla="*/ 2147483647 h 453"/>
                <a:gd name="T82" fmla="*/ 2147483647 w 338"/>
                <a:gd name="T83" fmla="*/ 2147483647 h 453"/>
                <a:gd name="T84" fmla="*/ 2147483647 w 338"/>
                <a:gd name="T85" fmla="*/ 2147483647 h 453"/>
                <a:gd name="T86" fmla="*/ 2147483647 w 338"/>
                <a:gd name="T87" fmla="*/ 2147483647 h 453"/>
                <a:gd name="T88" fmla="*/ 2147483647 w 338"/>
                <a:gd name="T89" fmla="*/ 2147483647 h 453"/>
                <a:gd name="T90" fmla="*/ 2147483647 w 338"/>
                <a:gd name="T91" fmla="*/ 2147483647 h 453"/>
                <a:gd name="T92" fmla="*/ 2147483647 w 338"/>
                <a:gd name="T93" fmla="*/ 2147483647 h 453"/>
                <a:gd name="T94" fmla="*/ 2147483647 w 338"/>
                <a:gd name="T95" fmla="*/ 2147483647 h 453"/>
                <a:gd name="T96" fmla="*/ 2147483647 w 338"/>
                <a:gd name="T97" fmla="*/ 2147483647 h 453"/>
                <a:gd name="T98" fmla="*/ 2147483647 w 338"/>
                <a:gd name="T99" fmla="*/ 2147483647 h 453"/>
                <a:gd name="T100" fmla="*/ 2147483647 w 338"/>
                <a:gd name="T101" fmla="*/ 2147483647 h 453"/>
                <a:gd name="T102" fmla="*/ 2147483647 w 338"/>
                <a:gd name="T103" fmla="*/ 2147483647 h 453"/>
                <a:gd name="T104" fmla="*/ 2147483647 w 338"/>
                <a:gd name="T105" fmla="*/ 2147483647 h 453"/>
                <a:gd name="T106" fmla="*/ 2147483647 w 338"/>
                <a:gd name="T107" fmla="*/ 2147483647 h 4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8"/>
                <a:gd name="T163" fmla="*/ 0 h 453"/>
                <a:gd name="T164" fmla="*/ 338 w 338"/>
                <a:gd name="T165" fmla="*/ 453 h 4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8" h="453">
                  <a:moveTo>
                    <a:pt x="108" y="3"/>
                  </a:moveTo>
                  <a:lnTo>
                    <a:pt x="116" y="5"/>
                  </a:lnTo>
                  <a:lnTo>
                    <a:pt x="121" y="0"/>
                  </a:lnTo>
                  <a:lnTo>
                    <a:pt x="127" y="2"/>
                  </a:lnTo>
                  <a:lnTo>
                    <a:pt x="132" y="5"/>
                  </a:lnTo>
                  <a:lnTo>
                    <a:pt x="140" y="3"/>
                  </a:lnTo>
                  <a:lnTo>
                    <a:pt x="144" y="6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6" y="5"/>
                  </a:lnTo>
                  <a:lnTo>
                    <a:pt x="162" y="9"/>
                  </a:lnTo>
                  <a:lnTo>
                    <a:pt x="165" y="11"/>
                  </a:lnTo>
                  <a:lnTo>
                    <a:pt x="170" y="16"/>
                  </a:lnTo>
                  <a:lnTo>
                    <a:pt x="175" y="17"/>
                  </a:lnTo>
                  <a:lnTo>
                    <a:pt x="181" y="19"/>
                  </a:lnTo>
                  <a:lnTo>
                    <a:pt x="184" y="22"/>
                  </a:lnTo>
                  <a:lnTo>
                    <a:pt x="190" y="22"/>
                  </a:lnTo>
                  <a:lnTo>
                    <a:pt x="194" y="25"/>
                  </a:lnTo>
                  <a:lnTo>
                    <a:pt x="198" y="27"/>
                  </a:lnTo>
                  <a:lnTo>
                    <a:pt x="203" y="30"/>
                  </a:lnTo>
                  <a:lnTo>
                    <a:pt x="208" y="30"/>
                  </a:lnTo>
                  <a:lnTo>
                    <a:pt x="214" y="30"/>
                  </a:lnTo>
                  <a:lnTo>
                    <a:pt x="218" y="33"/>
                  </a:lnTo>
                  <a:lnTo>
                    <a:pt x="222" y="37"/>
                  </a:lnTo>
                  <a:lnTo>
                    <a:pt x="224" y="40"/>
                  </a:lnTo>
                  <a:lnTo>
                    <a:pt x="229" y="44"/>
                  </a:lnTo>
                  <a:lnTo>
                    <a:pt x="232" y="46"/>
                  </a:lnTo>
                  <a:lnTo>
                    <a:pt x="232" y="49"/>
                  </a:lnTo>
                  <a:lnTo>
                    <a:pt x="235" y="52"/>
                  </a:lnTo>
                  <a:lnTo>
                    <a:pt x="235" y="56"/>
                  </a:lnTo>
                  <a:lnTo>
                    <a:pt x="232" y="60"/>
                  </a:lnTo>
                  <a:lnTo>
                    <a:pt x="230" y="65"/>
                  </a:lnTo>
                  <a:lnTo>
                    <a:pt x="230" y="68"/>
                  </a:lnTo>
                  <a:lnTo>
                    <a:pt x="230" y="73"/>
                  </a:lnTo>
                  <a:lnTo>
                    <a:pt x="233" y="76"/>
                  </a:lnTo>
                  <a:lnTo>
                    <a:pt x="235" y="78"/>
                  </a:lnTo>
                  <a:lnTo>
                    <a:pt x="237" y="84"/>
                  </a:lnTo>
                  <a:lnTo>
                    <a:pt x="240" y="89"/>
                  </a:lnTo>
                  <a:lnTo>
                    <a:pt x="240" y="94"/>
                  </a:lnTo>
                  <a:lnTo>
                    <a:pt x="243" y="98"/>
                  </a:lnTo>
                  <a:lnTo>
                    <a:pt x="245" y="105"/>
                  </a:lnTo>
                  <a:lnTo>
                    <a:pt x="245" y="111"/>
                  </a:lnTo>
                  <a:lnTo>
                    <a:pt x="248" y="116"/>
                  </a:lnTo>
                  <a:lnTo>
                    <a:pt x="248" y="121"/>
                  </a:lnTo>
                  <a:lnTo>
                    <a:pt x="251" y="125"/>
                  </a:lnTo>
                  <a:lnTo>
                    <a:pt x="249" y="132"/>
                  </a:lnTo>
                  <a:lnTo>
                    <a:pt x="248" y="137"/>
                  </a:lnTo>
                  <a:lnTo>
                    <a:pt x="245" y="141"/>
                  </a:lnTo>
                  <a:lnTo>
                    <a:pt x="241" y="146"/>
                  </a:lnTo>
                  <a:lnTo>
                    <a:pt x="240" y="152"/>
                  </a:lnTo>
                  <a:lnTo>
                    <a:pt x="238" y="157"/>
                  </a:lnTo>
                  <a:lnTo>
                    <a:pt x="235" y="164"/>
                  </a:lnTo>
                  <a:lnTo>
                    <a:pt x="232" y="167"/>
                  </a:lnTo>
                  <a:lnTo>
                    <a:pt x="227" y="172"/>
                  </a:lnTo>
                  <a:lnTo>
                    <a:pt x="222" y="176"/>
                  </a:lnTo>
                  <a:lnTo>
                    <a:pt x="219" y="181"/>
                  </a:lnTo>
                  <a:lnTo>
                    <a:pt x="216" y="186"/>
                  </a:lnTo>
                  <a:lnTo>
                    <a:pt x="216" y="192"/>
                  </a:lnTo>
                  <a:lnTo>
                    <a:pt x="214" y="195"/>
                  </a:lnTo>
                  <a:lnTo>
                    <a:pt x="214" y="200"/>
                  </a:lnTo>
                  <a:lnTo>
                    <a:pt x="214" y="206"/>
                  </a:lnTo>
                  <a:lnTo>
                    <a:pt x="214" y="211"/>
                  </a:lnTo>
                  <a:lnTo>
                    <a:pt x="216" y="214"/>
                  </a:lnTo>
                  <a:lnTo>
                    <a:pt x="221" y="218"/>
                  </a:lnTo>
                  <a:lnTo>
                    <a:pt x="225" y="218"/>
                  </a:lnTo>
                  <a:lnTo>
                    <a:pt x="232" y="219"/>
                  </a:lnTo>
                  <a:lnTo>
                    <a:pt x="235" y="214"/>
                  </a:lnTo>
                  <a:lnTo>
                    <a:pt x="241" y="211"/>
                  </a:lnTo>
                  <a:lnTo>
                    <a:pt x="248" y="205"/>
                  </a:lnTo>
                  <a:lnTo>
                    <a:pt x="249" y="199"/>
                  </a:lnTo>
                  <a:lnTo>
                    <a:pt x="249" y="194"/>
                  </a:lnTo>
                  <a:lnTo>
                    <a:pt x="251" y="189"/>
                  </a:lnTo>
                  <a:lnTo>
                    <a:pt x="252" y="184"/>
                  </a:lnTo>
                  <a:lnTo>
                    <a:pt x="252" y="178"/>
                  </a:lnTo>
                  <a:lnTo>
                    <a:pt x="256" y="176"/>
                  </a:lnTo>
                  <a:lnTo>
                    <a:pt x="262" y="175"/>
                  </a:lnTo>
                  <a:lnTo>
                    <a:pt x="265" y="172"/>
                  </a:lnTo>
                  <a:lnTo>
                    <a:pt x="270" y="172"/>
                  </a:lnTo>
                  <a:lnTo>
                    <a:pt x="275" y="168"/>
                  </a:lnTo>
                  <a:lnTo>
                    <a:pt x="278" y="167"/>
                  </a:lnTo>
                  <a:lnTo>
                    <a:pt x="281" y="164"/>
                  </a:lnTo>
                  <a:lnTo>
                    <a:pt x="284" y="164"/>
                  </a:lnTo>
                  <a:lnTo>
                    <a:pt x="291" y="165"/>
                  </a:lnTo>
                  <a:lnTo>
                    <a:pt x="294" y="168"/>
                  </a:lnTo>
                  <a:lnTo>
                    <a:pt x="297" y="173"/>
                  </a:lnTo>
                  <a:lnTo>
                    <a:pt x="299" y="179"/>
                  </a:lnTo>
                  <a:lnTo>
                    <a:pt x="302" y="183"/>
                  </a:lnTo>
                  <a:lnTo>
                    <a:pt x="306" y="186"/>
                  </a:lnTo>
                  <a:lnTo>
                    <a:pt x="310" y="192"/>
                  </a:lnTo>
                  <a:lnTo>
                    <a:pt x="313" y="197"/>
                  </a:lnTo>
                  <a:lnTo>
                    <a:pt x="316" y="202"/>
                  </a:lnTo>
                  <a:lnTo>
                    <a:pt x="319" y="205"/>
                  </a:lnTo>
                  <a:lnTo>
                    <a:pt x="319" y="211"/>
                  </a:lnTo>
                  <a:lnTo>
                    <a:pt x="319" y="216"/>
                  </a:lnTo>
                  <a:lnTo>
                    <a:pt x="322" y="221"/>
                  </a:lnTo>
                  <a:lnTo>
                    <a:pt x="322" y="227"/>
                  </a:lnTo>
                  <a:lnTo>
                    <a:pt x="322" y="232"/>
                  </a:lnTo>
                  <a:lnTo>
                    <a:pt x="324" y="238"/>
                  </a:lnTo>
                  <a:lnTo>
                    <a:pt x="326" y="243"/>
                  </a:lnTo>
                  <a:lnTo>
                    <a:pt x="327" y="246"/>
                  </a:lnTo>
                  <a:lnTo>
                    <a:pt x="329" y="251"/>
                  </a:lnTo>
                  <a:lnTo>
                    <a:pt x="332" y="256"/>
                  </a:lnTo>
                  <a:lnTo>
                    <a:pt x="337" y="259"/>
                  </a:lnTo>
                  <a:lnTo>
                    <a:pt x="338" y="267"/>
                  </a:lnTo>
                  <a:lnTo>
                    <a:pt x="338" y="275"/>
                  </a:lnTo>
                  <a:lnTo>
                    <a:pt x="338" y="286"/>
                  </a:lnTo>
                  <a:lnTo>
                    <a:pt x="338" y="297"/>
                  </a:lnTo>
                  <a:lnTo>
                    <a:pt x="338" y="308"/>
                  </a:lnTo>
                  <a:lnTo>
                    <a:pt x="337" y="315"/>
                  </a:lnTo>
                  <a:lnTo>
                    <a:pt x="333" y="319"/>
                  </a:lnTo>
                  <a:lnTo>
                    <a:pt x="327" y="318"/>
                  </a:lnTo>
                  <a:lnTo>
                    <a:pt x="322" y="319"/>
                  </a:lnTo>
                  <a:lnTo>
                    <a:pt x="318" y="324"/>
                  </a:lnTo>
                  <a:lnTo>
                    <a:pt x="314" y="326"/>
                  </a:lnTo>
                  <a:lnTo>
                    <a:pt x="313" y="329"/>
                  </a:lnTo>
                  <a:lnTo>
                    <a:pt x="311" y="337"/>
                  </a:lnTo>
                  <a:lnTo>
                    <a:pt x="310" y="342"/>
                  </a:lnTo>
                  <a:lnTo>
                    <a:pt x="313" y="348"/>
                  </a:lnTo>
                  <a:lnTo>
                    <a:pt x="313" y="354"/>
                  </a:lnTo>
                  <a:lnTo>
                    <a:pt x="308" y="359"/>
                  </a:lnTo>
                  <a:lnTo>
                    <a:pt x="305" y="365"/>
                  </a:lnTo>
                  <a:lnTo>
                    <a:pt x="303" y="373"/>
                  </a:lnTo>
                  <a:lnTo>
                    <a:pt x="302" y="380"/>
                  </a:lnTo>
                  <a:lnTo>
                    <a:pt x="302" y="391"/>
                  </a:lnTo>
                  <a:lnTo>
                    <a:pt x="302" y="397"/>
                  </a:lnTo>
                  <a:lnTo>
                    <a:pt x="297" y="402"/>
                  </a:lnTo>
                  <a:lnTo>
                    <a:pt x="292" y="410"/>
                  </a:lnTo>
                  <a:lnTo>
                    <a:pt x="289" y="415"/>
                  </a:lnTo>
                  <a:lnTo>
                    <a:pt x="286" y="419"/>
                  </a:lnTo>
                  <a:lnTo>
                    <a:pt x="283" y="424"/>
                  </a:lnTo>
                  <a:lnTo>
                    <a:pt x="279" y="429"/>
                  </a:lnTo>
                  <a:lnTo>
                    <a:pt x="267" y="427"/>
                  </a:lnTo>
                  <a:lnTo>
                    <a:pt x="260" y="432"/>
                  </a:lnTo>
                  <a:lnTo>
                    <a:pt x="251" y="432"/>
                  </a:lnTo>
                  <a:lnTo>
                    <a:pt x="235" y="432"/>
                  </a:lnTo>
                  <a:lnTo>
                    <a:pt x="227" y="435"/>
                  </a:lnTo>
                  <a:lnTo>
                    <a:pt x="211" y="437"/>
                  </a:lnTo>
                  <a:lnTo>
                    <a:pt x="194" y="437"/>
                  </a:lnTo>
                  <a:lnTo>
                    <a:pt x="189" y="442"/>
                  </a:lnTo>
                  <a:lnTo>
                    <a:pt x="176" y="440"/>
                  </a:lnTo>
                  <a:lnTo>
                    <a:pt x="170" y="442"/>
                  </a:lnTo>
                  <a:lnTo>
                    <a:pt x="167" y="437"/>
                  </a:lnTo>
                  <a:lnTo>
                    <a:pt x="160" y="437"/>
                  </a:lnTo>
                  <a:lnTo>
                    <a:pt x="151" y="435"/>
                  </a:lnTo>
                  <a:lnTo>
                    <a:pt x="143" y="440"/>
                  </a:lnTo>
                  <a:lnTo>
                    <a:pt x="108" y="440"/>
                  </a:lnTo>
                  <a:lnTo>
                    <a:pt x="95" y="442"/>
                  </a:lnTo>
                  <a:lnTo>
                    <a:pt x="86" y="445"/>
                  </a:lnTo>
                  <a:lnTo>
                    <a:pt x="63" y="448"/>
                  </a:lnTo>
                  <a:lnTo>
                    <a:pt x="48" y="450"/>
                  </a:lnTo>
                  <a:lnTo>
                    <a:pt x="25" y="450"/>
                  </a:lnTo>
                  <a:lnTo>
                    <a:pt x="0" y="453"/>
                  </a:lnTo>
                  <a:lnTo>
                    <a:pt x="14" y="435"/>
                  </a:lnTo>
                  <a:lnTo>
                    <a:pt x="20" y="427"/>
                  </a:lnTo>
                  <a:lnTo>
                    <a:pt x="24" y="419"/>
                  </a:lnTo>
                  <a:lnTo>
                    <a:pt x="27" y="411"/>
                  </a:lnTo>
                  <a:lnTo>
                    <a:pt x="28" y="403"/>
                  </a:lnTo>
                  <a:lnTo>
                    <a:pt x="30" y="392"/>
                  </a:lnTo>
                  <a:lnTo>
                    <a:pt x="36" y="375"/>
                  </a:lnTo>
                  <a:lnTo>
                    <a:pt x="38" y="362"/>
                  </a:lnTo>
                  <a:lnTo>
                    <a:pt x="41" y="351"/>
                  </a:lnTo>
                  <a:lnTo>
                    <a:pt x="43" y="337"/>
                  </a:lnTo>
                  <a:lnTo>
                    <a:pt x="43" y="322"/>
                  </a:lnTo>
                  <a:lnTo>
                    <a:pt x="43" y="308"/>
                  </a:lnTo>
                  <a:lnTo>
                    <a:pt x="40" y="299"/>
                  </a:lnTo>
                  <a:lnTo>
                    <a:pt x="36" y="291"/>
                  </a:lnTo>
                  <a:lnTo>
                    <a:pt x="32" y="286"/>
                  </a:lnTo>
                  <a:lnTo>
                    <a:pt x="27" y="276"/>
                  </a:lnTo>
                  <a:lnTo>
                    <a:pt x="22" y="268"/>
                  </a:lnTo>
                  <a:lnTo>
                    <a:pt x="17" y="261"/>
                  </a:lnTo>
                  <a:lnTo>
                    <a:pt x="16" y="254"/>
                  </a:lnTo>
                  <a:lnTo>
                    <a:pt x="13" y="248"/>
                  </a:lnTo>
                  <a:lnTo>
                    <a:pt x="8" y="241"/>
                  </a:lnTo>
                  <a:lnTo>
                    <a:pt x="8" y="232"/>
                  </a:lnTo>
                  <a:lnTo>
                    <a:pt x="9" y="224"/>
                  </a:lnTo>
                  <a:lnTo>
                    <a:pt x="13" y="218"/>
                  </a:lnTo>
                  <a:lnTo>
                    <a:pt x="14" y="210"/>
                  </a:lnTo>
                  <a:lnTo>
                    <a:pt x="13" y="202"/>
                  </a:lnTo>
                  <a:lnTo>
                    <a:pt x="13" y="192"/>
                  </a:lnTo>
                  <a:lnTo>
                    <a:pt x="14" y="183"/>
                  </a:lnTo>
                  <a:lnTo>
                    <a:pt x="24" y="175"/>
                  </a:lnTo>
                  <a:lnTo>
                    <a:pt x="22" y="127"/>
                  </a:lnTo>
                  <a:lnTo>
                    <a:pt x="25" y="119"/>
                  </a:lnTo>
                  <a:lnTo>
                    <a:pt x="27" y="114"/>
                  </a:lnTo>
                  <a:lnTo>
                    <a:pt x="28" y="105"/>
                  </a:lnTo>
                  <a:lnTo>
                    <a:pt x="30" y="100"/>
                  </a:lnTo>
                  <a:lnTo>
                    <a:pt x="35" y="98"/>
                  </a:lnTo>
                  <a:lnTo>
                    <a:pt x="41" y="92"/>
                  </a:lnTo>
                  <a:lnTo>
                    <a:pt x="48" y="87"/>
                  </a:lnTo>
                  <a:lnTo>
                    <a:pt x="52" y="83"/>
                  </a:lnTo>
                  <a:lnTo>
                    <a:pt x="55" y="79"/>
                  </a:lnTo>
                  <a:lnTo>
                    <a:pt x="60" y="78"/>
                  </a:lnTo>
                  <a:lnTo>
                    <a:pt x="63" y="83"/>
                  </a:lnTo>
                  <a:lnTo>
                    <a:pt x="63" y="87"/>
                  </a:lnTo>
                  <a:lnTo>
                    <a:pt x="63" y="92"/>
                  </a:lnTo>
                  <a:lnTo>
                    <a:pt x="65" y="98"/>
                  </a:lnTo>
                  <a:lnTo>
                    <a:pt x="65" y="103"/>
                  </a:lnTo>
                  <a:lnTo>
                    <a:pt x="67" y="106"/>
                  </a:lnTo>
                  <a:lnTo>
                    <a:pt x="71" y="106"/>
                  </a:lnTo>
                  <a:lnTo>
                    <a:pt x="73" y="100"/>
                  </a:lnTo>
                  <a:lnTo>
                    <a:pt x="75" y="95"/>
                  </a:lnTo>
                  <a:lnTo>
                    <a:pt x="79" y="91"/>
                  </a:lnTo>
                  <a:lnTo>
                    <a:pt x="81" y="86"/>
                  </a:lnTo>
                  <a:lnTo>
                    <a:pt x="81" y="60"/>
                  </a:lnTo>
                  <a:lnTo>
                    <a:pt x="86" y="56"/>
                  </a:lnTo>
                  <a:lnTo>
                    <a:pt x="90" y="52"/>
                  </a:lnTo>
                  <a:lnTo>
                    <a:pt x="92" y="54"/>
                  </a:lnTo>
                  <a:lnTo>
                    <a:pt x="97" y="49"/>
                  </a:lnTo>
                  <a:lnTo>
                    <a:pt x="103" y="46"/>
                  </a:lnTo>
                  <a:lnTo>
                    <a:pt x="108" y="43"/>
                  </a:lnTo>
                  <a:lnTo>
                    <a:pt x="111" y="38"/>
                  </a:lnTo>
                  <a:lnTo>
                    <a:pt x="106" y="33"/>
                  </a:lnTo>
                  <a:lnTo>
                    <a:pt x="102" y="29"/>
                  </a:lnTo>
                  <a:lnTo>
                    <a:pt x="98" y="22"/>
                  </a:lnTo>
                  <a:lnTo>
                    <a:pt x="98" y="16"/>
                  </a:lnTo>
                  <a:lnTo>
                    <a:pt x="98" y="13"/>
                  </a:lnTo>
                  <a:lnTo>
                    <a:pt x="102" y="9"/>
                  </a:lnTo>
                  <a:lnTo>
                    <a:pt x="105" y="5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BFBFBF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91311" tIns="45657" rIns="91311" bIns="45657"/>
            <a:lstStyle/>
            <a:p>
              <a:pPr defTabSz="914400">
                <a:defRPr/>
              </a:pPr>
              <a:endParaRPr lang="en-US" sz="900" kern="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" name="Rectangle 529"/>
            <p:cNvSpPr>
              <a:spLocks noChangeArrowheads="1"/>
            </p:cNvSpPr>
            <p:nvPr/>
          </p:nvSpPr>
          <p:spPr bwMode="auto">
            <a:xfrm>
              <a:off x="6934200" y="5282109"/>
              <a:ext cx="383488" cy="1180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rgbClr val="EC1608"/>
                </a:buClr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accent2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Aft>
                  <a:spcPct val="50000"/>
                </a:spcAft>
                <a:buClr>
                  <a:schemeClr val="hlink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100" b="1" dirty="0">
                  <a:solidFill>
                    <a:prstClr val="black"/>
                  </a:solidFill>
                </a:rPr>
                <a:t>Michigan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24801" y="3948102"/>
            <a:ext cx="781075" cy="928698"/>
            <a:chOff x="3352800" y="3894931"/>
            <a:chExt cx="1417892" cy="1297061"/>
          </a:xfrm>
          <a:solidFill>
            <a:schemeClr val="bg1">
              <a:lumMod val="75000"/>
            </a:schemeClr>
          </a:solidFill>
        </p:grpSpPr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352800" y="3894931"/>
              <a:ext cx="1336649" cy="1297061"/>
            </a:xfrm>
            <a:custGeom>
              <a:avLst/>
              <a:gdLst>
                <a:gd name="T0" fmla="*/ 2147483647 w 607"/>
                <a:gd name="T1" fmla="*/ 0 h 629"/>
                <a:gd name="T2" fmla="*/ 2147483647 w 607"/>
                <a:gd name="T3" fmla="*/ 2147483647 h 629"/>
                <a:gd name="T4" fmla="*/ 2147483647 w 607"/>
                <a:gd name="T5" fmla="*/ 2147483647 h 629"/>
                <a:gd name="T6" fmla="*/ 2147483647 w 607"/>
                <a:gd name="T7" fmla="*/ 2147483647 h 629"/>
                <a:gd name="T8" fmla="*/ 2147483647 w 607"/>
                <a:gd name="T9" fmla="*/ 2147483647 h 629"/>
                <a:gd name="T10" fmla="*/ 2147483647 w 607"/>
                <a:gd name="T11" fmla="*/ 2147483647 h 629"/>
                <a:gd name="T12" fmla="*/ 2147483647 w 607"/>
                <a:gd name="T13" fmla="*/ 2147483647 h 629"/>
                <a:gd name="T14" fmla="*/ 2147483647 w 607"/>
                <a:gd name="T15" fmla="*/ 2147483647 h 629"/>
                <a:gd name="T16" fmla="*/ 2147483647 w 607"/>
                <a:gd name="T17" fmla="*/ 2147483647 h 629"/>
                <a:gd name="T18" fmla="*/ 2147483647 w 607"/>
                <a:gd name="T19" fmla="*/ 2147483647 h 629"/>
                <a:gd name="T20" fmla="*/ 2147483647 w 607"/>
                <a:gd name="T21" fmla="*/ 2147483647 h 629"/>
                <a:gd name="T22" fmla="*/ 2147483647 w 607"/>
                <a:gd name="T23" fmla="*/ 2147483647 h 629"/>
                <a:gd name="T24" fmla="*/ 2147483647 w 607"/>
                <a:gd name="T25" fmla="*/ 2147483647 h 629"/>
                <a:gd name="T26" fmla="*/ 2147483647 w 607"/>
                <a:gd name="T27" fmla="*/ 2147483647 h 629"/>
                <a:gd name="T28" fmla="*/ 2147483647 w 607"/>
                <a:gd name="T29" fmla="*/ 2147483647 h 629"/>
                <a:gd name="T30" fmla="*/ 2147483647 w 607"/>
                <a:gd name="T31" fmla="*/ 2147483647 h 629"/>
                <a:gd name="T32" fmla="*/ 2147483647 w 607"/>
                <a:gd name="T33" fmla="*/ 2147483647 h 629"/>
                <a:gd name="T34" fmla="*/ 2147483647 w 607"/>
                <a:gd name="T35" fmla="*/ 2147483647 h 629"/>
                <a:gd name="T36" fmla="*/ 2147483647 w 607"/>
                <a:gd name="T37" fmla="*/ 2147483647 h 629"/>
                <a:gd name="T38" fmla="*/ 2147483647 w 607"/>
                <a:gd name="T39" fmla="*/ 2147483647 h 629"/>
                <a:gd name="T40" fmla="*/ 2147483647 w 607"/>
                <a:gd name="T41" fmla="*/ 2147483647 h 629"/>
                <a:gd name="T42" fmla="*/ 2147483647 w 607"/>
                <a:gd name="T43" fmla="*/ 2147483647 h 629"/>
                <a:gd name="T44" fmla="*/ 2147483647 w 607"/>
                <a:gd name="T45" fmla="*/ 2147483647 h 629"/>
                <a:gd name="T46" fmla="*/ 2147483647 w 607"/>
                <a:gd name="T47" fmla="*/ 2147483647 h 629"/>
                <a:gd name="T48" fmla="*/ 2147483647 w 607"/>
                <a:gd name="T49" fmla="*/ 2147483647 h 629"/>
                <a:gd name="T50" fmla="*/ 2147483647 w 607"/>
                <a:gd name="T51" fmla="*/ 2147483647 h 629"/>
                <a:gd name="T52" fmla="*/ 2147483647 w 607"/>
                <a:gd name="T53" fmla="*/ 2147483647 h 629"/>
                <a:gd name="T54" fmla="*/ 2147483647 w 607"/>
                <a:gd name="T55" fmla="*/ 2147483647 h 629"/>
                <a:gd name="T56" fmla="*/ 2147483647 w 607"/>
                <a:gd name="T57" fmla="*/ 2147483647 h 629"/>
                <a:gd name="T58" fmla="*/ 2147483647 w 607"/>
                <a:gd name="T59" fmla="*/ 2147483647 h 629"/>
                <a:gd name="T60" fmla="*/ 2147483647 w 607"/>
                <a:gd name="T61" fmla="*/ 2147483647 h 629"/>
                <a:gd name="T62" fmla="*/ 2147483647 w 607"/>
                <a:gd name="T63" fmla="*/ 2147483647 h 629"/>
                <a:gd name="T64" fmla="*/ 2147483647 w 607"/>
                <a:gd name="T65" fmla="*/ 2147483647 h 629"/>
                <a:gd name="T66" fmla="*/ 2147483647 w 607"/>
                <a:gd name="T67" fmla="*/ 2147483647 h 629"/>
                <a:gd name="T68" fmla="*/ 2147483647 w 607"/>
                <a:gd name="T69" fmla="*/ 2147483647 h 629"/>
                <a:gd name="T70" fmla="*/ 2147483647 w 607"/>
                <a:gd name="T71" fmla="*/ 2147483647 h 629"/>
                <a:gd name="T72" fmla="*/ 2147483647 w 607"/>
                <a:gd name="T73" fmla="*/ 2147483647 h 629"/>
                <a:gd name="T74" fmla="*/ 2147483647 w 607"/>
                <a:gd name="T75" fmla="*/ 2147483647 h 629"/>
                <a:gd name="T76" fmla="*/ 2147483647 w 607"/>
                <a:gd name="T77" fmla="*/ 2147483647 h 629"/>
                <a:gd name="T78" fmla="*/ 2147483647 w 607"/>
                <a:gd name="T79" fmla="*/ 2147483647 h 629"/>
                <a:gd name="T80" fmla="*/ 2147483647 w 607"/>
                <a:gd name="T81" fmla="*/ 2147483647 h 629"/>
                <a:gd name="T82" fmla="*/ 2147483647 w 607"/>
                <a:gd name="T83" fmla="*/ 2147483647 h 629"/>
                <a:gd name="T84" fmla="*/ 2147483647 w 607"/>
                <a:gd name="T85" fmla="*/ 2147483647 h 629"/>
                <a:gd name="T86" fmla="*/ 2147483647 w 607"/>
                <a:gd name="T87" fmla="*/ 2147483647 h 629"/>
                <a:gd name="T88" fmla="*/ 0 w 607"/>
                <a:gd name="T89" fmla="*/ 2147483647 h 629"/>
                <a:gd name="T90" fmla="*/ 2147483647 w 607"/>
                <a:gd name="T91" fmla="*/ 2147483647 h 629"/>
                <a:gd name="T92" fmla="*/ 2147483647 w 607"/>
                <a:gd name="T93" fmla="*/ 2147483647 h 629"/>
                <a:gd name="T94" fmla="*/ 2147483647 w 607"/>
                <a:gd name="T95" fmla="*/ 2147483647 h 629"/>
                <a:gd name="T96" fmla="*/ 2147483647 w 607"/>
                <a:gd name="T97" fmla="*/ 2147483647 h 629"/>
                <a:gd name="T98" fmla="*/ 2147483647 w 607"/>
                <a:gd name="T99" fmla="*/ 2147483647 h 629"/>
                <a:gd name="T100" fmla="*/ 2147483647 w 607"/>
                <a:gd name="T101" fmla="*/ 2147483647 h 629"/>
                <a:gd name="T102" fmla="*/ 2147483647 w 607"/>
                <a:gd name="T103" fmla="*/ 2147483647 h 629"/>
                <a:gd name="T104" fmla="*/ 2147483647 w 607"/>
                <a:gd name="T105" fmla="*/ 2147483647 h 629"/>
                <a:gd name="T106" fmla="*/ 2147483647 w 607"/>
                <a:gd name="T107" fmla="*/ 2147483647 h 629"/>
                <a:gd name="T108" fmla="*/ 2147483647 w 607"/>
                <a:gd name="T109" fmla="*/ 2147483647 h 629"/>
                <a:gd name="T110" fmla="*/ 2147483647 w 607"/>
                <a:gd name="T111" fmla="*/ 2147483647 h 629"/>
                <a:gd name="T112" fmla="*/ 2147483647 w 607"/>
                <a:gd name="T113" fmla="*/ 0 h 6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07"/>
                <a:gd name="T172" fmla="*/ 0 h 629"/>
                <a:gd name="T173" fmla="*/ 607 w 607"/>
                <a:gd name="T174" fmla="*/ 629 h 6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07" h="629">
                  <a:moveTo>
                    <a:pt x="87" y="0"/>
                  </a:moveTo>
                  <a:lnTo>
                    <a:pt x="87" y="2"/>
                  </a:lnTo>
                  <a:lnTo>
                    <a:pt x="605" y="67"/>
                  </a:lnTo>
                  <a:lnTo>
                    <a:pt x="607" y="103"/>
                  </a:lnTo>
                  <a:lnTo>
                    <a:pt x="602" y="118"/>
                  </a:lnTo>
                  <a:lnTo>
                    <a:pt x="597" y="132"/>
                  </a:lnTo>
                  <a:lnTo>
                    <a:pt x="595" y="184"/>
                  </a:lnTo>
                  <a:lnTo>
                    <a:pt x="592" y="224"/>
                  </a:lnTo>
                  <a:lnTo>
                    <a:pt x="587" y="261"/>
                  </a:lnTo>
                  <a:lnTo>
                    <a:pt x="587" y="299"/>
                  </a:lnTo>
                  <a:lnTo>
                    <a:pt x="583" y="337"/>
                  </a:lnTo>
                  <a:lnTo>
                    <a:pt x="580" y="385"/>
                  </a:lnTo>
                  <a:lnTo>
                    <a:pt x="578" y="421"/>
                  </a:lnTo>
                  <a:lnTo>
                    <a:pt x="573" y="451"/>
                  </a:lnTo>
                  <a:lnTo>
                    <a:pt x="570" y="491"/>
                  </a:lnTo>
                  <a:lnTo>
                    <a:pt x="568" y="521"/>
                  </a:lnTo>
                  <a:lnTo>
                    <a:pt x="564" y="572"/>
                  </a:lnTo>
                  <a:lnTo>
                    <a:pt x="562" y="602"/>
                  </a:lnTo>
                  <a:lnTo>
                    <a:pt x="560" y="615"/>
                  </a:lnTo>
                  <a:lnTo>
                    <a:pt x="521" y="615"/>
                  </a:lnTo>
                  <a:lnTo>
                    <a:pt x="489" y="610"/>
                  </a:lnTo>
                  <a:lnTo>
                    <a:pt x="449" y="605"/>
                  </a:lnTo>
                  <a:lnTo>
                    <a:pt x="419" y="602"/>
                  </a:lnTo>
                  <a:lnTo>
                    <a:pt x="387" y="597"/>
                  </a:lnTo>
                  <a:lnTo>
                    <a:pt x="354" y="594"/>
                  </a:lnTo>
                  <a:lnTo>
                    <a:pt x="317" y="593"/>
                  </a:lnTo>
                  <a:lnTo>
                    <a:pt x="292" y="586"/>
                  </a:lnTo>
                  <a:lnTo>
                    <a:pt x="262" y="586"/>
                  </a:lnTo>
                  <a:lnTo>
                    <a:pt x="238" y="582"/>
                  </a:lnTo>
                  <a:lnTo>
                    <a:pt x="230" y="586"/>
                  </a:lnTo>
                  <a:lnTo>
                    <a:pt x="230" y="593"/>
                  </a:lnTo>
                  <a:lnTo>
                    <a:pt x="228" y="597"/>
                  </a:lnTo>
                  <a:lnTo>
                    <a:pt x="227" y="599"/>
                  </a:lnTo>
                  <a:lnTo>
                    <a:pt x="206" y="599"/>
                  </a:lnTo>
                  <a:lnTo>
                    <a:pt x="190" y="597"/>
                  </a:lnTo>
                  <a:lnTo>
                    <a:pt x="170" y="591"/>
                  </a:lnTo>
                  <a:lnTo>
                    <a:pt x="149" y="586"/>
                  </a:lnTo>
                  <a:lnTo>
                    <a:pt x="131" y="586"/>
                  </a:lnTo>
                  <a:lnTo>
                    <a:pt x="96" y="586"/>
                  </a:lnTo>
                  <a:lnTo>
                    <a:pt x="82" y="586"/>
                  </a:lnTo>
                  <a:lnTo>
                    <a:pt x="76" y="602"/>
                  </a:lnTo>
                  <a:lnTo>
                    <a:pt x="76" y="629"/>
                  </a:lnTo>
                  <a:lnTo>
                    <a:pt x="49" y="629"/>
                  </a:lnTo>
                  <a:lnTo>
                    <a:pt x="23" y="626"/>
                  </a:lnTo>
                  <a:lnTo>
                    <a:pt x="0" y="623"/>
                  </a:lnTo>
                  <a:lnTo>
                    <a:pt x="9" y="545"/>
                  </a:lnTo>
                  <a:lnTo>
                    <a:pt x="20" y="477"/>
                  </a:lnTo>
                  <a:lnTo>
                    <a:pt x="28" y="427"/>
                  </a:lnTo>
                  <a:lnTo>
                    <a:pt x="33" y="391"/>
                  </a:lnTo>
                  <a:lnTo>
                    <a:pt x="41" y="329"/>
                  </a:lnTo>
                  <a:lnTo>
                    <a:pt x="46" y="294"/>
                  </a:lnTo>
                  <a:lnTo>
                    <a:pt x="50" y="245"/>
                  </a:lnTo>
                  <a:lnTo>
                    <a:pt x="60" y="192"/>
                  </a:lnTo>
                  <a:lnTo>
                    <a:pt x="68" y="138"/>
                  </a:lnTo>
                  <a:lnTo>
                    <a:pt x="74" y="97"/>
                  </a:lnTo>
                  <a:lnTo>
                    <a:pt x="77" y="5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91311" tIns="45657" rIns="91311" bIns="45657"/>
            <a:lstStyle/>
            <a:p>
              <a:pPr defTabSz="914400">
                <a:defRPr/>
              </a:pPr>
              <a:endParaRPr lang="en-US" sz="900" kern="0" dirty="0">
                <a:solidFill>
                  <a:prstClr val="black"/>
                </a:solidFill>
                <a:latin typeface="Arial" charset="0"/>
                <a:ea typeface="ＭＳ Ｐゴシック"/>
              </a:endParaRPr>
            </a:p>
          </p:txBody>
        </p:sp>
        <p:sp>
          <p:nvSpPr>
            <p:cNvPr id="25" name="Text Box 98"/>
            <p:cNvSpPr txBox="1">
              <a:spLocks noChangeArrowheads="1"/>
            </p:cNvSpPr>
            <p:nvPr/>
          </p:nvSpPr>
          <p:spPr bwMode="auto">
            <a:xfrm>
              <a:off x="3634180" y="4355353"/>
              <a:ext cx="1136512" cy="4883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1" tIns="45657" rIns="91311" bIns="45657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rgbClr val="EC1608"/>
                </a:buClr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accent2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Aft>
                  <a:spcPct val="50000"/>
                </a:spcAft>
                <a:buClr>
                  <a:schemeClr val="hlink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100" b="1" dirty="0">
                  <a:solidFill>
                    <a:prstClr val="black"/>
                  </a:solidFill>
                </a:rPr>
                <a:t>New Mexico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01001" y="2553607"/>
            <a:ext cx="924361" cy="1332593"/>
            <a:chOff x="9601200" y="3080521"/>
            <a:chExt cx="924361" cy="1332593"/>
          </a:xfrm>
        </p:grpSpPr>
        <p:sp>
          <p:nvSpPr>
            <p:cNvPr id="27" name="Freeform 63"/>
            <p:cNvSpPr>
              <a:spLocks/>
            </p:cNvSpPr>
            <p:nvPr/>
          </p:nvSpPr>
          <p:spPr bwMode="auto">
            <a:xfrm>
              <a:off x="9748701" y="3080521"/>
              <a:ext cx="613992" cy="1332593"/>
            </a:xfrm>
            <a:custGeom>
              <a:avLst/>
              <a:gdLst>
                <a:gd name="T0" fmla="*/ 2147483647 w 140"/>
                <a:gd name="T1" fmla="*/ 2147483647 h 303"/>
                <a:gd name="T2" fmla="*/ 2147483647 w 140"/>
                <a:gd name="T3" fmla="*/ 2147483647 h 303"/>
                <a:gd name="T4" fmla="*/ 2147483647 w 140"/>
                <a:gd name="T5" fmla="*/ 2147483647 h 303"/>
                <a:gd name="T6" fmla="*/ 2147483647 w 140"/>
                <a:gd name="T7" fmla="*/ 2147483647 h 303"/>
                <a:gd name="T8" fmla="*/ 2147483647 w 140"/>
                <a:gd name="T9" fmla="*/ 0 h 303"/>
                <a:gd name="T10" fmla="*/ 2147483647 w 140"/>
                <a:gd name="T11" fmla="*/ 2147483647 h 303"/>
                <a:gd name="T12" fmla="*/ 2147483647 w 140"/>
                <a:gd name="T13" fmla="*/ 2147483647 h 303"/>
                <a:gd name="T14" fmla="*/ 2147483647 w 140"/>
                <a:gd name="T15" fmla="*/ 2147483647 h 303"/>
                <a:gd name="T16" fmla="*/ 2147483647 w 140"/>
                <a:gd name="T17" fmla="*/ 2147483647 h 303"/>
                <a:gd name="T18" fmla="*/ 2147483647 w 140"/>
                <a:gd name="T19" fmla="*/ 2147483647 h 303"/>
                <a:gd name="T20" fmla="*/ 2147483647 w 140"/>
                <a:gd name="T21" fmla="*/ 2147483647 h 303"/>
                <a:gd name="T22" fmla="*/ 2147483647 w 140"/>
                <a:gd name="T23" fmla="*/ 2147483647 h 303"/>
                <a:gd name="T24" fmla="*/ 2147483647 w 140"/>
                <a:gd name="T25" fmla="*/ 2147483647 h 303"/>
                <a:gd name="T26" fmla="*/ 2147483647 w 140"/>
                <a:gd name="T27" fmla="*/ 2147483647 h 303"/>
                <a:gd name="T28" fmla="*/ 2147483647 w 140"/>
                <a:gd name="T29" fmla="*/ 2147483647 h 303"/>
                <a:gd name="T30" fmla="*/ 2147483647 w 140"/>
                <a:gd name="T31" fmla="*/ 2147483647 h 303"/>
                <a:gd name="T32" fmla="*/ 2147483647 w 140"/>
                <a:gd name="T33" fmla="*/ 2147483647 h 303"/>
                <a:gd name="T34" fmla="*/ 2147483647 w 140"/>
                <a:gd name="T35" fmla="*/ 2147483647 h 303"/>
                <a:gd name="T36" fmla="*/ 2147483647 w 140"/>
                <a:gd name="T37" fmla="*/ 2147483647 h 303"/>
                <a:gd name="T38" fmla="*/ 2147483647 w 140"/>
                <a:gd name="T39" fmla="*/ 2147483647 h 303"/>
                <a:gd name="T40" fmla="*/ 2147483647 w 140"/>
                <a:gd name="T41" fmla="*/ 2147483647 h 303"/>
                <a:gd name="T42" fmla="*/ 2147483647 w 140"/>
                <a:gd name="T43" fmla="*/ 2147483647 h 303"/>
                <a:gd name="T44" fmla="*/ 2147483647 w 140"/>
                <a:gd name="T45" fmla="*/ 2147483647 h 303"/>
                <a:gd name="T46" fmla="*/ 2147483647 w 140"/>
                <a:gd name="T47" fmla="*/ 2147483647 h 303"/>
                <a:gd name="T48" fmla="*/ 2147483647 w 140"/>
                <a:gd name="T49" fmla="*/ 2147483647 h 303"/>
                <a:gd name="T50" fmla="*/ 2147483647 w 140"/>
                <a:gd name="T51" fmla="*/ 2147483647 h 303"/>
                <a:gd name="T52" fmla="*/ 2147483647 w 140"/>
                <a:gd name="T53" fmla="*/ 2147483647 h 303"/>
                <a:gd name="T54" fmla="*/ 2147483647 w 140"/>
                <a:gd name="T55" fmla="*/ 2147483647 h 303"/>
                <a:gd name="T56" fmla="*/ 2147483647 w 140"/>
                <a:gd name="T57" fmla="*/ 2147483647 h 303"/>
                <a:gd name="T58" fmla="*/ 2147483647 w 140"/>
                <a:gd name="T59" fmla="*/ 2147483647 h 303"/>
                <a:gd name="T60" fmla="*/ 0 w 140"/>
                <a:gd name="T61" fmla="*/ 2147483647 h 303"/>
                <a:gd name="T62" fmla="*/ 2147483647 w 140"/>
                <a:gd name="T63" fmla="*/ 2147483647 h 303"/>
                <a:gd name="T64" fmla="*/ 2147483647 w 140"/>
                <a:gd name="T65" fmla="*/ 2147483647 h 303"/>
                <a:gd name="T66" fmla="*/ 2147483647 w 140"/>
                <a:gd name="T67" fmla="*/ 2147483647 h 303"/>
                <a:gd name="T68" fmla="*/ 2147483647 w 140"/>
                <a:gd name="T69" fmla="*/ 2147483647 h 303"/>
                <a:gd name="T70" fmla="*/ 2147483647 w 140"/>
                <a:gd name="T71" fmla="*/ 2147483647 h 303"/>
                <a:gd name="T72" fmla="*/ 2147483647 w 140"/>
                <a:gd name="T73" fmla="*/ 2147483647 h 303"/>
                <a:gd name="T74" fmla="*/ 2147483647 w 140"/>
                <a:gd name="T75" fmla="*/ 2147483647 h 303"/>
                <a:gd name="T76" fmla="*/ 2147483647 w 140"/>
                <a:gd name="T77" fmla="*/ 2147483647 h 303"/>
                <a:gd name="T78" fmla="*/ 2147483647 w 140"/>
                <a:gd name="T79" fmla="*/ 2147483647 h 303"/>
                <a:gd name="T80" fmla="*/ 2147483647 w 140"/>
                <a:gd name="T81" fmla="*/ 2147483647 h 303"/>
                <a:gd name="T82" fmla="*/ 2147483647 w 140"/>
                <a:gd name="T83" fmla="*/ 2147483647 h 303"/>
                <a:gd name="T84" fmla="*/ 2147483647 w 140"/>
                <a:gd name="T85" fmla="*/ 2147483647 h 303"/>
                <a:gd name="T86" fmla="*/ 2147483647 w 140"/>
                <a:gd name="T87" fmla="*/ 2147483647 h 303"/>
                <a:gd name="T88" fmla="*/ 2147483647 w 140"/>
                <a:gd name="T89" fmla="*/ 2147483647 h 303"/>
                <a:gd name="T90" fmla="*/ 2147483647 w 140"/>
                <a:gd name="T91" fmla="*/ 2147483647 h 303"/>
                <a:gd name="T92" fmla="*/ 2147483647 w 140"/>
                <a:gd name="T93" fmla="*/ 2147483647 h 3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303"/>
                <a:gd name="T143" fmla="*/ 140 w 140"/>
                <a:gd name="T144" fmla="*/ 303 h 3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303">
                  <a:moveTo>
                    <a:pt x="23" y="36"/>
                  </a:moveTo>
                  <a:lnTo>
                    <a:pt x="23" y="28"/>
                  </a:lnTo>
                  <a:lnTo>
                    <a:pt x="23" y="19"/>
                  </a:lnTo>
                  <a:lnTo>
                    <a:pt x="24" y="14"/>
                  </a:lnTo>
                  <a:lnTo>
                    <a:pt x="27" y="11"/>
                  </a:lnTo>
                  <a:lnTo>
                    <a:pt x="32" y="8"/>
                  </a:lnTo>
                  <a:lnTo>
                    <a:pt x="35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1" y="8"/>
                  </a:lnTo>
                  <a:lnTo>
                    <a:pt x="53" y="14"/>
                  </a:lnTo>
                  <a:lnTo>
                    <a:pt x="56" y="24"/>
                  </a:lnTo>
                  <a:lnTo>
                    <a:pt x="59" y="35"/>
                  </a:lnTo>
                  <a:lnTo>
                    <a:pt x="64" y="44"/>
                  </a:lnTo>
                  <a:lnTo>
                    <a:pt x="69" y="59"/>
                  </a:lnTo>
                  <a:lnTo>
                    <a:pt x="72" y="70"/>
                  </a:lnTo>
                  <a:lnTo>
                    <a:pt x="77" y="81"/>
                  </a:lnTo>
                  <a:lnTo>
                    <a:pt x="80" y="95"/>
                  </a:lnTo>
                  <a:lnTo>
                    <a:pt x="86" y="106"/>
                  </a:lnTo>
                  <a:lnTo>
                    <a:pt x="86" y="117"/>
                  </a:lnTo>
                  <a:lnTo>
                    <a:pt x="91" y="127"/>
                  </a:lnTo>
                  <a:lnTo>
                    <a:pt x="94" y="140"/>
                  </a:lnTo>
                  <a:lnTo>
                    <a:pt x="96" y="149"/>
                  </a:lnTo>
                  <a:lnTo>
                    <a:pt x="102" y="163"/>
                  </a:lnTo>
                  <a:lnTo>
                    <a:pt x="105" y="171"/>
                  </a:lnTo>
                  <a:lnTo>
                    <a:pt x="108" y="182"/>
                  </a:lnTo>
                  <a:lnTo>
                    <a:pt x="112" y="194"/>
                  </a:lnTo>
                  <a:lnTo>
                    <a:pt x="115" y="198"/>
                  </a:lnTo>
                  <a:lnTo>
                    <a:pt x="121" y="206"/>
                  </a:lnTo>
                  <a:lnTo>
                    <a:pt x="129" y="214"/>
                  </a:lnTo>
                  <a:lnTo>
                    <a:pt x="134" y="219"/>
                  </a:lnTo>
                  <a:lnTo>
                    <a:pt x="139" y="229"/>
                  </a:lnTo>
                  <a:lnTo>
                    <a:pt x="140" y="236"/>
                  </a:lnTo>
                  <a:lnTo>
                    <a:pt x="140" y="248"/>
                  </a:lnTo>
                  <a:lnTo>
                    <a:pt x="137" y="251"/>
                  </a:lnTo>
                  <a:lnTo>
                    <a:pt x="134" y="254"/>
                  </a:lnTo>
                  <a:lnTo>
                    <a:pt x="129" y="259"/>
                  </a:lnTo>
                  <a:lnTo>
                    <a:pt x="123" y="263"/>
                  </a:lnTo>
                  <a:lnTo>
                    <a:pt x="116" y="273"/>
                  </a:lnTo>
                  <a:lnTo>
                    <a:pt x="112" y="278"/>
                  </a:lnTo>
                  <a:lnTo>
                    <a:pt x="105" y="279"/>
                  </a:lnTo>
                  <a:lnTo>
                    <a:pt x="99" y="281"/>
                  </a:lnTo>
                  <a:lnTo>
                    <a:pt x="86" y="283"/>
                  </a:lnTo>
                  <a:lnTo>
                    <a:pt x="72" y="287"/>
                  </a:lnTo>
                  <a:lnTo>
                    <a:pt x="15" y="303"/>
                  </a:lnTo>
                  <a:lnTo>
                    <a:pt x="10" y="294"/>
                  </a:lnTo>
                  <a:lnTo>
                    <a:pt x="8" y="287"/>
                  </a:lnTo>
                  <a:lnTo>
                    <a:pt x="7" y="283"/>
                  </a:lnTo>
                  <a:lnTo>
                    <a:pt x="10" y="279"/>
                  </a:lnTo>
                  <a:lnTo>
                    <a:pt x="11" y="275"/>
                  </a:lnTo>
                  <a:lnTo>
                    <a:pt x="10" y="270"/>
                  </a:lnTo>
                  <a:lnTo>
                    <a:pt x="10" y="263"/>
                  </a:lnTo>
                  <a:lnTo>
                    <a:pt x="10" y="259"/>
                  </a:lnTo>
                  <a:lnTo>
                    <a:pt x="7" y="246"/>
                  </a:lnTo>
                  <a:lnTo>
                    <a:pt x="5" y="238"/>
                  </a:lnTo>
                  <a:lnTo>
                    <a:pt x="3" y="235"/>
                  </a:lnTo>
                  <a:lnTo>
                    <a:pt x="3" y="232"/>
                  </a:lnTo>
                  <a:lnTo>
                    <a:pt x="3" y="225"/>
                  </a:lnTo>
                  <a:lnTo>
                    <a:pt x="2" y="221"/>
                  </a:lnTo>
                  <a:lnTo>
                    <a:pt x="0" y="216"/>
                  </a:lnTo>
                  <a:lnTo>
                    <a:pt x="2" y="208"/>
                  </a:lnTo>
                  <a:lnTo>
                    <a:pt x="2" y="205"/>
                  </a:lnTo>
                  <a:lnTo>
                    <a:pt x="5" y="198"/>
                  </a:lnTo>
                  <a:lnTo>
                    <a:pt x="5" y="189"/>
                  </a:lnTo>
                  <a:lnTo>
                    <a:pt x="7" y="179"/>
                  </a:lnTo>
                  <a:lnTo>
                    <a:pt x="10" y="174"/>
                  </a:lnTo>
                  <a:lnTo>
                    <a:pt x="11" y="165"/>
                  </a:lnTo>
                  <a:lnTo>
                    <a:pt x="11" y="157"/>
                  </a:lnTo>
                  <a:lnTo>
                    <a:pt x="11" y="149"/>
                  </a:lnTo>
                  <a:lnTo>
                    <a:pt x="11" y="141"/>
                  </a:lnTo>
                  <a:lnTo>
                    <a:pt x="8" y="136"/>
                  </a:lnTo>
                  <a:lnTo>
                    <a:pt x="7" y="133"/>
                  </a:lnTo>
                  <a:lnTo>
                    <a:pt x="5" y="128"/>
                  </a:lnTo>
                  <a:lnTo>
                    <a:pt x="8" y="124"/>
                  </a:lnTo>
                  <a:lnTo>
                    <a:pt x="11" y="120"/>
                  </a:lnTo>
                  <a:lnTo>
                    <a:pt x="18" y="113"/>
                  </a:lnTo>
                  <a:lnTo>
                    <a:pt x="21" y="108"/>
                  </a:lnTo>
                  <a:lnTo>
                    <a:pt x="26" y="105"/>
                  </a:lnTo>
                  <a:lnTo>
                    <a:pt x="29" y="97"/>
                  </a:lnTo>
                  <a:lnTo>
                    <a:pt x="32" y="89"/>
                  </a:lnTo>
                  <a:lnTo>
                    <a:pt x="32" y="82"/>
                  </a:lnTo>
                  <a:lnTo>
                    <a:pt x="32" y="81"/>
                  </a:lnTo>
                  <a:lnTo>
                    <a:pt x="29" y="76"/>
                  </a:lnTo>
                  <a:lnTo>
                    <a:pt x="24" y="71"/>
                  </a:lnTo>
                  <a:lnTo>
                    <a:pt x="21" y="68"/>
                  </a:lnTo>
                  <a:lnTo>
                    <a:pt x="21" y="63"/>
                  </a:lnTo>
                  <a:lnTo>
                    <a:pt x="23" y="60"/>
                  </a:lnTo>
                  <a:lnTo>
                    <a:pt x="26" y="57"/>
                  </a:lnTo>
                  <a:lnTo>
                    <a:pt x="27" y="52"/>
                  </a:lnTo>
                  <a:lnTo>
                    <a:pt x="27" y="46"/>
                  </a:lnTo>
                  <a:lnTo>
                    <a:pt x="26" y="43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91311" tIns="45657" rIns="91311" bIns="45657"/>
            <a:lstStyle/>
            <a:p>
              <a:pPr defTabSz="914400">
                <a:defRPr/>
              </a:pPr>
              <a:endParaRPr lang="en-US" sz="900" kern="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28" name="Text Box 147"/>
            <p:cNvSpPr txBox="1">
              <a:spLocks noChangeArrowheads="1"/>
            </p:cNvSpPr>
            <p:nvPr/>
          </p:nvSpPr>
          <p:spPr bwMode="auto">
            <a:xfrm>
              <a:off x="9601200" y="3779789"/>
              <a:ext cx="924361" cy="43076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1" tIns="45657" rIns="91311" bIns="45657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rgbClr val="EC1608"/>
                </a:buClr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accent2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Aft>
                  <a:spcPct val="50000"/>
                </a:spcAft>
                <a:buClr>
                  <a:schemeClr val="hlink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100" b="1" dirty="0">
                  <a:solidFill>
                    <a:prstClr val="black"/>
                  </a:solidFill>
                </a:rPr>
                <a:t>New Hampshire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43351" y="4905375"/>
            <a:ext cx="996585" cy="937552"/>
            <a:chOff x="6858000" y="3908290"/>
            <a:chExt cx="1775451" cy="1201779"/>
          </a:xfrm>
          <a:solidFill>
            <a:schemeClr val="bg1">
              <a:lumMod val="75000"/>
            </a:schemeClr>
          </a:solidFill>
        </p:grpSpPr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6858000" y="3908290"/>
              <a:ext cx="1634660" cy="1201779"/>
            </a:xfrm>
            <a:custGeom>
              <a:avLst/>
              <a:gdLst>
                <a:gd name="T0" fmla="*/ 2147483647 w 571"/>
                <a:gd name="T1" fmla="*/ 2147483647 h 448"/>
                <a:gd name="T2" fmla="*/ 2147483647 w 571"/>
                <a:gd name="T3" fmla="*/ 2147483647 h 448"/>
                <a:gd name="T4" fmla="*/ 2147483647 w 571"/>
                <a:gd name="T5" fmla="*/ 2147483647 h 448"/>
                <a:gd name="T6" fmla="*/ 2147483647 w 571"/>
                <a:gd name="T7" fmla="*/ 2147483647 h 448"/>
                <a:gd name="T8" fmla="*/ 2147483647 w 571"/>
                <a:gd name="T9" fmla="*/ 2147483647 h 448"/>
                <a:gd name="T10" fmla="*/ 2147483647 w 571"/>
                <a:gd name="T11" fmla="*/ 2147483647 h 448"/>
                <a:gd name="T12" fmla="*/ 2147483647 w 571"/>
                <a:gd name="T13" fmla="*/ 2147483647 h 448"/>
                <a:gd name="T14" fmla="*/ 2147483647 w 571"/>
                <a:gd name="T15" fmla="*/ 2147483647 h 448"/>
                <a:gd name="T16" fmla="*/ 2147483647 w 571"/>
                <a:gd name="T17" fmla="*/ 2147483647 h 448"/>
                <a:gd name="T18" fmla="*/ 2147483647 w 571"/>
                <a:gd name="T19" fmla="*/ 2147483647 h 448"/>
                <a:gd name="T20" fmla="*/ 2147483647 w 571"/>
                <a:gd name="T21" fmla="*/ 2147483647 h 448"/>
                <a:gd name="T22" fmla="*/ 2147483647 w 571"/>
                <a:gd name="T23" fmla="*/ 2147483647 h 448"/>
                <a:gd name="T24" fmla="*/ 2147483647 w 571"/>
                <a:gd name="T25" fmla="*/ 2147483647 h 448"/>
                <a:gd name="T26" fmla="*/ 2147483647 w 571"/>
                <a:gd name="T27" fmla="*/ 2147483647 h 448"/>
                <a:gd name="T28" fmla="*/ 2147483647 w 571"/>
                <a:gd name="T29" fmla="*/ 2147483647 h 448"/>
                <a:gd name="T30" fmla="*/ 2147483647 w 571"/>
                <a:gd name="T31" fmla="*/ 2147483647 h 448"/>
                <a:gd name="T32" fmla="*/ 2147483647 w 571"/>
                <a:gd name="T33" fmla="*/ 2147483647 h 448"/>
                <a:gd name="T34" fmla="*/ 2147483647 w 571"/>
                <a:gd name="T35" fmla="*/ 2147483647 h 448"/>
                <a:gd name="T36" fmla="*/ 2147483647 w 571"/>
                <a:gd name="T37" fmla="*/ 2147483647 h 448"/>
                <a:gd name="T38" fmla="*/ 2147483647 w 571"/>
                <a:gd name="T39" fmla="*/ 2147483647 h 448"/>
                <a:gd name="T40" fmla="*/ 2147483647 w 571"/>
                <a:gd name="T41" fmla="*/ 2147483647 h 448"/>
                <a:gd name="T42" fmla="*/ 2147483647 w 571"/>
                <a:gd name="T43" fmla="*/ 2147483647 h 448"/>
                <a:gd name="T44" fmla="*/ 2147483647 w 571"/>
                <a:gd name="T45" fmla="*/ 2147483647 h 448"/>
                <a:gd name="T46" fmla="*/ 2147483647 w 571"/>
                <a:gd name="T47" fmla="*/ 2147483647 h 448"/>
                <a:gd name="T48" fmla="*/ 2147483647 w 571"/>
                <a:gd name="T49" fmla="*/ 2147483647 h 448"/>
                <a:gd name="T50" fmla="*/ 2147483647 w 571"/>
                <a:gd name="T51" fmla="*/ 2147483647 h 448"/>
                <a:gd name="T52" fmla="*/ 2147483647 w 571"/>
                <a:gd name="T53" fmla="*/ 2147483647 h 448"/>
                <a:gd name="T54" fmla="*/ 2147483647 w 571"/>
                <a:gd name="T55" fmla="*/ 2147483647 h 448"/>
                <a:gd name="T56" fmla="*/ 2147483647 w 571"/>
                <a:gd name="T57" fmla="*/ 2147483647 h 448"/>
                <a:gd name="T58" fmla="*/ 2147483647 w 571"/>
                <a:gd name="T59" fmla="*/ 2147483647 h 448"/>
                <a:gd name="T60" fmla="*/ 2147483647 w 571"/>
                <a:gd name="T61" fmla="*/ 2147483647 h 448"/>
                <a:gd name="T62" fmla="*/ 2147483647 w 571"/>
                <a:gd name="T63" fmla="*/ 2147483647 h 448"/>
                <a:gd name="T64" fmla="*/ 2147483647 w 571"/>
                <a:gd name="T65" fmla="*/ 2147483647 h 448"/>
                <a:gd name="T66" fmla="*/ 2147483647 w 571"/>
                <a:gd name="T67" fmla="*/ 2147483647 h 448"/>
                <a:gd name="T68" fmla="*/ 2147483647 w 571"/>
                <a:gd name="T69" fmla="*/ 2147483647 h 448"/>
                <a:gd name="T70" fmla="*/ 2147483647 w 571"/>
                <a:gd name="T71" fmla="*/ 2147483647 h 448"/>
                <a:gd name="T72" fmla="*/ 2147483647 w 571"/>
                <a:gd name="T73" fmla="*/ 2147483647 h 448"/>
                <a:gd name="T74" fmla="*/ 2147483647 w 571"/>
                <a:gd name="T75" fmla="*/ 2147483647 h 448"/>
                <a:gd name="T76" fmla="*/ 2147483647 w 571"/>
                <a:gd name="T77" fmla="*/ 2147483647 h 448"/>
                <a:gd name="T78" fmla="*/ 2147483647 w 571"/>
                <a:gd name="T79" fmla="*/ 2147483647 h 448"/>
                <a:gd name="T80" fmla="*/ 2147483647 w 571"/>
                <a:gd name="T81" fmla="*/ 2147483647 h 448"/>
                <a:gd name="T82" fmla="*/ 2147483647 w 571"/>
                <a:gd name="T83" fmla="*/ 2147483647 h 448"/>
                <a:gd name="T84" fmla="*/ 2147483647 w 571"/>
                <a:gd name="T85" fmla="*/ 2147483647 h 448"/>
                <a:gd name="T86" fmla="*/ 2147483647 w 571"/>
                <a:gd name="T87" fmla="*/ 2147483647 h 448"/>
                <a:gd name="T88" fmla="*/ 2147483647 w 571"/>
                <a:gd name="T89" fmla="*/ 2147483647 h 448"/>
                <a:gd name="T90" fmla="*/ 2147483647 w 571"/>
                <a:gd name="T91" fmla="*/ 2147483647 h 448"/>
                <a:gd name="T92" fmla="*/ 2147483647 w 571"/>
                <a:gd name="T93" fmla="*/ 2147483647 h 448"/>
                <a:gd name="T94" fmla="*/ 2147483647 w 571"/>
                <a:gd name="T95" fmla="*/ 2147483647 h 448"/>
                <a:gd name="T96" fmla="*/ 2147483647 w 571"/>
                <a:gd name="T97" fmla="*/ 2147483647 h 448"/>
                <a:gd name="T98" fmla="*/ 2147483647 w 571"/>
                <a:gd name="T99" fmla="*/ 2147483647 h 448"/>
                <a:gd name="T100" fmla="*/ 2147483647 w 571"/>
                <a:gd name="T101" fmla="*/ 2147483647 h 448"/>
                <a:gd name="T102" fmla="*/ 2147483647 w 571"/>
                <a:gd name="T103" fmla="*/ 0 h 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1"/>
                <a:gd name="T157" fmla="*/ 0 h 448"/>
                <a:gd name="T158" fmla="*/ 571 w 571"/>
                <a:gd name="T159" fmla="*/ 448 h 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1" h="448">
                  <a:moveTo>
                    <a:pt x="185" y="0"/>
                  </a:moveTo>
                  <a:lnTo>
                    <a:pt x="181" y="12"/>
                  </a:lnTo>
                  <a:lnTo>
                    <a:pt x="183" y="17"/>
                  </a:lnTo>
                  <a:lnTo>
                    <a:pt x="189" y="23"/>
                  </a:lnTo>
                  <a:lnTo>
                    <a:pt x="196" y="31"/>
                  </a:lnTo>
                  <a:lnTo>
                    <a:pt x="199" y="38"/>
                  </a:lnTo>
                  <a:lnTo>
                    <a:pt x="197" y="39"/>
                  </a:lnTo>
                  <a:lnTo>
                    <a:pt x="193" y="44"/>
                  </a:lnTo>
                  <a:lnTo>
                    <a:pt x="188" y="50"/>
                  </a:lnTo>
                  <a:lnTo>
                    <a:pt x="185" y="52"/>
                  </a:lnTo>
                  <a:lnTo>
                    <a:pt x="178" y="57"/>
                  </a:lnTo>
                  <a:lnTo>
                    <a:pt x="177" y="62"/>
                  </a:lnTo>
                  <a:lnTo>
                    <a:pt x="178" y="65"/>
                  </a:lnTo>
                  <a:lnTo>
                    <a:pt x="185" y="71"/>
                  </a:lnTo>
                  <a:lnTo>
                    <a:pt x="185" y="76"/>
                  </a:lnTo>
                  <a:lnTo>
                    <a:pt x="185" y="84"/>
                  </a:lnTo>
                  <a:lnTo>
                    <a:pt x="185" y="92"/>
                  </a:lnTo>
                  <a:lnTo>
                    <a:pt x="185" y="104"/>
                  </a:lnTo>
                  <a:lnTo>
                    <a:pt x="183" y="111"/>
                  </a:lnTo>
                  <a:lnTo>
                    <a:pt x="178" y="120"/>
                  </a:lnTo>
                  <a:lnTo>
                    <a:pt x="175" y="127"/>
                  </a:lnTo>
                  <a:lnTo>
                    <a:pt x="172" y="131"/>
                  </a:lnTo>
                  <a:lnTo>
                    <a:pt x="170" y="136"/>
                  </a:lnTo>
                  <a:lnTo>
                    <a:pt x="166" y="133"/>
                  </a:lnTo>
                  <a:lnTo>
                    <a:pt x="166" y="127"/>
                  </a:lnTo>
                  <a:lnTo>
                    <a:pt x="159" y="125"/>
                  </a:lnTo>
                  <a:lnTo>
                    <a:pt x="154" y="128"/>
                  </a:lnTo>
                  <a:lnTo>
                    <a:pt x="148" y="131"/>
                  </a:lnTo>
                  <a:lnTo>
                    <a:pt x="143" y="139"/>
                  </a:lnTo>
                  <a:lnTo>
                    <a:pt x="142" y="147"/>
                  </a:lnTo>
                  <a:lnTo>
                    <a:pt x="139" y="154"/>
                  </a:lnTo>
                  <a:lnTo>
                    <a:pt x="134" y="158"/>
                  </a:lnTo>
                  <a:lnTo>
                    <a:pt x="126" y="160"/>
                  </a:lnTo>
                  <a:lnTo>
                    <a:pt x="121" y="163"/>
                  </a:lnTo>
                  <a:lnTo>
                    <a:pt x="113" y="166"/>
                  </a:lnTo>
                  <a:lnTo>
                    <a:pt x="107" y="162"/>
                  </a:lnTo>
                  <a:lnTo>
                    <a:pt x="105" y="158"/>
                  </a:lnTo>
                  <a:lnTo>
                    <a:pt x="107" y="152"/>
                  </a:lnTo>
                  <a:lnTo>
                    <a:pt x="110" y="146"/>
                  </a:lnTo>
                  <a:lnTo>
                    <a:pt x="115" y="139"/>
                  </a:lnTo>
                  <a:lnTo>
                    <a:pt x="121" y="136"/>
                  </a:lnTo>
                  <a:lnTo>
                    <a:pt x="124" y="130"/>
                  </a:lnTo>
                  <a:lnTo>
                    <a:pt x="127" y="125"/>
                  </a:lnTo>
                  <a:lnTo>
                    <a:pt x="135" y="122"/>
                  </a:lnTo>
                  <a:lnTo>
                    <a:pt x="142" y="117"/>
                  </a:lnTo>
                  <a:lnTo>
                    <a:pt x="147" y="114"/>
                  </a:lnTo>
                  <a:lnTo>
                    <a:pt x="151" y="112"/>
                  </a:lnTo>
                  <a:lnTo>
                    <a:pt x="154" y="108"/>
                  </a:lnTo>
                  <a:lnTo>
                    <a:pt x="156" y="103"/>
                  </a:lnTo>
                  <a:lnTo>
                    <a:pt x="156" y="98"/>
                  </a:lnTo>
                  <a:lnTo>
                    <a:pt x="156" y="93"/>
                  </a:lnTo>
                  <a:lnTo>
                    <a:pt x="151" y="90"/>
                  </a:lnTo>
                  <a:lnTo>
                    <a:pt x="145" y="90"/>
                  </a:lnTo>
                  <a:lnTo>
                    <a:pt x="129" y="77"/>
                  </a:lnTo>
                  <a:lnTo>
                    <a:pt x="120" y="71"/>
                  </a:lnTo>
                  <a:lnTo>
                    <a:pt x="110" y="66"/>
                  </a:lnTo>
                  <a:lnTo>
                    <a:pt x="96" y="62"/>
                  </a:lnTo>
                  <a:lnTo>
                    <a:pt x="85" y="55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1" y="22"/>
                  </a:lnTo>
                  <a:lnTo>
                    <a:pt x="26" y="30"/>
                  </a:lnTo>
                  <a:lnTo>
                    <a:pt x="21" y="39"/>
                  </a:lnTo>
                  <a:lnTo>
                    <a:pt x="19" y="46"/>
                  </a:lnTo>
                  <a:lnTo>
                    <a:pt x="18" y="50"/>
                  </a:lnTo>
                  <a:lnTo>
                    <a:pt x="18" y="57"/>
                  </a:lnTo>
                  <a:lnTo>
                    <a:pt x="18" y="62"/>
                  </a:lnTo>
                  <a:lnTo>
                    <a:pt x="23" y="68"/>
                  </a:lnTo>
                  <a:lnTo>
                    <a:pt x="27" y="76"/>
                  </a:lnTo>
                  <a:lnTo>
                    <a:pt x="24" y="89"/>
                  </a:lnTo>
                  <a:lnTo>
                    <a:pt x="24" y="100"/>
                  </a:lnTo>
                  <a:lnTo>
                    <a:pt x="23" y="111"/>
                  </a:lnTo>
                  <a:lnTo>
                    <a:pt x="21" y="125"/>
                  </a:lnTo>
                  <a:lnTo>
                    <a:pt x="21" y="133"/>
                  </a:lnTo>
                  <a:lnTo>
                    <a:pt x="21" y="143"/>
                  </a:lnTo>
                  <a:lnTo>
                    <a:pt x="18" y="149"/>
                  </a:lnTo>
                  <a:lnTo>
                    <a:pt x="16" y="160"/>
                  </a:lnTo>
                  <a:lnTo>
                    <a:pt x="16" y="165"/>
                  </a:lnTo>
                  <a:lnTo>
                    <a:pt x="18" y="170"/>
                  </a:lnTo>
                  <a:lnTo>
                    <a:pt x="24" y="174"/>
                  </a:lnTo>
                  <a:lnTo>
                    <a:pt x="29" y="176"/>
                  </a:lnTo>
                  <a:lnTo>
                    <a:pt x="27" y="181"/>
                  </a:lnTo>
                  <a:lnTo>
                    <a:pt x="21" y="187"/>
                  </a:lnTo>
                  <a:lnTo>
                    <a:pt x="16" y="190"/>
                  </a:lnTo>
                  <a:lnTo>
                    <a:pt x="11" y="197"/>
                  </a:lnTo>
                  <a:lnTo>
                    <a:pt x="13" y="201"/>
                  </a:lnTo>
                  <a:lnTo>
                    <a:pt x="18" y="205"/>
                  </a:lnTo>
                  <a:lnTo>
                    <a:pt x="26" y="208"/>
                  </a:lnTo>
                  <a:lnTo>
                    <a:pt x="23" y="214"/>
                  </a:lnTo>
                  <a:lnTo>
                    <a:pt x="19" y="222"/>
                  </a:lnTo>
                  <a:lnTo>
                    <a:pt x="15" y="225"/>
                  </a:lnTo>
                  <a:lnTo>
                    <a:pt x="11" y="220"/>
                  </a:lnTo>
                  <a:lnTo>
                    <a:pt x="8" y="217"/>
                  </a:lnTo>
                  <a:lnTo>
                    <a:pt x="7" y="224"/>
                  </a:lnTo>
                  <a:lnTo>
                    <a:pt x="8" y="230"/>
                  </a:lnTo>
                  <a:lnTo>
                    <a:pt x="5" y="235"/>
                  </a:lnTo>
                  <a:lnTo>
                    <a:pt x="0" y="241"/>
                  </a:lnTo>
                  <a:lnTo>
                    <a:pt x="2" y="249"/>
                  </a:lnTo>
                  <a:lnTo>
                    <a:pt x="7" y="254"/>
                  </a:lnTo>
                  <a:lnTo>
                    <a:pt x="16" y="259"/>
                  </a:lnTo>
                  <a:lnTo>
                    <a:pt x="27" y="263"/>
                  </a:lnTo>
                  <a:lnTo>
                    <a:pt x="34" y="266"/>
                  </a:lnTo>
                  <a:lnTo>
                    <a:pt x="38" y="271"/>
                  </a:lnTo>
                  <a:lnTo>
                    <a:pt x="43" y="278"/>
                  </a:lnTo>
                  <a:lnTo>
                    <a:pt x="50" y="287"/>
                  </a:lnTo>
                  <a:lnTo>
                    <a:pt x="53" y="294"/>
                  </a:lnTo>
                  <a:lnTo>
                    <a:pt x="59" y="306"/>
                  </a:lnTo>
                  <a:lnTo>
                    <a:pt x="59" y="319"/>
                  </a:lnTo>
                  <a:lnTo>
                    <a:pt x="58" y="332"/>
                  </a:lnTo>
                  <a:lnTo>
                    <a:pt x="58" y="349"/>
                  </a:lnTo>
                  <a:lnTo>
                    <a:pt x="65" y="363"/>
                  </a:lnTo>
                  <a:lnTo>
                    <a:pt x="73" y="367"/>
                  </a:lnTo>
                  <a:lnTo>
                    <a:pt x="81" y="371"/>
                  </a:lnTo>
                  <a:lnTo>
                    <a:pt x="89" y="376"/>
                  </a:lnTo>
                  <a:lnTo>
                    <a:pt x="96" y="376"/>
                  </a:lnTo>
                  <a:lnTo>
                    <a:pt x="115" y="373"/>
                  </a:lnTo>
                  <a:lnTo>
                    <a:pt x="126" y="373"/>
                  </a:lnTo>
                  <a:lnTo>
                    <a:pt x="135" y="371"/>
                  </a:lnTo>
                  <a:lnTo>
                    <a:pt x="145" y="375"/>
                  </a:lnTo>
                  <a:lnTo>
                    <a:pt x="156" y="379"/>
                  </a:lnTo>
                  <a:lnTo>
                    <a:pt x="172" y="394"/>
                  </a:lnTo>
                  <a:lnTo>
                    <a:pt x="183" y="394"/>
                  </a:lnTo>
                  <a:lnTo>
                    <a:pt x="213" y="392"/>
                  </a:lnTo>
                  <a:lnTo>
                    <a:pt x="215" y="398"/>
                  </a:lnTo>
                  <a:lnTo>
                    <a:pt x="226" y="405"/>
                  </a:lnTo>
                  <a:lnTo>
                    <a:pt x="239" y="406"/>
                  </a:lnTo>
                  <a:lnTo>
                    <a:pt x="256" y="402"/>
                  </a:lnTo>
                  <a:lnTo>
                    <a:pt x="263" y="400"/>
                  </a:lnTo>
                  <a:lnTo>
                    <a:pt x="285" y="406"/>
                  </a:lnTo>
                  <a:lnTo>
                    <a:pt x="293" y="402"/>
                  </a:lnTo>
                  <a:lnTo>
                    <a:pt x="299" y="402"/>
                  </a:lnTo>
                  <a:lnTo>
                    <a:pt x="310" y="403"/>
                  </a:lnTo>
                  <a:lnTo>
                    <a:pt x="324" y="408"/>
                  </a:lnTo>
                  <a:lnTo>
                    <a:pt x="336" y="409"/>
                  </a:lnTo>
                  <a:lnTo>
                    <a:pt x="342" y="408"/>
                  </a:lnTo>
                  <a:lnTo>
                    <a:pt x="491" y="448"/>
                  </a:lnTo>
                  <a:lnTo>
                    <a:pt x="491" y="436"/>
                  </a:lnTo>
                  <a:lnTo>
                    <a:pt x="493" y="427"/>
                  </a:lnTo>
                  <a:lnTo>
                    <a:pt x="494" y="417"/>
                  </a:lnTo>
                  <a:lnTo>
                    <a:pt x="494" y="406"/>
                  </a:lnTo>
                  <a:lnTo>
                    <a:pt x="494" y="397"/>
                  </a:lnTo>
                  <a:lnTo>
                    <a:pt x="496" y="381"/>
                  </a:lnTo>
                  <a:lnTo>
                    <a:pt x="502" y="362"/>
                  </a:lnTo>
                  <a:lnTo>
                    <a:pt x="509" y="344"/>
                  </a:lnTo>
                  <a:lnTo>
                    <a:pt x="515" y="325"/>
                  </a:lnTo>
                  <a:lnTo>
                    <a:pt x="518" y="301"/>
                  </a:lnTo>
                  <a:lnTo>
                    <a:pt x="525" y="282"/>
                  </a:lnTo>
                  <a:lnTo>
                    <a:pt x="529" y="266"/>
                  </a:lnTo>
                  <a:lnTo>
                    <a:pt x="534" y="246"/>
                  </a:lnTo>
                  <a:lnTo>
                    <a:pt x="541" y="228"/>
                  </a:lnTo>
                  <a:lnTo>
                    <a:pt x="547" y="209"/>
                  </a:lnTo>
                  <a:lnTo>
                    <a:pt x="553" y="179"/>
                  </a:lnTo>
                  <a:lnTo>
                    <a:pt x="560" y="158"/>
                  </a:lnTo>
                  <a:lnTo>
                    <a:pt x="566" y="135"/>
                  </a:lnTo>
                  <a:lnTo>
                    <a:pt x="571" y="12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91311" tIns="45657" rIns="91311" bIns="45657"/>
            <a:lstStyle/>
            <a:p>
              <a:pPr defTabSz="914400">
                <a:defRPr/>
              </a:pPr>
              <a:endParaRPr lang="en-US" sz="900" kern="0" dirty="0">
                <a:solidFill>
                  <a:prstClr val="black"/>
                </a:solidFill>
                <a:latin typeface="Arial" charset="0"/>
                <a:ea typeface="ＭＳ Ｐゴシック"/>
              </a:endParaRPr>
            </a:p>
          </p:txBody>
        </p:sp>
        <p:sp>
          <p:nvSpPr>
            <p:cNvPr id="31" name="Text Box 91"/>
            <p:cNvSpPr txBox="1">
              <a:spLocks noChangeArrowheads="1"/>
            </p:cNvSpPr>
            <p:nvPr/>
          </p:nvSpPr>
          <p:spPr bwMode="auto">
            <a:xfrm>
              <a:off x="6966075" y="4380937"/>
              <a:ext cx="1667376" cy="3351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1" tIns="45657" rIns="91311" bIns="45657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rgbClr val="EC1608"/>
                </a:buClr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accent2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Aft>
                  <a:spcPct val="50000"/>
                </a:spcAft>
                <a:buClr>
                  <a:schemeClr val="hlink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100" b="1" dirty="0">
                  <a:solidFill>
                    <a:prstClr val="black"/>
                  </a:solidFill>
                </a:rPr>
                <a:t>Washington 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7849" y="6382168"/>
            <a:ext cx="7429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 dirty="0" smtClean="0">
                <a:solidFill>
                  <a:prstClr val="white"/>
                </a:solidFill>
                <a:latin typeface="Calibri"/>
              </a:rPr>
              <a:t>Sources: 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2"/>
              </a:rPr>
              <a:t>Arkansas </a:t>
            </a:r>
            <a:r>
              <a:rPr lang="en-US" sz="900" u="sng" dirty="0" err="1">
                <a:solidFill>
                  <a:prstClr val="white"/>
                </a:solidFill>
                <a:latin typeface="Calibri"/>
                <a:hlinkClick r:id="rId2"/>
              </a:rPr>
              <a:t>HB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2"/>
              </a:rPr>
              <a:t> 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  <a:hlinkClick r:id="rId2"/>
              </a:rPr>
              <a:t>1143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</a:rPr>
              <a:t>; 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3"/>
              </a:rPr>
              <a:t>Illinois SB 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  <a:hlinkClick r:id="rId3"/>
              </a:rPr>
              <a:t>26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</a:rPr>
              <a:t>; 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4"/>
              </a:rPr>
              <a:t>Indiana SB 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  <a:hlinkClick r:id="rId4"/>
              </a:rPr>
              <a:t>165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</a:rPr>
              <a:t>; 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5"/>
              </a:rPr>
              <a:t>Michigan </a:t>
            </a:r>
            <a:r>
              <a:rPr lang="en-US" sz="900" u="sng" dirty="0" err="1">
                <a:solidFill>
                  <a:prstClr val="white"/>
                </a:solidFill>
                <a:latin typeface="Calibri"/>
                <a:hlinkClick r:id="rId5"/>
              </a:rPr>
              <a:t>HB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5"/>
              </a:rPr>
              <a:t> 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  <a:hlinkClick r:id="rId5"/>
              </a:rPr>
              <a:t>4714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</a:rPr>
              <a:t>; 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6"/>
              </a:rPr>
              <a:t>New Hampshire </a:t>
            </a:r>
            <a:r>
              <a:rPr lang="en-US" sz="900" u="sng" dirty="0" err="1">
                <a:solidFill>
                  <a:prstClr val="white"/>
                </a:solidFill>
                <a:latin typeface="Calibri"/>
                <a:hlinkClick r:id="rId6"/>
              </a:rPr>
              <a:t>HB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6"/>
              </a:rPr>
              <a:t> 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  <a:hlinkClick r:id="rId6"/>
              </a:rPr>
              <a:t>1696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</a:rPr>
              <a:t>; 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7"/>
              </a:rPr>
              <a:t>New Mexico </a:t>
            </a:r>
            <a:r>
              <a:rPr lang="en-US" sz="900" u="sng" dirty="0" err="1">
                <a:solidFill>
                  <a:prstClr val="white"/>
                </a:solidFill>
                <a:latin typeface="Calibri"/>
                <a:hlinkClick r:id="rId7"/>
              </a:rPr>
              <a:t>HB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7"/>
              </a:rPr>
              <a:t> 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  <a:hlinkClick r:id="rId7"/>
              </a:rPr>
              <a:t>2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</a:rPr>
              <a:t>; 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  <a:hlinkClick r:id="rId8"/>
              </a:rPr>
              <a:t>Washington </a:t>
            </a:r>
            <a:r>
              <a:rPr lang="en-US" sz="900" u="sng" dirty="0">
                <a:solidFill>
                  <a:prstClr val="white"/>
                </a:solidFill>
                <a:latin typeface="Calibri"/>
                <a:hlinkClick r:id="rId8"/>
              </a:rPr>
              <a:t>SB </a:t>
            </a:r>
            <a:r>
              <a:rPr lang="en-US" sz="900" u="sng" dirty="0" smtClean="0">
                <a:solidFill>
                  <a:prstClr val="white"/>
                </a:solidFill>
                <a:latin typeface="Calibri"/>
                <a:hlinkClick r:id="rId8"/>
              </a:rPr>
              <a:t>5034</a:t>
            </a:r>
            <a:endParaRPr lang="en-US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" y="914400"/>
            <a:ext cx="6096000" cy="381000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Key Implications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29400" y="914400"/>
            <a:ext cx="2362199" cy="381000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Trigger States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36452" y="3626096"/>
            <a:ext cx="657020" cy="1109365"/>
            <a:chOff x="6886564" y="2010663"/>
            <a:chExt cx="1087437" cy="1657157"/>
          </a:xfrm>
          <a:solidFill>
            <a:schemeClr val="bg1">
              <a:lumMod val="75000"/>
            </a:schemeClr>
          </a:solidFill>
        </p:grpSpPr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934200" y="2010663"/>
              <a:ext cx="837010" cy="1657157"/>
            </a:xfrm>
            <a:custGeom>
              <a:avLst/>
              <a:gdLst>
                <a:gd name="T0" fmla="*/ 2147483647 w 272"/>
                <a:gd name="T1" fmla="*/ 2147483647 h 469"/>
                <a:gd name="T2" fmla="*/ 2147483647 w 272"/>
                <a:gd name="T3" fmla="*/ 2147483647 h 469"/>
                <a:gd name="T4" fmla="*/ 2147483647 w 272"/>
                <a:gd name="T5" fmla="*/ 2147483647 h 469"/>
                <a:gd name="T6" fmla="*/ 2147483647 w 272"/>
                <a:gd name="T7" fmla="*/ 2147483647 h 469"/>
                <a:gd name="T8" fmla="*/ 2147483647 w 272"/>
                <a:gd name="T9" fmla="*/ 2147483647 h 469"/>
                <a:gd name="T10" fmla="*/ 2147483647 w 272"/>
                <a:gd name="T11" fmla="*/ 2147483647 h 469"/>
                <a:gd name="T12" fmla="*/ 2147483647 w 272"/>
                <a:gd name="T13" fmla="*/ 2147483647 h 469"/>
                <a:gd name="T14" fmla="*/ 2147483647 w 272"/>
                <a:gd name="T15" fmla="*/ 2147483647 h 469"/>
                <a:gd name="T16" fmla="*/ 2147483647 w 272"/>
                <a:gd name="T17" fmla="*/ 2147483647 h 469"/>
                <a:gd name="T18" fmla="*/ 2147483647 w 272"/>
                <a:gd name="T19" fmla="*/ 2147483647 h 469"/>
                <a:gd name="T20" fmla="*/ 2147483647 w 272"/>
                <a:gd name="T21" fmla="*/ 2147483647 h 469"/>
                <a:gd name="T22" fmla="*/ 2147483647 w 272"/>
                <a:gd name="T23" fmla="*/ 2147483647 h 469"/>
                <a:gd name="T24" fmla="*/ 2147483647 w 272"/>
                <a:gd name="T25" fmla="*/ 2147483647 h 469"/>
                <a:gd name="T26" fmla="*/ 2147483647 w 272"/>
                <a:gd name="T27" fmla="*/ 2147483647 h 469"/>
                <a:gd name="T28" fmla="*/ 2147483647 w 272"/>
                <a:gd name="T29" fmla="*/ 2147483647 h 469"/>
                <a:gd name="T30" fmla="*/ 2147483647 w 272"/>
                <a:gd name="T31" fmla="*/ 2147483647 h 469"/>
                <a:gd name="T32" fmla="*/ 2147483647 w 272"/>
                <a:gd name="T33" fmla="*/ 2147483647 h 469"/>
                <a:gd name="T34" fmla="*/ 2147483647 w 272"/>
                <a:gd name="T35" fmla="*/ 2147483647 h 469"/>
                <a:gd name="T36" fmla="*/ 2147483647 w 272"/>
                <a:gd name="T37" fmla="*/ 2147483647 h 469"/>
                <a:gd name="T38" fmla="*/ 2147483647 w 272"/>
                <a:gd name="T39" fmla="*/ 2147483647 h 469"/>
                <a:gd name="T40" fmla="*/ 2147483647 w 272"/>
                <a:gd name="T41" fmla="*/ 2147483647 h 469"/>
                <a:gd name="T42" fmla="*/ 2147483647 w 272"/>
                <a:gd name="T43" fmla="*/ 2147483647 h 469"/>
                <a:gd name="T44" fmla="*/ 2147483647 w 272"/>
                <a:gd name="T45" fmla="*/ 2147483647 h 469"/>
                <a:gd name="T46" fmla="*/ 2147483647 w 272"/>
                <a:gd name="T47" fmla="*/ 2147483647 h 469"/>
                <a:gd name="T48" fmla="*/ 2147483647 w 272"/>
                <a:gd name="T49" fmla="*/ 2147483647 h 469"/>
                <a:gd name="T50" fmla="*/ 2147483647 w 272"/>
                <a:gd name="T51" fmla="*/ 2147483647 h 469"/>
                <a:gd name="T52" fmla="*/ 2147483647 w 272"/>
                <a:gd name="T53" fmla="*/ 2147483647 h 469"/>
                <a:gd name="T54" fmla="*/ 2147483647 w 272"/>
                <a:gd name="T55" fmla="*/ 2147483647 h 469"/>
                <a:gd name="T56" fmla="*/ 2147483647 w 272"/>
                <a:gd name="T57" fmla="*/ 2147483647 h 469"/>
                <a:gd name="T58" fmla="*/ 2147483647 w 272"/>
                <a:gd name="T59" fmla="*/ 2147483647 h 469"/>
                <a:gd name="T60" fmla="*/ 2147483647 w 272"/>
                <a:gd name="T61" fmla="*/ 2147483647 h 469"/>
                <a:gd name="T62" fmla="*/ 2147483647 w 272"/>
                <a:gd name="T63" fmla="*/ 2147483647 h 469"/>
                <a:gd name="T64" fmla="*/ 2147483647 w 272"/>
                <a:gd name="T65" fmla="*/ 2147483647 h 469"/>
                <a:gd name="T66" fmla="*/ 2147483647 w 272"/>
                <a:gd name="T67" fmla="*/ 2147483647 h 469"/>
                <a:gd name="T68" fmla="*/ 2147483647 w 272"/>
                <a:gd name="T69" fmla="*/ 2147483647 h 469"/>
                <a:gd name="T70" fmla="*/ 2147483647 w 272"/>
                <a:gd name="T71" fmla="*/ 2147483647 h 469"/>
                <a:gd name="T72" fmla="*/ 0 w 272"/>
                <a:gd name="T73" fmla="*/ 2147483647 h 469"/>
                <a:gd name="T74" fmla="*/ 2147483647 w 272"/>
                <a:gd name="T75" fmla="*/ 2147483647 h 469"/>
                <a:gd name="T76" fmla="*/ 2147483647 w 272"/>
                <a:gd name="T77" fmla="*/ 2147483647 h 469"/>
                <a:gd name="T78" fmla="*/ 2147483647 w 272"/>
                <a:gd name="T79" fmla="*/ 2147483647 h 469"/>
                <a:gd name="T80" fmla="*/ 2147483647 w 272"/>
                <a:gd name="T81" fmla="*/ 2147483647 h 469"/>
                <a:gd name="T82" fmla="*/ 2147483647 w 272"/>
                <a:gd name="T83" fmla="*/ 2147483647 h 469"/>
                <a:gd name="T84" fmla="*/ 2147483647 w 272"/>
                <a:gd name="T85" fmla="*/ 2147483647 h 469"/>
                <a:gd name="T86" fmla="*/ 2147483647 w 272"/>
                <a:gd name="T87" fmla="*/ 2147483647 h 469"/>
                <a:gd name="T88" fmla="*/ 2147483647 w 272"/>
                <a:gd name="T89" fmla="*/ 2147483647 h 469"/>
                <a:gd name="T90" fmla="*/ 2147483647 w 272"/>
                <a:gd name="T91" fmla="*/ 2147483647 h 469"/>
                <a:gd name="T92" fmla="*/ 2147483647 w 272"/>
                <a:gd name="T93" fmla="*/ 2147483647 h 469"/>
                <a:gd name="T94" fmla="*/ 2147483647 w 272"/>
                <a:gd name="T95" fmla="*/ 2147483647 h 469"/>
                <a:gd name="T96" fmla="*/ 2147483647 w 272"/>
                <a:gd name="T97" fmla="*/ 2147483647 h 469"/>
                <a:gd name="T98" fmla="*/ 2147483647 w 272"/>
                <a:gd name="T99" fmla="*/ 2147483647 h 469"/>
                <a:gd name="T100" fmla="*/ 2147483647 w 272"/>
                <a:gd name="T101" fmla="*/ 2147483647 h 4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2"/>
                <a:gd name="T154" fmla="*/ 0 h 469"/>
                <a:gd name="T155" fmla="*/ 272 w 272"/>
                <a:gd name="T156" fmla="*/ 469 h 4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2" h="469">
                  <a:moveTo>
                    <a:pt x="13" y="32"/>
                  </a:moveTo>
                  <a:lnTo>
                    <a:pt x="19" y="34"/>
                  </a:lnTo>
                  <a:lnTo>
                    <a:pt x="26" y="35"/>
                  </a:lnTo>
                  <a:lnTo>
                    <a:pt x="32" y="35"/>
                  </a:lnTo>
                  <a:lnTo>
                    <a:pt x="37" y="37"/>
                  </a:lnTo>
                  <a:lnTo>
                    <a:pt x="43" y="35"/>
                  </a:lnTo>
                  <a:lnTo>
                    <a:pt x="50" y="30"/>
                  </a:lnTo>
                  <a:lnTo>
                    <a:pt x="54" y="26"/>
                  </a:lnTo>
                  <a:lnTo>
                    <a:pt x="61" y="19"/>
                  </a:lnTo>
                  <a:lnTo>
                    <a:pt x="64" y="16"/>
                  </a:lnTo>
                  <a:lnTo>
                    <a:pt x="89" y="15"/>
                  </a:lnTo>
                  <a:lnTo>
                    <a:pt x="100" y="13"/>
                  </a:lnTo>
                  <a:lnTo>
                    <a:pt x="115" y="15"/>
                  </a:lnTo>
                  <a:lnTo>
                    <a:pt x="129" y="11"/>
                  </a:lnTo>
                  <a:lnTo>
                    <a:pt x="140" y="10"/>
                  </a:lnTo>
                  <a:lnTo>
                    <a:pt x="150" y="11"/>
                  </a:lnTo>
                  <a:lnTo>
                    <a:pt x="158" y="7"/>
                  </a:lnTo>
                  <a:lnTo>
                    <a:pt x="177" y="5"/>
                  </a:lnTo>
                  <a:lnTo>
                    <a:pt x="189" y="3"/>
                  </a:lnTo>
                  <a:lnTo>
                    <a:pt x="204" y="5"/>
                  </a:lnTo>
                  <a:lnTo>
                    <a:pt x="213" y="3"/>
                  </a:lnTo>
                  <a:lnTo>
                    <a:pt x="224" y="0"/>
                  </a:lnTo>
                  <a:lnTo>
                    <a:pt x="232" y="2"/>
                  </a:lnTo>
                  <a:lnTo>
                    <a:pt x="237" y="7"/>
                  </a:lnTo>
                  <a:lnTo>
                    <a:pt x="264" y="288"/>
                  </a:lnTo>
                  <a:lnTo>
                    <a:pt x="264" y="293"/>
                  </a:lnTo>
                  <a:lnTo>
                    <a:pt x="261" y="297"/>
                  </a:lnTo>
                  <a:lnTo>
                    <a:pt x="259" y="301"/>
                  </a:lnTo>
                  <a:lnTo>
                    <a:pt x="261" y="304"/>
                  </a:lnTo>
                  <a:lnTo>
                    <a:pt x="267" y="308"/>
                  </a:lnTo>
                  <a:lnTo>
                    <a:pt x="267" y="312"/>
                  </a:lnTo>
                  <a:lnTo>
                    <a:pt x="269" y="320"/>
                  </a:lnTo>
                  <a:lnTo>
                    <a:pt x="272" y="323"/>
                  </a:lnTo>
                  <a:lnTo>
                    <a:pt x="270" y="328"/>
                  </a:lnTo>
                  <a:lnTo>
                    <a:pt x="264" y="331"/>
                  </a:lnTo>
                  <a:lnTo>
                    <a:pt x="258" y="331"/>
                  </a:lnTo>
                  <a:lnTo>
                    <a:pt x="251" y="331"/>
                  </a:lnTo>
                  <a:lnTo>
                    <a:pt x="250" y="335"/>
                  </a:lnTo>
                  <a:lnTo>
                    <a:pt x="248" y="340"/>
                  </a:lnTo>
                  <a:lnTo>
                    <a:pt x="242" y="340"/>
                  </a:lnTo>
                  <a:lnTo>
                    <a:pt x="240" y="343"/>
                  </a:lnTo>
                  <a:lnTo>
                    <a:pt x="237" y="342"/>
                  </a:lnTo>
                  <a:lnTo>
                    <a:pt x="234" y="340"/>
                  </a:lnTo>
                  <a:lnTo>
                    <a:pt x="229" y="339"/>
                  </a:lnTo>
                  <a:lnTo>
                    <a:pt x="224" y="339"/>
                  </a:lnTo>
                  <a:lnTo>
                    <a:pt x="220" y="340"/>
                  </a:lnTo>
                  <a:lnTo>
                    <a:pt x="218" y="343"/>
                  </a:lnTo>
                  <a:lnTo>
                    <a:pt x="220" y="350"/>
                  </a:lnTo>
                  <a:lnTo>
                    <a:pt x="218" y="355"/>
                  </a:lnTo>
                  <a:lnTo>
                    <a:pt x="223" y="358"/>
                  </a:lnTo>
                  <a:lnTo>
                    <a:pt x="224" y="359"/>
                  </a:lnTo>
                  <a:lnTo>
                    <a:pt x="223" y="362"/>
                  </a:lnTo>
                  <a:lnTo>
                    <a:pt x="218" y="364"/>
                  </a:lnTo>
                  <a:lnTo>
                    <a:pt x="215" y="367"/>
                  </a:lnTo>
                  <a:lnTo>
                    <a:pt x="212" y="370"/>
                  </a:lnTo>
                  <a:lnTo>
                    <a:pt x="208" y="375"/>
                  </a:lnTo>
                  <a:lnTo>
                    <a:pt x="207" y="378"/>
                  </a:lnTo>
                  <a:lnTo>
                    <a:pt x="204" y="382"/>
                  </a:lnTo>
                  <a:lnTo>
                    <a:pt x="199" y="386"/>
                  </a:lnTo>
                  <a:lnTo>
                    <a:pt x="197" y="393"/>
                  </a:lnTo>
                  <a:lnTo>
                    <a:pt x="189" y="397"/>
                  </a:lnTo>
                  <a:lnTo>
                    <a:pt x="186" y="404"/>
                  </a:lnTo>
                  <a:lnTo>
                    <a:pt x="186" y="409"/>
                  </a:lnTo>
                  <a:lnTo>
                    <a:pt x="185" y="417"/>
                  </a:lnTo>
                  <a:lnTo>
                    <a:pt x="183" y="421"/>
                  </a:lnTo>
                  <a:lnTo>
                    <a:pt x="181" y="426"/>
                  </a:lnTo>
                  <a:lnTo>
                    <a:pt x="177" y="429"/>
                  </a:lnTo>
                  <a:lnTo>
                    <a:pt x="172" y="432"/>
                  </a:lnTo>
                  <a:lnTo>
                    <a:pt x="166" y="429"/>
                  </a:lnTo>
                  <a:lnTo>
                    <a:pt x="161" y="426"/>
                  </a:lnTo>
                  <a:lnTo>
                    <a:pt x="154" y="420"/>
                  </a:lnTo>
                  <a:lnTo>
                    <a:pt x="151" y="415"/>
                  </a:lnTo>
                  <a:lnTo>
                    <a:pt x="145" y="410"/>
                  </a:lnTo>
                  <a:lnTo>
                    <a:pt x="140" y="413"/>
                  </a:lnTo>
                  <a:lnTo>
                    <a:pt x="137" y="418"/>
                  </a:lnTo>
                  <a:lnTo>
                    <a:pt x="134" y="424"/>
                  </a:lnTo>
                  <a:lnTo>
                    <a:pt x="134" y="431"/>
                  </a:lnTo>
                  <a:lnTo>
                    <a:pt x="134" y="436"/>
                  </a:lnTo>
                  <a:lnTo>
                    <a:pt x="131" y="439"/>
                  </a:lnTo>
                  <a:lnTo>
                    <a:pt x="127" y="444"/>
                  </a:lnTo>
                  <a:lnTo>
                    <a:pt x="124" y="447"/>
                  </a:lnTo>
                  <a:lnTo>
                    <a:pt x="119" y="447"/>
                  </a:lnTo>
                  <a:lnTo>
                    <a:pt x="115" y="442"/>
                  </a:lnTo>
                  <a:lnTo>
                    <a:pt x="112" y="440"/>
                  </a:lnTo>
                  <a:lnTo>
                    <a:pt x="107" y="437"/>
                  </a:lnTo>
                  <a:lnTo>
                    <a:pt x="104" y="436"/>
                  </a:lnTo>
                  <a:lnTo>
                    <a:pt x="99" y="437"/>
                  </a:lnTo>
                  <a:lnTo>
                    <a:pt x="96" y="439"/>
                  </a:lnTo>
                  <a:lnTo>
                    <a:pt x="94" y="445"/>
                  </a:lnTo>
                  <a:lnTo>
                    <a:pt x="91" y="448"/>
                  </a:lnTo>
                  <a:lnTo>
                    <a:pt x="89" y="450"/>
                  </a:lnTo>
                  <a:lnTo>
                    <a:pt x="86" y="455"/>
                  </a:lnTo>
                  <a:lnTo>
                    <a:pt x="84" y="458"/>
                  </a:lnTo>
                  <a:lnTo>
                    <a:pt x="80" y="458"/>
                  </a:lnTo>
                  <a:lnTo>
                    <a:pt x="78" y="455"/>
                  </a:lnTo>
                  <a:lnTo>
                    <a:pt x="72" y="450"/>
                  </a:lnTo>
                  <a:lnTo>
                    <a:pt x="65" y="448"/>
                  </a:lnTo>
                  <a:lnTo>
                    <a:pt x="57" y="445"/>
                  </a:lnTo>
                  <a:lnTo>
                    <a:pt x="53" y="445"/>
                  </a:lnTo>
                  <a:lnTo>
                    <a:pt x="48" y="448"/>
                  </a:lnTo>
                  <a:lnTo>
                    <a:pt x="43" y="453"/>
                  </a:lnTo>
                  <a:lnTo>
                    <a:pt x="40" y="458"/>
                  </a:lnTo>
                  <a:lnTo>
                    <a:pt x="35" y="455"/>
                  </a:lnTo>
                  <a:lnTo>
                    <a:pt x="30" y="453"/>
                  </a:lnTo>
                  <a:lnTo>
                    <a:pt x="24" y="451"/>
                  </a:lnTo>
                  <a:lnTo>
                    <a:pt x="19" y="455"/>
                  </a:lnTo>
                  <a:lnTo>
                    <a:pt x="16" y="458"/>
                  </a:lnTo>
                  <a:lnTo>
                    <a:pt x="15" y="464"/>
                  </a:lnTo>
                  <a:lnTo>
                    <a:pt x="8" y="469"/>
                  </a:lnTo>
                  <a:lnTo>
                    <a:pt x="2" y="467"/>
                  </a:lnTo>
                  <a:lnTo>
                    <a:pt x="0" y="458"/>
                  </a:lnTo>
                  <a:lnTo>
                    <a:pt x="3" y="455"/>
                  </a:lnTo>
                  <a:lnTo>
                    <a:pt x="3" y="450"/>
                  </a:lnTo>
                  <a:lnTo>
                    <a:pt x="3" y="444"/>
                  </a:lnTo>
                  <a:lnTo>
                    <a:pt x="3" y="437"/>
                  </a:lnTo>
                  <a:lnTo>
                    <a:pt x="7" y="434"/>
                  </a:lnTo>
                  <a:lnTo>
                    <a:pt x="10" y="428"/>
                  </a:lnTo>
                  <a:lnTo>
                    <a:pt x="11" y="426"/>
                  </a:lnTo>
                  <a:lnTo>
                    <a:pt x="10" y="421"/>
                  </a:lnTo>
                  <a:lnTo>
                    <a:pt x="7" y="418"/>
                  </a:lnTo>
                  <a:lnTo>
                    <a:pt x="8" y="413"/>
                  </a:lnTo>
                  <a:lnTo>
                    <a:pt x="11" y="412"/>
                  </a:lnTo>
                  <a:lnTo>
                    <a:pt x="15" y="409"/>
                  </a:lnTo>
                  <a:lnTo>
                    <a:pt x="18" y="407"/>
                  </a:lnTo>
                  <a:lnTo>
                    <a:pt x="19" y="402"/>
                  </a:lnTo>
                  <a:lnTo>
                    <a:pt x="21" y="397"/>
                  </a:lnTo>
                  <a:lnTo>
                    <a:pt x="23" y="391"/>
                  </a:lnTo>
                  <a:lnTo>
                    <a:pt x="27" y="390"/>
                  </a:lnTo>
                  <a:lnTo>
                    <a:pt x="30" y="386"/>
                  </a:lnTo>
                  <a:lnTo>
                    <a:pt x="32" y="382"/>
                  </a:lnTo>
                  <a:lnTo>
                    <a:pt x="32" y="378"/>
                  </a:lnTo>
                  <a:lnTo>
                    <a:pt x="35" y="370"/>
                  </a:lnTo>
                  <a:lnTo>
                    <a:pt x="38" y="366"/>
                  </a:lnTo>
                  <a:lnTo>
                    <a:pt x="42" y="358"/>
                  </a:lnTo>
                  <a:lnTo>
                    <a:pt x="45" y="355"/>
                  </a:lnTo>
                  <a:lnTo>
                    <a:pt x="43" y="350"/>
                  </a:lnTo>
                  <a:lnTo>
                    <a:pt x="42" y="347"/>
                  </a:lnTo>
                  <a:lnTo>
                    <a:pt x="38" y="340"/>
                  </a:lnTo>
                  <a:lnTo>
                    <a:pt x="40" y="335"/>
                  </a:lnTo>
                  <a:lnTo>
                    <a:pt x="35" y="331"/>
                  </a:lnTo>
                  <a:lnTo>
                    <a:pt x="32" y="326"/>
                  </a:lnTo>
                  <a:lnTo>
                    <a:pt x="29" y="318"/>
                  </a:lnTo>
                  <a:lnTo>
                    <a:pt x="27" y="310"/>
                  </a:lnTo>
                  <a:lnTo>
                    <a:pt x="29" y="302"/>
                  </a:lnTo>
                  <a:lnTo>
                    <a:pt x="29" y="299"/>
                  </a:lnTo>
                  <a:lnTo>
                    <a:pt x="30" y="293"/>
                  </a:lnTo>
                  <a:lnTo>
                    <a:pt x="35" y="288"/>
                  </a:lnTo>
                  <a:lnTo>
                    <a:pt x="37" y="283"/>
                  </a:lnTo>
                  <a:lnTo>
                    <a:pt x="30" y="226"/>
                  </a:lnTo>
                  <a:lnTo>
                    <a:pt x="24" y="178"/>
                  </a:lnTo>
                  <a:lnTo>
                    <a:pt x="21" y="124"/>
                  </a:lnTo>
                  <a:lnTo>
                    <a:pt x="13" y="34"/>
                  </a:lnTo>
                  <a:lnTo>
                    <a:pt x="13" y="32"/>
                  </a:lnTo>
                  <a:close/>
                </a:path>
              </a:pathLst>
            </a:custGeom>
            <a:grpFill/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91311" tIns="45657" rIns="91311" bIns="45657"/>
            <a:lstStyle/>
            <a:p>
              <a:pPr defTabSz="914400">
                <a:defRPr/>
              </a:pPr>
              <a:endParaRPr lang="en-US" sz="900" kern="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37" name="Text Box 124"/>
            <p:cNvSpPr txBox="1">
              <a:spLocks noChangeArrowheads="1"/>
            </p:cNvSpPr>
            <p:nvPr/>
          </p:nvSpPr>
          <p:spPr bwMode="auto">
            <a:xfrm>
              <a:off x="6886564" y="2633775"/>
              <a:ext cx="1087437" cy="3367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1" tIns="45657" rIns="91311" bIns="45657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rgbClr val="EC1608"/>
                </a:buClr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chemeClr val="accent2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Aft>
                  <a:spcPct val="50000"/>
                </a:spcAft>
                <a:buClr>
                  <a:schemeClr val="hlink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pitchFamily="34" charset="0"/>
                <a:buChar char="&gt;"/>
                <a:defRPr sz="1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100" b="1" dirty="0">
                  <a:solidFill>
                    <a:prstClr val="black"/>
                  </a:solidFill>
                </a:rPr>
                <a:t>Indiana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45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Apr2017 [Read-Only]" id="{BAA804D5-27CE-4C43-9A6D-356D1AB2E708}" vid="{D15AFD4A-BF6A-4E22-98D1-086A07A5CA1E}"/>
    </a:ext>
  </a:extLst>
</a:theme>
</file>

<file path=ppt/theme/theme2.xml><?xml version="1.0" encoding="utf-8"?>
<a:theme xmlns:a="http://schemas.openxmlformats.org/drawingml/2006/main" name="1_Title Page - Clie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1_Title Page - Client Presentation 1">
        <a:dk1>
          <a:srgbClr val="000000"/>
        </a:dk1>
        <a:lt1>
          <a:srgbClr val="FFFFFF"/>
        </a:lt1>
        <a:dk2>
          <a:srgbClr val="EC1608"/>
        </a:dk2>
        <a:lt2>
          <a:srgbClr val="808080"/>
        </a:lt2>
        <a:accent1>
          <a:srgbClr val="FFFFFF"/>
        </a:accent1>
        <a:accent2>
          <a:srgbClr val="EC160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61306"/>
        </a:accent6>
        <a:hlink>
          <a:srgbClr val="B2B2B2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2">
        <a:dk1>
          <a:srgbClr val="000000"/>
        </a:dk1>
        <a:lt1>
          <a:srgbClr val="FFFFFF"/>
        </a:lt1>
        <a:dk2>
          <a:srgbClr val="EC1608"/>
        </a:dk2>
        <a:lt2>
          <a:srgbClr val="003768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3">
        <a:dk1>
          <a:srgbClr val="000000"/>
        </a:dk1>
        <a:lt1>
          <a:srgbClr val="FFFFFF"/>
        </a:lt1>
        <a:dk2>
          <a:srgbClr val="EC1608"/>
        </a:dk2>
        <a:lt2>
          <a:srgbClr val="F0AB32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4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5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EDED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6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7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F7F7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8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9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10">
        <a:dk1>
          <a:srgbClr val="000000"/>
        </a:dk1>
        <a:lt1>
          <a:srgbClr val="FFFFFF"/>
        </a:lt1>
        <a:dk2>
          <a:srgbClr val="F0AB00"/>
        </a:dk2>
        <a:lt2>
          <a:srgbClr val="D9D9D9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11">
        <a:dk1>
          <a:srgbClr val="000000"/>
        </a:dk1>
        <a:lt1>
          <a:srgbClr val="FFFFFF"/>
        </a:lt1>
        <a:dk2>
          <a:srgbClr val="F0AB00"/>
        </a:dk2>
        <a:lt2>
          <a:srgbClr val="0099A5"/>
        </a:lt2>
        <a:accent1>
          <a:srgbClr val="7AB800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4C4C4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Page - Client Presentation 1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D PowerPoint Template 2011">
  <a:themeElements>
    <a:clrScheme name="Dobson_DaVanzo">
      <a:dk1>
        <a:sysClr val="windowText" lastClr="000000"/>
      </a:dk1>
      <a:lt1>
        <a:srgbClr val="FFFFFF"/>
      </a:lt1>
      <a:dk2>
        <a:srgbClr val="000066"/>
      </a:dk2>
      <a:lt2>
        <a:srgbClr val="D7E3BC"/>
      </a:lt2>
      <a:accent1>
        <a:srgbClr val="6E953B"/>
      </a:accent1>
      <a:accent2>
        <a:srgbClr val="17365D"/>
      </a:accent2>
      <a:accent3>
        <a:srgbClr val="500F28"/>
      </a:accent3>
      <a:accent4>
        <a:srgbClr val="3C491E"/>
      </a:accent4>
      <a:accent5>
        <a:srgbClr val="31859B"/>
      </a:accent5>
      <a:accent6>
        <a:srgbClr val="E36C09"/>
      </a:accent6>
      <a:hlink>
        <a:srgbClr val="1F497D"/>
      </a:hlink>
      <a:folHlink>
        <a:srgbClr val="5F0060"/>
      </a:folHlink>
    </a:clrScheme>
    <a:fontScheme name="Dobson_DaVanzo">
      <a:majorFont>
        <a:latin typeface="Calibr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0AB00"/>
    </a:dk2>
    <a:lt2>
      <a:srgbClr val="D52B1E"/>
    </a:lt2>
    <a:accent1>
      <a:srgbClr val="7AB800"/>
    </a:accent1>
    <a:accent2>
      <a:srgbClr val="00A8B4"/>
    </a:accent2>
    <a:accent3>
      <a:srgbClr val="FFFFFF"/>
    </a:accent3>
    <a:accent4>
      <a:srgbClr val="000000"/>
    </a:accent4>
    <a:accent5>
      <a:srgbClr val="BED8AA"/>
    </a:accent5>
    <a:accent6>
      <a:srgbClr val="0098A3"/>
    </a:accent6>
    <a:hlink>
      <a:srgbClr val="0070C0"/>
    </a:hlink>
    <a:folHlink>
      <a:srgbClr val="FFFF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0AB00"/>
    </a:dk2>
    <a:lt2>
      <a:srgbClr val="D52B1E"/>
    </a:lt2>
    <a:accent1>
      <a:srgbClr val="7AB800"/>
    </a:accent1>
    <a:accent2>
      <a:srgbClr val="00A8B4"/>
    </a:accent2>
    <a:accent3>
      <a:srgbClr val="FFFFFF"/>
    </a:accent3>
    <a:accent4>
      <a:srgbClr val="000000"/>
    </a:accent4>
    <a:accent5>
      <a:srgbClr val="BED8AA"/>
    </a:accent5>
    <a:accent6>
      <a:srgbClr val="0098A3"/>
    </a:accent6>
    <a:hlink>
      <a:srgbClr val="0070C0"/>
    </a:hlink>
    <a:folHlink>
      <a:srgbClr val="FFFF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0AB00"/>
    </a:dk2>
    <a:lt2>
      <a:srgbClr val="D52B1E"/>
    </a:lt2>
    <a:accent1>
      <a:srgbClr val="7AB800"/>
    </a:accent1>
    <a:accent2>
      <a:srgbClr val="00A8B4"/>
    </a:accent2>
    <a:accent3>
      <a:srgbClr val="FFFFFF"/>
    </a:accent3>
    <a:accent4>
      <a:srgbClr val="000000"/>
    </a:accent4>
    <a:accent5>
      <a:srgbClr val="BED8AA"/>
    </a:accent5>
    <a:accent6>
      <a:srgbClr val="0098A3"/>
    </a:accent6>
    <a:hlink>
      <a:srgbClr val="0070C0"/>
    </a:hlink>
    <a:folHlink>
      <a:srgbClr val="FFFF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7">
    <a:dk1>
      <a:srgbClr val="000000"/>
    </a:dk1>
    <a:lt1>
      <a:srgbClr val="FFFFFF"/>
    </a:lt1>
    <a:dk2>
      <a:srgbClr val="F0AB00"/>
    </a:dk2>
    <a:lt2>
      <a:srgbClr val="D52B1E"/>
    </a:lt2>
    <a:accent1>
      <a:srgbClr val="7AB800"/>
    </a:accent1>
    <a:accent2>
      <a:srgbClr val="00A8B4"/>
    </a:accent2>
    <a:accent3>
      <a:srgbClr val="FFFFFF"/>
    </a:accent3>
    <a:accent4>
      <a:srgbClr val="000000"/>
    </a:accent4>
    <a:accent5>
      <a:srgbClr val="BED8AA"/>
    </a:accent5>
    <a:accent6>
      <a:srgbClr val="0098A3"/>
    </a:accent6>
    <a:hlink>
      <a:srgbClr val="FFFFFF"/>
    </a:hlink>
    <a:folHlink>
      <a:srgbClr val="FFFFFF"/>
    </a:folHlink>
  </a:clrScheme>
  <a:fontScheme name="Title Page - Client Presentation">
    <a:majorFont>
      <a:latin typeface="Calibri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7">
    <a:dk1>
      <a:srgbClr val="000000"/>
    </a:dk1>
    <a:lt1>
      <a:srgbClr val="FFFFFF"/>
    </a:lt1>
    <a:dk2>
      <a:srgbClr val="F0AB00"/>
    </a:dk2>
    <a:lt2>
      <a:srgbClr val="D52B1E"/>
    </a:lt2>
    <a:accent1>
      <a:srgbClr val="7AB800"/>
    </a:accent1>
    <a:accent2>
      <a:srgbClr val="00A8B4"/>
    </a:accent2>
    <a:accent3>
      <a:srgbClr val="FFFFFF"/>
    </a:accent3>
    <a:accent4>
      <a:srgbClr val="000000"/>
    </a:accent4>
    <a:accent5>
      <a:srgbClr val="BED8AA"/>
    </a:accent5>
    <a:accent6>
      <a:srgbClr val="0098A3"/>
    </a:accent6>
    <a:hlink>
      <a:srgbClr val="FFFFFF"/>
    </a:hlink>
    <a:folHlink>
      <a:srgbClr val="FFFFFF"/>
    </a:folHlink>
  </a:clrScheme>
  <a:fontScheme name="Title Page - Client Presentation">
    <a:majorFont>
      <a:latin typeface="Calibri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7">
    <a:dk1>
      <a:srgbClr val="000000"/>
    </a:dk1>
    <a:lt1>
      <a:srgbClr val="FFFFFF"/>
    </a:lt1>
    <a:dk2>
      <a:srgbClr val="F0AB00"/>
    </a:dk2>
    <a:lt2>
      <a:srgbClr val="D52B1E"/>
    </a:lt2>
    <a:accent1>
      <a:srgbClr val="7AB800"/>
    </a:accent1>
    <a:accent2>
      <a:srgbClr val="00A8B4"/>
    </a:accent2>
    <a:accent3>
      <a:srgbClr val="FFFFFF"/>
    </a:accent3>
    <a:accent4>
      <a:srgbClr val="000000"/>
    </a:accent4>
    <a:accent5>
      <a:srgbClr val="BED8AA"/>
    </a:accent5>
    <a:accent6>
      <a:srgbClr val="0098A3"/>
    </a:accent6>
    <a:hlink>
      <a:srgbClr val="FFFFFF"/>
    </a:hlink>
    <a:folHlink>
      <a:srgbClr val="FFFFFF"/>
    </a:folHlink>
  </a:clrScheme>
  <a:fontScheme name="Title Page - Client Presentation">
    <a:majorFont>
      <a:latin typeface="Calibri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6F167E7CC7A4FA5999C49E55F608F" ma:contentTypeVersion="2" ma:contentTypeDescription="Create a new document." ma:contentTypeScope="" ma:versionID="492d209523774751f0959466f17efcf6">
  <xsd:schema xmlns:xsd="http://www.w3.org/2001/XMLSchema" xmlns:xs="http://www.w3.org/2001/XMLSchema" xmlns:p="http://schemas.microsoft.com/office/2006/metadata/properties" xmlns:ns2="29bc6a8d-14dd-4a95-baab-e16a8c685bba" targetNamespace="http://schemas.microsoft.com/office/2006/metadata/properties" ma:root="true" ma:fieldsID="077375251318b122ba2ebfe9f4ae84dd" ns2:_="">
    <xsd:import namespace="29bc6a8d-14dd-4a95-baab-e16a8c685bb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2B60CF-40F9-4360-8516-8A258CFA1767}">
  <ds:schemaRefs>
    <ds:schemaRef ds:uri="http://purl.org/dc/terms/"/>
    <ds:schemaRef ds:uri="http://schemas.microsoft.com/office/2006/metadata/properties"/>
    <ds:schemaRef ds:uri="29bc6a8d-14dd-4a95-baab-e16a8c685bba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2938EF-51BD-4AC1-96A4-8B2A1939C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15047-4FA5-4C9E-9C61-8D7669932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6a8d-14dd-4a95-baab-e16a8c685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CMWF_Template_Apr2017</Template>
  <TotalTime>128</TotalTime>
  <Words>2776</Words>
  <Application>Microsoft Office PowerPoint</Application>
  <PresentationFormat>On-screen Show (4:3)</PresentationFormat>
  <Paragraphs>442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ＭＳ Ｐゴシック</vt:lpstr>
      <vt:lpstr>ＭＳ Ｐゴシック</vt:lpstr>
      <vt:lpstr>Arial</vt:lpstr>
      <vt:lpstr>Book Antiqua</vt:lpstr>
      <vt:lpstr>Calibri</vt:lpstr>
      <vt:lpstr>Calibri Italic</vt:lpstr>
      <vt:lpstr>Cambria</vt:lpstr>
      <vt:lpstr>Georgia</vt:lpstr>
      <vt:lpstr>Open Sans</vt:lpstr>
      <vt:lpstr>Open Sans Light</vt:lpstr>
      <vt:lpstr>Open Sans Semibold</vt:lpstr>
      <vt:lpstr>Times</vt:lpstr>
      <vt:lpstr>Times New Roman</vt:lpstr>
      <vt:lpstr>Trebuchet MS</vt:lpstr>
      <vt:lpstr>Trebuchet MS Regular</vt:lpstr>
      <vt:lpstr>Wingdings</vt:lpstr>
      <vt:lpstr>ヒラギノ角ゴ Pro W3</vt:lpstr>
      <vt:lpstr>1_Office Theme</vt:lpstr>
      <vt:lpstr>1_Title Page - Client Presentation</vt:lpstr>
      <vt:lpstr>Custom Design</vt:lpstr>
      <vt:lpstr>DD PowerPoint Template 2011</vt:lpstr>
      <vt:lpstr>How Would the American Health Care Act Change Medicaid? </vt:lpstr>
      <vt:lpstr>States That Expanded Medicaid Saw Greatest Reductions in Rates of Uninsured Working-Age Adults</vt:lpstr>
      <vt:lpstr>Low-Income Adults in Arkansas and Kentucky Experienced Marked Improvements in Health Care Access and Affordability Following Medicaid Expansion Compared to Adults in Texas, Which Did Not Expand Medicaid, 2016 </vt:lpstr>
      <vt:lpstr>AHCA Makes Sweeping Changes to the Medicaid Program</vt:lpstr>
      <vt:lpstr>States Would Lose an Estimated $834 Billion in Federal Funds for Their Medicaid Programs Under the AHCA</vt:lpstr>
      <vt:lpstr>PowerPoint Presentation</vt:lpstr>
      <vt:lpstr>Enrollment and Spending Trends in Medicaid</vt:lpstr>
      <vt:lpstr>AHCA: Significant Losses in Coverage</vt:lpstr>
      <vt:lpstr>Implications for Trigger States under AHCA</vt:lpstr>
      <vt:lpstr>Medicaid’s Financing Structure Today</vt:lpstr>
      <vt:lpstr>AHCA: Ends the Shared Committment by Capping Federal Funding</vt:lpstr>
      <vt:lpstr>Capped Funding:  Locks in Disparities Across States</vt:lpstr>
      <vt:lpstr>AHCA: Per Capita Cap Trend Rate</vt:lpstr>
      <vt:lpstr>The Particular Trend Rate Matters But All Unpredictable</vt:lpstr>
      <vt:lpstr>Impact of Per Capita Cap Highly Sensitive to M-CPI</vt:lpstr>
      <vt:lpstr>Contribution to Impact of Per Capita Cap Varies by Group, Distribution of Cuts May Differ</vt:lpstr>
      <vt:lpstr>The American Health Care Act: Economic &amp; Employment Consequences for States</vt:lpstr>
      <vt:lpstr>Purpose and Methods</vt:lpstr>
      <vt:lpstr>The Rise and Fall in Employment If AHCA Enacted</vt:lpstr>
      <vt:lpstr>Key National Findings: Total Changes</vt:lpstr>
      <vt:lpstr>Effects of Coverage vs. Tax Changes</vt:lpstr>
      <vt:lpstr>PowerPoint Presentation</vt:lpstr>
      <vt:lpstr>Financial Impact of AHCA Medicaid Provisions on Safety-Net Hospitals</vt:lpstr>
      <vt:lpstr>Purpose</vt:lpstr>
      <vt:lpstr>AHCA Medicaid Provisions will Negatively Impact Safety-Net Hospital Net Income  </vt:lpstr>
      <vt:lpstr>AHCA Medicaid Provisions will Negatively Impact Safety-Net Hospital Margins  </vt:lpstr>
      <vt:lpstr>Safety-Net Hospitals in Expansion States will Experience Largest Impact</vt:lpstr>
      <vt:lpstr>Safety-net hospitals with highest proportion of vulnerable patients will be hit hardest</vt:lpstr>
      <vt:lpstr>Key Findings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Bhupal</dc:creator>
  <cp:lastModifiedBy>Samantha Chase</cp:lastModifiedBy>
  <cp:revision>18</cp:revision>
  <dcterms:created xsi:type="dcterms:W3CDTF">2017-06-19T19:25:36Z</dcterms:created>
  <dcterms:modified xsi:type="dcterms:W3CDTF">2017-06-20T13:23:20Z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0x010100EA86F167E7CC7A4FA5999C49E55F608F</vt:lpwstr>
  </property>
</Properties>
</file>