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6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7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8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739" r:id="rId5"/>
    <p:sldMasterId id="2147483753" r:id="rId6"/>
    <p:sldMasterId id="2147483811" r:id="rId7"/>
    <p:sldMasterId id="2147483829" r:id="rId8"/>
    <p:sldMasterId id="2147483847" r:id="rId9"/>
    <p:sldMasterId id="2147483865" r:id="rId10"/>
    <p:sldMasterId id="2147483879" r:id="rId11"/>
    <p:sldMasterId id="2147483893" r:id="rId12"/>
    <p:sldMasterId id="2147483911" r:id="rId13"/>
  </p:sldMasterIdLst>
  <p:notesMasterIdLst>
    <p:notesMasterId r:id="rId33"/>
  </p:notesMasterIdLst>
  <p:handoutMasterIdLst>
    <p:handoutMasterId r:id="rId34"/>
  </p:handoutMasterIdLst>
  <p:sldIdLst>
    <p:sldId id="1531" r:id="rId14"/>
    <p:sldId id="1535" r:id="rId15"/>
    <p:sldId id="1536" r:id="rId16"/>
    <p:sldId id="1553" r:id="rId17"/>
    <p:sldId id="1552" r:id="rId18"/>
    <p:sldId id="1551" r:id="rId19"/>
    <p:sldId id="1528" r:id="rId20"/>
    <p:sldId id="1526" r:id="rId21"/>
    <p:sldId id="1549" r:id="rId22"/>
    <p:sldId id="1507" r:id="rId23"/>
    <p:sldId id="1539" r:id="rId24"/>
    <p:sldId id="1513" r:id="rId25"/>
    <p:sldId id="1510" r:id="rId26"/>
    <p:sldId id="1482" r:id="rId27"/>
    <p:sldId id="1550" r:id="rId28"/>
    <p:sldId id="1537" r:id="rId29"/>
    <p:sldId id="1543" r:id="rId30"/>
    <p:sldId id="1544" r:id="rId31"/>
    <p:sldId id="1547" r:id="rId32"/>
  </p:sldIdLst>
  <p:sldSz cx="9144000" cy="6858000" type="screen4x3"/>
  <p:notesSz cx="7315200" cy="96012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4728" userDrawn="1">
          <p15:clr>
            <a:srgbClr val="A4A3A4"/>
          </p15:clr>
        </p15:guide>
        <p15:guide id="4" pos="48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4152" userDrawn="1">
          <p15:clr>
            <a:srgbClr val="A4A3A4"/>
          </p15:clr>
        </p15:guide>
        <p15:guide id="7" orient="horz" pos="3336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Jen Wilson" initials="JW" lastIdx="11" clrIdx="1">
    <p:extLst>
      <p:ext uri="{19B8F6BF-5375-455C-9EA6-DF929625EA0E}">
        <p15:presenceInfo xmlns:p15="http://schemas.microsoft.com/office/powerpoint/2012/main" userId="000f367a-3246-491c-88b4-803a33f58a8b" providerId="Windows Live"/>
      </p:ext>
    </p:extLst>
  </p:cmAuthor>
  <p:cmAuthor id="3" name="David" initials="D" lastIdx="8" clrIdx="2">
    <p:extLst>
      <p:ext uri="{19B8F6BF-5375-455C-9EA6-DF929625EA0E}">
        <p15:presenceInfo xmlns:p15="http://schemas.microsoft.com/office/powerpoint/2012/main" userId="David" providerId="None"/>
      </p:ext>
    </p:extLst>
  </p:cmAuthor>
  <p:cmAuthor id="4" name="David Radley" initials="DR" lastIdx="14" clrIdx="3">
    <p:extLst>
      <p:ext uri="{19B8F6BF-5375-455C-9EA6-DF929625EA0E}">
        <p15:presenceInfo xmlns:p15="http://schemas.microsoft.com/office/powerpoint/2012/main" userId="S-1-5-21-250780055-1248235729-1050716318-1004" providerId="AD"/>
      </p:ext>
    </p:extLst>
  </p:cmAuthor>
  <p:cmAuthor id="5" name="David Radley" initials="DR [2]" lastIdx="1" clrIdx="4">
    <p:extLst>
      <p:ext uri="{19B8F6BF-5375-455C-9EA6-DF929625EA0E}">
        <p15:presenceInfo xmlns:p15="http://schemas.microsoft.com/office/powerpoint/2012/main" userId="David Rad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15A"/>
    <a:srgbClr val="4ABDBC"/>
    <a:srgbClr val="A4A6AC"/>
    <a:srgbClr val="92D6D7"/>
    <a:srgbClr val="4BBDBD"/>
    <a:srgbClr val="9D9EA3"/>
    <a:srgbClr val="5A5E67"/>
    <a:srgbClr val="B8E6E6"/>
    <a:srgbClr val="474376"/>
    <a:srgbClr val="5F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5512" autoAdjust="0"/>
  </p:normalViewPr>
  <p:slideViewPr>
    <p:cSldViewPr snapToGrid="0" snapToObjects="1">
      <p:cViewPr varScale="1">
        <p:scale>
          <a:sx n="111" d="100"/>
          <a:sy n="111" d="100"/>
        </p:scale>
        <p:origin x="1596" y="108"/>
      </p:cViewPr>
      <p:guideLst>
        <p:guide orient="horz" pos="1488"/>
        <p:guide pos="4728"/>
        <p:guide pos="48"/>
        <p:guide pos="624"/>
        <p:guide pos="4152"/>
        <p:guide orient="horz" pos="3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928" y="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816911808066E-2"/>
          <c:y val="2.9998801676949099E-2"/>
          <c:w val="0.95721798872964803"/>
          <c:h val="0.86823478615229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200% FPL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2C878FB-DCA0-3C46-93B7-C452FEB74E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D90-44C3-A9B9-9FB330E80CD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0700550-8C35-4C47-8EE7-A03139B6D27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90-44C3-A9B9-9FB330E80C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05E9256-81C9-E94C-AD7B-F83818BA5D0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90-44C3-A9B9-9FB330E80C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Uninsured adults</c:v>
                </c:pt>
                <c:pt idx="1">
                  <c:v>Adults who skipped care because of cost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6-4481-9215-B81CCAED0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400% FPL or higher</c:v>
                </c:pt>
              </c:strCache>
            </c:strRef>
          </c:tx>
          <c:spPr>
            <a:solidFill>
              <a:schemeClr val="bg2">
                <a:lumMod val="40000"/>
                <a:lumOff val="60000"/>
                <a:alpha val="99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3B4198B-02A9-324D-A4AB-7E035313666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90-44C3-A9B9-9FB330E80CD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910E154-2067-0A4F-813C-1CEADE82CC2A}" type="VALUE">
                      <a:rPr lang="en-US" sz="1200" smtClean="0">
                        <a:solidFill>
                          <a:schemeClr val="bg2"/>
                        </a:solidFill>
                      </a:rPr>
                      <a:pPr/>
                      <a:t>[VALUE]</a:t>
                    </a:fld>
                    <a:r>
                      <a:rPr lang="en-US" sz="1200" dirty="0">
                        <a:solidFill>
                          <a:schemeClr val="bg2"/>
                        </a:solidFill>
                      </a:rPr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90-44C3-A9B9-9FB330E80C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51959C-05C7-6D4C-BFF6-196C7CAA9D7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90-44C3-A9B9-9FB330E80C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Uninsured adults</c:v>
                </c:pt>
                <c:pt idx="1">
                  <c:v>Adults who skipped care because of cost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6-4481-9215-B81CCAED0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99169024"/>
        <c:axId val="399169416"/>
      </c:barChart>
      <c:catAx>
        <c:axId val="3991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169416"/>
        <c:crosses val="autoZero"/>
        <c:auto val="1"/>
        <c:lblAlgn val="ctr"/>
        <c:lblOffset val="100"/>
        <c:noMultiLvlLbl val="0"/>
      </c:catAx>
      <c:valAx>
        <c:axId val="399169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916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816911808066E-2"/>
          <c:y val="2.9998801676949099E-2"/>
          <c:w val="0.95721798872964803"/>
          <c:h val="0.86823478615229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200% FPL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2C878FB-DCA0-3C46-93B7-C452FEB74E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4B5-40B7-9265-3BF6E2674E1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0700550-8C35-4C47-8EE7-A03139B6D27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B5-40B7-9265-3BF6E2674E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05E9256-81C9-E94C-AD7B-F83818BA5D0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4B5-40B7-9265-3BF6E2674E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Uninsured adults</c:v>
                </c:pt>
                <c:pt idx="1">
                  <c:v>Adults who skipped care because of cost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B5-40B7-9265-3BF6E2674E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400% FPL or higher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3B4198B-02A9-324D-A4AB-7E035313666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4B5-40B7-9265-3BF6E2674E1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910E154-2067-0A4F-813C-1CEADE82CC2A}" type="VALUE">
                      <a:rPr lang="en-US" sz="1200" smtClean="0">
                        <a:solidFill>
                          <a:schemeClr val="bg2"/>
                        </a:solidFill>
                      </a:rPr>
                      <a:pPr/>
                      <a:t>[VALUE]</a:t>
                    </a:fld>
                    <a:r>
                      <a:rPr lang="en-US" sz="1200" dirty="0">
                        <a:solidFill>
                          <a:schemeClr val="bg2"/>
                        </a:solidFill>
                      </a:rPr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B5-40B7-9265-3BF6E2674E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51959C-05C7-6D4C-BFF6-196C7CAA9D7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4B5-40B7-9265-3BF6E2674E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Uninsured adults</c:v>
                </c:pt>
                <c:pt idx="1">
                  <c:v>Adults who skipped care because of cost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B5-40B7-9265-3BF6E2674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96682320"/>
        <c:axId val="396682712"/>
      </c:barChart>
      <c:catAx>
        <c:axId val="39668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82712"/>
        <c:crosses val="autoZero"/>
        <c:auto val="1"/>
        <c:lblAlgn val="ctr"/>
        <c:lblOffset val="100"/>
        <c:noMultiLvlLbl val="0"/>
      </c:catAx>
      <c:valAx>
        <c:axId val="396682712"/>
        <c:scaling>
          <c:orientation val="minMax"/>
          <c:max val="3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9668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E75CA9-D3DC-4CC4-B26F-4572B05774C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1D146-B4E0-1741-B9EE-9789392EFCC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0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fld id="{69A9F6A8-53B3-4B73-AB41-AE5653B879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37256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>
                <a:solidFill>
                  <a:schemeClr val="tx1"/>
                </a:solidFill>
              </a:rPr>
              <a:t>Source: D.C. Radley, D. McCarthy, and S.L. Hayes, </a:t>
            </a:r>
            <a:r>
              <a:rPr lang="en-US" sz="1000" b="0" i="1" dirty="0">
                <a:solidFill>
                  <a:schemeClr val="tx1"/>
                </a:solidFill>
              </a:rPr>
              <a:t>2018 Scorecard</a:t>
            </a:r>
            <a:r>
              <a:rPr lang="en-US" sz="1000" b="0" i="1" baseline="0" dirty="0">
                <a:solidFill>
                  <a:schemeClr val="tx1"/>
                </a:solidFill>
              </a:rPr>
              <a:t> </a:t>
            </a:r>
            <a:r>
              <a:rPr lang="en-US" sz="1000" b="0" i="1" dirty="0">
                <a:solidFill>
                  <a:schemeClr val="tx1"/>
                </a:solidFill>
              </a:rPr>
              <a:t>on State Health System Performance, </a:t>
            </a:r>
            <a:r>
              <a:rPr lang="en-US" sz="1000" b="0" i="0" dirty="0">
                <a:solidFill>
                  <a:schemeClr val="tx1"/>
                </a:solidFill>
              </a:rPr>
              <a:t>The Commonwealth Fund, May 2018.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87524" y="60753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23727980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8057590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29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4973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</a:rPr>
                <a:t>esed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4C515A"/>
                </a:solidFill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4C515A"/>
                </a:solidFill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0000"/>
                </a:solidFill>
              </a:rPr>
              <a:t>David </a:t>
            </a:r>
            <a:r>
              <a:rPr lang="en-US" sz="1500" b="1" dirty="0" err="1">
                <a:solidFill>
                  <a:srgbClr val="FF0000"/>
                </a:solidFill>
              </a:rPr>
              <a:t>Blumethal</a:t>
            </a:r>
            <a:r>
              <a:rPr lang="en-US" sz="1500" b="1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prstClr val="white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Exhibit 1. There Is Room for Improvement in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515A"/>
                </a:solidFill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180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779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b="1" kern="800" dirty="0">
                <a:solidFill>
                  <a:prstClr val="white"/>
                </a:solidFill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kern="800" dirty="0">
                <a:solidFill>
                  <a:prstClr val="white"/>
                </a:solidFill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91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346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336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65685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37256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1000" dirty="0">
                <a:solidFill>
                  <a:srgbClr val="4C515A"/>
                </a:solidFill>
              </a:rPr>
              <a:t>Source: D. Radley, D. McCarthy, and S. Hayes, </a:t>
            </a:r>
            <a:r>
              <a:rPr lang="en-US" sz="1000" i="1" dirty="0">
                <a:solidFill>
                  <a:srgbClr val="4C515A"/>
                </a:solidFill>
              </a:rPr>
              <a:t>Aiming Higher: Results from the Commonwealth Fund Scorecard on State Health System Performance 2018 Edition, </a:t>
            </a:r>
            <a:r>
              <a:rPr lang="en-US" sz="1000" dirty="0">
                <a:solidFill>
                  <a:srgbClr val="4C515A"/>
                </a:solidFill>
              </a:rPr>
              <a:t>The Commonwealth Fund, TK 2018.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89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1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73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8453159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910614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15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9586355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7964500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9176949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5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087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</a:rPr>
                <a:t>esed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4C515A"/>
                </a:solidFill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4C515A"/>
                </a:solidFill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0000"/>
                </a:solidFill>
              </a:rPr>
              <a:t>David </a:t>
            </a:r>
            <a:r>
              <a:rPr lang="en-US" sz="1500" b="1" dirty="0" err="1">
                <a:solidFill>
                  <a:srgbClr val="FF0000"/>
                </a:solidFill>
              </a:rPr>
              <a:t>Blumethal</a:t>
            </a:r>
            <a:r>
              <a:rPr lang="en-US" sz="1500" b="1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prstClr val="white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Exhibit 1. There Is Room for Improvement in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515A"/>
                </a:solidFill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922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761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b="1" kern="800" dirty="0">
                <a:solidFill>
                  <a:prstClr val="white"/>
                </a:solidFill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kern="800" dirty="0">
                <a:solidFill>
                  <a:prstClr val="white"/>
                </a:solidFill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8493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5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93" y="786803"/>
            <a:ext cx="7772400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87" y="3442647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58723" y="5964572"/>
            <a:ext cx="9001387" cy="80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337" y="5679347"/>
            <a:ext cx="3300178" cy="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069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17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08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97118"/>
            <a:ext cx="3886200" cy="46842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97118"/>
            <a:ext cx="3886200" cy="46842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691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57" y="272847"/>
            <a:ext cx="78867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36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27570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36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27570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3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951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23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3AF005D4-3795-4DA2-9229-FE3655DCB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8723" y="5964572"/>
            <a:ext cx="9001387" cy="80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202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52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379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95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44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838200"/>
            <a:ext cx="8229600" cy="5257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C1532A-64F6-48D1-B779-ED01EF3A59B1}" type="slidenum">
              <a:rPr lang="en-US">
                <a:solidFill>
                  <a:srgbClr val="77777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766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93" y="786803"/>
            <a:ext cx="7772400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87" y="3442647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58723" y="5964572"/>
            <a:ext cx="9001387" cy="80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337" y="5679347"/>
            <a:ext cx="3300178" cy="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159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1" dirty="0">
                  <a:solidFill>
                    <a:srgbClr val="FF0000"/>
                  </a:solidFill>
                  <a:latin typeface="+mn-lt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esed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spc="0" baseline="0" dirty="0">
                <a:solidFill>
                  <a:srgbClr val="FF0000"/>
                </a:solidFill>
              </a:rPr>
              <a:t>David </a:t>
            </a:r>
            <a:r>
              <a:rPr lang="en-US" sz="1500" b="1" spc="0" baseline="0" dirty="0" err="1">
                <a:solidFill>
                  <a:srgbClr val="FF0000"/>
                </a:solidFill>
              </a:rPr>
              <a:t>Blumethal</a:t>
            </a:r>
            <a:r>
              <a:rPr lang="en-US" sz="1500" b="1" spc="0" baseline="0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spc="0" baseline="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i="0" spc="0" baseline="0" dirty="0">
                <a:solidFill>
                  <a:schemeClr val="bg1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Exhibit 1. There Is Room for Improvement in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079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97118"/>
            <a:ext cx="3886200" cy="46842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97118"/>
            <a:ext cx="3886200" cy="46842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987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57" y="272847"/>
            <a:ext cx="78867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36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27570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36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27570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88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83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637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8723" y="5964572"/>
            <a:ext cx="9001387" cy="80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131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263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40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318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4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838200"/>
            <a:ext cx="8229600" cy="5257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C1532A-64F6-48D1-B779-ED01EF3A59B1}" type="slidenum">
              <a:rPr lang="en-US">
                <a:solidFill>
                  <a:srgbClr val="77777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714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377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720246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37256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>
                <a:solidFill>
                  <a:schemeClr val="tx1"/>
                </a:solidFill>
              </a:rPr>
              <a:t>Source: D.C. Radley, D. McCarthy, and S.L. Hayes, </a:t>
            </a:r>
            <a:r>
              <a:rPr lang="en-US" sz="1000" b="0" i="1" dirty="0">
                <a:solidFill>
                  <a:schemeClr val="tx1"/>
                </a:solidFill>
              </a:rPr>
              <a:t>2018 Scorecard</a:t>
            </a:r>
            <a:r>
              <a:rPr lang="en-US" sz="1000" b="0" i="1" baseline="0" dirty="0">
                <a:solidFill>
                  <a:schemeClr val="tx1"/>
                </a:solidFill>
              </a:rPr>
              <a:t> </a:t>
            </a:r>
            <a:r>
              <a:rPr lang="en-US" sz="1000" b="0" i="1" dirty="0">
                <a:solidFill>
                  <a:schemeClr val="tx1"/>
                </a:solidFill>
              </a:rPr>
              <a:t>on State Health System Performance, </a:t>
            </a:r>
            <a:r>
              <a:rPr lang="en-US" sz="1000" b="0" i="0" dirty="0">
                <a:solidFill>
                  <a:schemeClr val="tx1"/>
                </a:solidFill>
              </a:rPr>
              <a:t>The Commonwealth Fund, May 2018.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303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459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519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8446514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18685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02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7936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29503534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4790876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4391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0888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</a:rPr>
                <a:t>esed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4C515A"/>
                </a:solidFill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4C515A"/>
                </a:solidFill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0000"/>
                </a:solidFill>
              </a:rPr>
              <a:t>David </a:t>
            </a:r>
            <a:r>
              <a:rPr lang="en-US" sz="1500" b="1" dirty="0" err="1">
                <a:solidFill>
                  <a:srgbClr val="FF0000"/>
                </a:solidFill>
              </a:rPr>
              <a:t>Blumethal</a:t>
            </a:r>
            <a:r>
              <a:rPr lang="en-US" sz="1500" b="1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prstClr val="white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Exhibit 1. There Is Room for Improvement in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515A"/>
                </a:solidFill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04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921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b="1" kern="800" dirty="0">
                <a:solidFill>
                  <a:prstClr val="white"/>
                </a:solidFill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kern="800" dirty="0">
                <a:solidFill>
                  <a:prstClr val="white"/>
                </a:solidFill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3372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618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812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83543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79591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1000" dirty="0">
                <a:solidFill>
                  <a:srgbClr val="4C515A"/>
                </a:solidFill>
              </a:rPr>
              <a:t>Source: David C. Radley, Douglas McCarthy, and Susan L. Hayes, </a:t>
            </a:r>
            <a:r>
              <a:rPr lang="en-US" sz="1000" i="1" dirty="0">
                <a:solidFill>
                  <a:srgbClr val="4C515A"/>
                </a:solidFill>
              </a:rPr>
              <a:t>2018 Scorecard on State Health System Performance</a:t>
            </a:r>
            <a:r>
              <a:rPr lang="en-US" sz="1000" dirty="0">
                <a:solidFill>
                  <a:srgbClr val="4C515A"/>
                </a:solidFill>
              </a:rPr>
              <a:t> </a:t>
            </a:r>
            <a:br>
              <a:rPr lang="en-US" sz="1000" dirty="0">
                <a:solidFill>
                  <a:srgbClr val="4C515A"/>
                </a:solidFill>
              </a:rPr>
            </a:br>
            <a:r>
              <a:rPr lang="en-US" sz="1000" dirty="0">
                <a:solidFill>
                  <a:srgbClr val="4C515A"/>
                </a:solidFill>
              </a:rPr>
              <a:t>(The Commonwealth Fund, May 2018).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24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625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437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377348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4065505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25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3535955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5595216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9063742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93" y="786803"/>
            <a:ext cx="7772400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87" y="3442647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58723" y="5964572"/>
            <a:ext cx="9001387" cy="80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943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1089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</a:rPr>
                <a:t>esed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4C515A"/>
                </a:solidFill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4C515A"/>
                </a:solidFill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0000"/>
                </a:solidFill>
              </a:rPr>
              <a:t>David </a:t>
            </a:r>
            <a:r>
              <a:rPr lang="en-US" sz="1500" b="1" dirty="0" err="1">
                <a:solidFill>
                  <a:srgbClr val="FF0000"/>
                </a:solidFill>
              </a:rPr>
              <a:t>Blumethal</a:t>
            </a:r>
            <a:r>
              <a:rPr lang="en-US" sz="1500" b="1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prstClr val="white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Exhibit 1. There Is Room for Improvement in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515A"/>
                </a:solidFill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136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628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b="1" kern="800" dirty="0">
                <a:solidFill>
                  <a:prstClr val="white"/>
                </a:solidFill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kern="800" dirty="0">
                <a:solidFill>
                  <a:prstClr val="white"/>
                </a:solidFill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4452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32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7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87524" y="60753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04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97118"/>
            <a:ext cx="3886200" cy="46842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97118"/>
            <a:ext cx="3886200" cy="46842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85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57" y="272847"/>
            <a:ext cx="78867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36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27570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36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27570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17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84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85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E7618A31-AA76-49C6-B606-11040BBBF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8723" y="5964572"/>
            <a:ext cx="9001387" cy="80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0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3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7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D. Radley, D. McCarthy, and S. Hayes, Aiming Higher: Results from the Commonwealth Fund Scorecard on State Health System Performance 2017 Edition,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A31-AA76-49C6-B606-11040BBB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838200"/>
            <a:ext cx="8229600" cy="5257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C1532A-64F6-48D1-B779-ED01EF3A59B1}" type="slidenum">
              <a:rPr lang="en-US">
                <a:solidFill>
                  <a:srgbClr val="77777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92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3" y="5521853"/>
            <a:ext cx="3148076" cy="9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76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044C7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71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F47920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F47920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8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4ABDBC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4ABDBC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90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71B254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71B254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9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5F5A9D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5F5A9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2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2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79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4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63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41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409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94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14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800"/>
            <a:ext cx="7919046" cy="402336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044C7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15901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18032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044C7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700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15901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26361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044C7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15901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825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/>
                </a:solidFill>
              </a:rPr>
              <a:pPr/>
              <a:t>‹#›</a:t>
            </a:fld>
            <a:endParaRPr lang="en-US" sz="900" dirty="0">
              <a:solidFill>
                <a:srgbClr val="044C7F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1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/>
                </a:solidFill>
              </a:rPr>
              <a:pPr/>
              <a:t>‹#›</a:t>
            </a:fld>
            <a:endParaRPr lang="en-US" sz="900" dirty="0">
              <a:solidFill>
                <a:srgbClr val="044C7F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2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/>
                </a:solidFill>
              </a:rPr>
              <a:pPr/>
              <a:t>‹#›</a:t>
            </a:fld>
            <a:endParaRPr lang="en-US" sz="900" dirty="0">
              <a:solidFill>
                <a:srgbClr val="044C7F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920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7"/>
            <a:ext cx="5567641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/>
                </a:solidFill>
              </a:rPr>
              <a:pPr/>
              <a:t>‹#›</a:t>
            </a:fld>
            <a:endParaRPr lang="en-US" sz="900" dirty="0">
              <a:solidFill>
                <a:srgbClr val="044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6341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920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8"/>
            <a:ext cx="5567641" cy="7773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/>
                </a:solidFill>
              </a:rPr>
              <a:pPr/>
              <a:t>‹#›</a:t>
            </a:fld>
            <a:endParaRPr lang="en-US" sz="900" dirty="0">
              <a:solidFill>
                <a:srgbClr val="044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22573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3321" y="5999997"/>
            <a:ext cx="5567641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920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/>
                </a:solidFill>
              </a:rPr>
              <a:pPr/>
              <a:t>‹#›</a:t>
            </a:fld>
            <a:endParaRPr lang="en-US" sz="900" dirty="0">
              <a:solidFill>
                <a:srgbClr val="044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4834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F47920"/>
                </a:solidFill>
              </a:rPr>
              <a:pPr/>
              <a:t>‹#›</a:t>
            </a:fld>
            <a:endParaRPr lang="en-US" sz="900" dirty="0">
              <a:solidFill>
                <a:srgbClr val="F4792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0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F47920"/>
                </a:solidFill>
              </a:rPr>
              <a:pPr/>
              <a:t>‹#›</a:t>
            </a:fld>
            <a:endParaRPr lang="en-US" sz="900" dirty="0">
              <a:solidFill>
                <a:srgbClr val="F4792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F47920"/>
                </a:solidFill>
              </a:rPr>
              <a:pPr/>
              <a:t>‹#›</a:t>
            </a:fld>
            <a:endParaRPr lang="en-US" sz="900" dirty="0">
              <a:solidFill>
                <a:srgbClr val="F4792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7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920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7"/>
            <a:ext cx="5564854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F47920"/>
                </a:solidFill>
              </a:rPr>
              <a:pPr/>
              <a:t>‹#›</a:t>
            </a:fld>
            <a:endParaRPr lang="en-US" sz="900" dirty="0">
              <a:solidFill>
                <a:srgbClr val="F47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1187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920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7"/>
            <a:ext cx="5564854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F47920"/>
                </a:solidFill>
              </a:rPr>
              <a:pPr/>
              <a:t>‹#›</a:t>
            </a:fld>
            <a:endParaRPr lang="en-US" sz="900" dirty="0">
              <a:solidFill>
                <a:srgbClr val="F47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07586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3321" y="5999997"/>
            <a:ext cx="5567641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F47920"/>
                </a:solidFill>
              </a:rPr>
              <a:pPr/>
              <a:t>‹#›</a:t>
            </a:fld>
            <a:endParaRPr lang="en-US" sz="900" dirty="0">
              <a:solidFill>
                <a:srgbClr val="F47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16134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4ABDBC"/>
                </a:solidFill>
              </a:rPr>
              <a:pPr/>
              <a:t>‹#›</a:t>
            </a:fld>
            <a:endParaRPr lang="en-US" sz="900" dirty="0">
              <a:solidFill>
                <a:srgbClr val="4ABDBC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LucidaGrande" charset="0"/>
              <a:buChar char="-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LucidaGrande" charset="0"/>
              <a:buChar char="-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LucidaGrande" charset="0"/>
              <a:buChar char="-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LucidaGrande" charset="0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0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4ABDBC"/>
                </a:solidFill>
              </a:rPr>
              <a:pPr/>
              <a:t>‹#›</a:t>
            </a:fld>
            <a:endParaRPr lang="en-US" sz="900" dirty="0">
              <a:solidFill>
                <a:srgbClr val="4ABDBC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7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4ABDBC"/>
                </a:solidFill>
              </a:rPr>
              <a:pPr/>
              <a:t>‹#›</a:t>
            </a:fld>
            <a:endParaRPr lang="en-US" sz="900" dirty="0">
              <a:solidFill>
                <a:srgbClr val="4ABDBC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BDBC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6195" y="5999997"/>
            <a:ext cx="556476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4ABDBC"/>
                </a:solidFill>
              </a:rPr>
              <a:pPr/>
              <a:t>‹#›</a:t>
            </a:fld>
            <a:endParaRPr lang="en-US" sz="900" dirty="0">
              <a:solidFill>
                <a:srgbClr val="4AB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90426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7920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6195" y="5999997"/>
            <a:ext cx="557085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4ABDBC"/>
                </a:solidFill>
              </a:rPr>
              <a:pPr/>
              <a:t>‹#›</a:t>
            </a:fld>
            <a:endParaRPr lang="en-US" sz="900" dirty="0">
              <a:solidFill>
                <a:srgbClr val="4AB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75745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6195" y="5999997"/>
            <a:ext cx="556588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4ABDBC"/>
                </a:solidFill>
              </a:rPr>
              <a:pPr/>
              <a:t>‹#›</a:t>
            </a:fld>
            <a:endParaRPr lang="en-US" sz="900" dirty="0">
              <a:solidFill>
                <a:srgbClr val="4AB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08892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044C7F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044C7F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56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F47920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F47920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2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4ABDBC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4ABDBC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0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71B254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71B254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2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290D8D-6BA0-418D-AFED-C65293F70DA0}" type="slidenum">
              <a:rPr lang="en-US" sz="900" smtClean="0">
                <a:solidFill>
                  <a:srgbClr val="5F5A9D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5F5A9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81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6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6" y="1713219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666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21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6" y="1713219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6" y="409452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5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001743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9" y="1306137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2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1" y="5553238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1" y="36164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4" y="6237256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1000" dirty="0">
                <a:solidFill>
                  <a:srgbClr val="4C515A"/>
                </a:solidFill>
              </a:rPr>
              <a:t>Source: D. Radley, D. McCarthy, and S. Hayes, </a:t>
            </a:r>
            <a:r>
              <a:rPr lang="en-US" sz="1000" i="1" dirty="0">
                <a:solidFill>
                  <a:srgbClr val="4C515A"/>
                </a:solidFill>
              </a:rPr>
              <a:t>Aiming Higher: Results from the Commonwealth Fund Scorecard on State Health System Performance 2018 Edition, </a:t>
            </a:r>
            <a:r>
              <a:rPr lang="en-US" sz="1000" dirty="0">
                <a:solidFill>
                  <a:srgbClr val="4C515A"/>
                </a:solidFill>
              </a:rPr>
              <a:t>The Commonwealth Fund, TK 2018.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21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7" y="1700810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7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3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5" y="5999999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7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21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6" y="409452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5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7" y="1700810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7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3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5" y="5999999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800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6" y="1713219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79599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21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6" y="409452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5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6" y="1713219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8289575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6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7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6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21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6" y="409452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5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9053553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6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3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40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9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1" y="1710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2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8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1" y="1710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5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8" y="1710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5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9" y="1710334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93332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6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3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40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9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algn="ctr" defTabSz="914400">
              <a:defRPr/>
            </a:pPr>
            <a:endParaRPr lang="en-US" sz="1333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1" y="1710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2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8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1" y="1710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5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8" y="1710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5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9" y="1710334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21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6" y="409452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5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40234890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1" y="1103088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3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5" y="5999999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1" y="1644214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6" y="409452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5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21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8456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9" y="565927"/>
            <a:ext cx="6595082" cy="2674624"/>
            <a:chOff x="527148" y="1658361"/>
            <a:chExt cx="6595082" cy="2674624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Berlingske Serif Tex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</a:rPr>
                <a:t>esed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5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5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1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4C515A"/>
                </a:solidFill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4C515A"/>
                </a:solidFill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rgbClr val="4C515A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rgbClr val="4C515A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3" y="757623"/>
            <a:ext cx="7412607" cy="293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9" y="3800211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2" y="3888562"/>
            <a:ext cx="22028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0000"/>
                </a:solidFill>
              </a:rPr>
              <a:t>David </a:t>
            </a:r>
            <a:r>
              <a:rPr lang="en-US" sz="1500" b="1" dirty="0" err="1">
                <a:solidFill>
                  <a:srgbClr val="FF0000"/>
                </a:solidFill>
              </a:rPr>
              <a:t>Blumethal</a:t>
            </a:r>
            <a:r>
              <a:rPr lang="en-US" sz="1500" b="1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2" y="4131232"/>
            <a:ext cx="288412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1" y="5231482"/>
            <a:ext cx="314060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prstClr val="white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5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Exhibit 1. There Is Room for Improvement in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Berlingske Serif Tex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9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6" y="6042130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9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1" y="31409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515A"/>
                </a:solidFill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608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5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5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7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80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4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1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70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885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80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4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prstClr val="white"/>
                </a:solidFill>
              </a:rPr>
              <a:pPr algn="ctr"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8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b="1" kern="800" dirty="0">
                <a:solidFill>
                  <a:prstClr val="white"/>
                </a:solidFill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4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20000"/>
              </a:spcBef>
              <a:buClr>
                <a:srgbClr val="044C7F"/>
              </a:buClr>
              <a:buFont typeface="Arial" panose="020B0604020202020204" pitchFamily="34" charset="0"/>
              <a:buNone/>
              <a:defRPr/>
            </a:pPr>
            <a:r>
              <a:rPr lang="en-US" sz="900" kern="800" dirty="0">
                <a:solidFill>
                  <a:prstClr val="white"/>
                </a:solidFill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4" y="3002508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5" y="2246677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65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287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65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860558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37256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>
                <a:solidFill>
                  <a:schemeClr val="tx1"/>
                </a:solidFill>
              </a:rPr>
              <a:t>Source: D.C. Radley, D. McCarthy, and S.L. Hayes, </a:t>
            </a:r>
            <a:r>
              <a:rPr lang="en-US" sz="1000" b="0" i="1" dirty="0">
                <a:solidFill>
                  <a:schemeClr val="tx1"/>
                </a:solidFill>
              </a:rPr>
              <a:t>2018 Scorecard</a:t>
            </a:r>
            <a:r>
              <a:rPr lang="en-US" sz="1000" b="0" i="1" baseline="0" dirty="0">
                <a:solidFill>
                  <a:schemeClr val="tx1"/>
                </a:solidFill>
              </a:rPr>
              <a:t> </a:t>
            </a:r>
            <a:r>
              <a:rPr lang="en-US" sz="1000" b="0" i="1" dirty="0">
                <a:solidFill>
                  <a:schemeClr val="tx1"/>
                </a:solidFill>
              </a:rPr>
              <a:t>on State Health System Performance, </a:t>
            </a:r>
            <a:r>
              <a:rPr lang="en-US" sz="1000" b="0" i="0" dirty="0">
                <a:solidFill>
                  <a:schemeClr val="tx1"/>
                </a:solidFill>
              </a:rPr>
              <a:t>The Commonwealth Fund, May 2018.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479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7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30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8592452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85227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62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52255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71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8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68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866" y="272847"/>
            <a:ext cx="883273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66" y="1297118"/>
            <a:ext cx="88327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5288" y="6264072"/>
            <a:ext cx="711631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C515A"/>
                </a:solidFill>
                <a:latin typeface="Trebuchet MS" panose="020B0603020202020204" pitchFamily="34" charset="0"/>
              </a:defRPr>
            </a:lvl1pPr>
          </a:lstStyle>
          <a:p>
            <a:pPr defTabSz="457200"/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818" y="90366"/>
            <a:ext cx="20574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8F95A1"/>
                </a:solidFill>
                <a:latin typeface="Trebuchet MS" panose="020B0603020202020204" pitchFamily="34" charset="0"/>
              </a:defRPr>
            </a:lvl1pPr>
          </a:lstStyle>
          <a:p>
            <a:pPr defTabSz="457200"/>
            <a:r>
              <a:rPr lang="en-US"/>
              <a:t>Exhibit </a:t>
            </a:r>
            <a:fld id="{E7618A31-AA76-49C6-B606-11040BBBFDAD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8337" y="6228923"/>
            <a:ext cx="1390167" cy="399999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6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rgbClr val="4C515A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pos="96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9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3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8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16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3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866" y="272847"/>
            <a:ext cx="883273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66" y="1297118"/>
            <a:ext cx="88327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5288" y="6264072"/>
            <a:ext cx="711631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C515A"/>
                </a:solidFill>
                <a:latin typeface="Trebuchet MS" panose="020B0603020202020204" pitchFamily="34" charset="0"/>
              </a:defRPr>
            </a:lvl1pPr>
          </a:lstStyle>
          <a:p>
            <a:pPr defTabSz="457200"/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818" y="90366"/>
            <a:ext cx="20574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8F95A1"/>
                </a:solidFill>
                <a:latin typeface="Trebuchet MS" panose="020B0603020202020204" pitchFamily="34" charset="0"/>
              </a:defRPr>
            </a:lvl1pPr>
          </a:lstStyle>
          <a:p>
            <a:pPr defTabSz="457200"/>
            <a:r>
              <a:rPr lang="en-US"/>
              <a:t>Exhibit </a:t>
            </a:r>
            <a:fld id="{E7618A31-AA76-49C6-B606-11040BBBFDAD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8337" y="6228923"/>
            <a:ext cx="1390167" cy="399999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5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rgbClr val="4C515A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pos="96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866" y="272847"/>
            <a:ext cx="883273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66" y="1297118"/>
            <a:ext cx="88327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5288" y="6264072"/>
            <a:ext cx="7116311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C515A"/>
                </a:solidFill>
                <a:latin typeface="Trebuchet MS" panose="020B0603020202020204" pitchFamily="34" charset="0"/>
              </a:defRPr>
            </a:lvl1pPr>
          </a:lstStyle>
          <a:p>
            <a:pPr defTabSz="457200"/>
            <a:r>
              <a:rPr lang="en-US" dirty="0"/>
              <a:t>Source: D. Radley, D. McCarthy, and S. Hayes, </a:t>
            </a:r>
            <a:r>
              <a:rPr lang="en-US" i="1" dirty="0"/>
              <a:t>Aiming Higher: Results from the Commonwealth Fund Scorecard on State Health System Performance 2017 Edition</a:t>
            </a:r>
            <a:r>
              <a:rPr lang="en-US" dirty="0"/>
              <a:t>, The Commonwealth Fund, March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818" y="90366"/>
            <a:ext cx="20574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8F95A1"/>
                </a:solidFill>
                <a:latin typeface="Trebuchet MS" panose="020B0603020202020204" pitchFamily="34" charset="0"/>
              </a:defRPr>
            </a:lvl1pPr>
          </a:lstStyle>
          <a:p>
            <a:pPr defTabSz="457200"/>
            <a:r>
              <a:rPr lang="en-US"/>
              <a:t>Exhibit </a:t>
            </a:r>
            <a:fld id="{E7618A31-AA76-49C6-B606-11040BBBFDAD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8337" y="6228923"/>
            <a:ext cx="1390167" cy="399999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rgbClr val="4C515A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C515A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pos="96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68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mmonwealthfund.org/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enter.commonwealthfun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enter.commonwealthfund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53" y="786803"/>
            <a:ext cx="8258574" cy="2387600"/>
          </a:xfrm>
        </p:spPr>
        <p:txBody>
          <a:bodyPr>
            <a:noAutofit/>
          </a:bodyPr>
          <a:lstStyle/>
          <a:p>
            <a:r>
              <a:rPr lang="en-US" sz="4400" dirty="0"/>
              <a:t>Results from the 2018 Scorecard on State Health System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>
                <a:hlinkClick r:id="rId2"/>
              </a:rPr>
              <a:t>www.commonwealthfund.org</a:t>
            </a:r>
            <a:endParaRPr lang="en-US" dirty="0"/>
          </a:p>
          <a:p>
            <a:r>
              <a:rPr lang="en-US" dirty="0"/>
              <a:t>Media teleconference: May 2,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7898" y="3612327"/>
            <a:ext cx="2645229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endParaRPr lang="en-US" sz="1800" b="1" dirty="0">
              <a:solidFill>
                <a:srgbClr val="FF0000"/>
              </a:solidFill>
            </a:endParaRPr>
          </a:p>
          <a:p>
            <a:pPr algn="ctr" defTabSz="457200"/>
            <a:r>
              <a:rPr lang="en-US" sz="1800" b="1" dirty="0">
                <a:solidFill>
                  <a:srgbClr val="FF0000"/>
                </a:solidFill>
              </a:rPr>
              <a:t>Embargoed </a:t>
            </a:r>
          </a:p>
          <a:p>
            <a:pPr algn="ctr" defTabSz="457200"/>
            <a:r>
              <a:rPr lang="en-US" sz="1800" b="1" dirty="0">
                <a:solidFill>
                  <a:srgbClr val="FF0000"/>
                </a:solidFill>
              </a:rPr>
              <a:t>until 12:01 am, </a:t>
            </a:r>
          </a:p>
          <a:p>
            <a:pPr algn="ctr" defTabSz="457200"/>
            <a:r>
              <a:rPr lang="en-US" sz="1800" b="1" dirty="0">
                <a:solidFill>
                  <a:srgbClr val="FF0000"/>
                </a:solidFill>
              </a:rPr>
              <a:t>Thursday, </a:t>
            </a:r>
          </a:p>
          <a:p>
            <a:pPr algn="ctr" defTabSz="457200"/>
            <a:r>
              <a:rPr lang="en-US" sz="1800" b="1" dirty="0">
                <a:solidFill>
                  <a:srgbClr val="FF0000"/>
                </a:solidFill>
              </a:rPr>
              <a:t>May 3, 2018</a:t>
            </a:r>
          </a:p>
          <a:p>
            <a:pPr algn="ctr" defTabSz="457200"/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7" y="5596465"/>
            <a:ext cx="408623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0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57150" y="5639120"/>
            <a:ext cx="8137105" cy="399999"/>
          </a:xfrm>
        </p:spPr>
        <p:txBody>
          <a:bodyPr/>
          <a:lstStyle/>
          <a:p>
            <a:r>
              <a:rPr lang="en-US" dirty="0"/>
              <a:t>Note: Lower back pain imaging is measured among newly diagnosed patients ages 18-50 with employer-sponsored insurance.</a:t>
            </a:r>
          </a:p>
          <a:p>
            <a:r>
              <a:rPr lang="en-US" dirty="0"/>
              <a:t>Data: Lower back imaging, 2015 Truven </a:t>
            </a:r>
            <a:r>
              <a:rPr lang="en-US" dirty="0" err="1"/>
              <a:t>MarketScan</a:t>
            </a:r>
            <a:r>
              <a:rPr lang="en-US" dirty="0"/>
              <a:t> Database, analysis by </a:t>
            </a:r>
            <a:r>
              <a:rPr lang="en-US" dirty="0" err="1"/>
              <a:t>M.Chernew</a:t>
            </a:r>
            <a:r>
              <a:rPr lang="en-US" dirty="0"/>
              <a:t>, Harvard University; Cancer screenings, 2016 Behavioral Risk Factor Surveillance System (BRFSS).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AE538B0-C4CB-41A2-9949-5BDE389A61D6}"/>
              </a:ext>
            </a:extLst>
          </p:cNvPr>
          <p:cNvSpPr txBox="1">
            <a:spLocks/>
          </p:cNvSpPr>
          <p:nvPr/>
        </p:nvSpPr>
        <p:spPr>
          <a:xfrm>
            <a:off x="164849" y="89141"/>
            <a:ext cx="1713988" cy="210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0" kern="800" spc="-1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1446" indent="0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79" indent="0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25" indent="0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71" indent="0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48" y="428808"/>
            <a:ext cx="6743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Shortfalls in quality of care are seen across states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96" y="1524191"/>
            <a:ext cx="6590607" cy="3771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1143" y="114063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4ABDBC"/>
                </a:solidFill>
              </a:rPr>
              <a:t>U.S. Average</a:t>
            </a:r>
            <a:endParaRPr lang="en-US" sz="1800" b="1" dirty="0">
              <a:solidFill>
                <a:srgbClr val="4AB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986850" cy="449171"/>
          </a:xfrm>
        </p:spPr>
        <p:txBody>
          <a:bodyPr>
            <a:noAutofit/>
          </a:bodyPr>
          <a:lstStyle/>
          <a:p>
            <a:r>
              <a:rPr lang="en-US" sz="2200" dirty="0"/>
              <a:t>Income-related disparities in health care access differ across states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34646" y="1544719"/>
          <a:ext cx="3655465" cy="330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774536" y="5043188"/>
            <a:ext cx="3605858" cy="467324"/>
            <a:chOff x="5700067" y="5039547"/>
            <a:chExt cx="3605858" cy="467324"/>
          </a:xfrm>
        </p:grpSpPr>
        <p:sp>
          <p:nvSpPr>
            <p:cNvPr id="27" name="Oval 26"/>
            <p:cNvSpPr/>
            <p:nvPr/>
          </p:nvSpPr>
          <p:spPr bwMode="gray">
            <a:xfrm>
              <a:off x="5700067" y="5182831"/>
              <a:ext cx="182880" cy="1828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 bwMode="gray">
            <a:xfrm>
              <a:off x="5856398" y="5039547"/>
              <a:ext cx="1491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4C515A"/>
                  </a:solidFill>
                </a:rPr>
                <a:t>Less than 200% </a:t>
              </a:r>
              <a:br>
                <a:rPr lang="en-US" sz="1200" dirty="0">
                  <a:solidFill>
                    <a:srgbClr val="4C515A"/>
                  </a:solidFill>
                </a:rPr>
              </a:br>
              <a:r>
                <a:rPr lang="en-US" sz="1200" dirty="0">
                  <a:solidFill>
                    <a:srgbClr val="4C515A"/>
                  </a:solidFill>
                </a:rPr>
                <a:t>federal poverty level</a:t>
              </a:r>
            </a:p>
          </p:txBody>
        </p:sp>
        <p:sp>
          <p:nvSpPr>
            <p:cNvPr id="29" name="Oval 28"/>
            <p:cNvSpPr/>
            <p:nvPr/>
          </p:nvSpPr>
          <p:spPr bwMode="gray">
            <a:xfrm>
              <a:off x="7523107" y="5181554"/>
              <a:ext cx="182880" cy="18288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 bwMode="gray">
            <a:xfrm>
              <a:off x="7680825" y="5045206"/>
              <a:ext cx="162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4C515A"/>
                  </a:solidFill>
                </a:rPr>
                <a:t>400% federal poverty level or higher</a:t>
              </a: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157150" y="5584042"/>
            <a:ext cx="8838199" cy="39999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Data: Uninsured (ages 19-64): U.S. Census Bureau, 2016 One-Year American Community Surveys. Public Use Micro Sample (ACS PUMS). Cost Barriers (ages 18 and older): 2016 Behavioral Risk Factor Surveillance System (BRFSS).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868" y="1095548"/>
            <a:ext cx="163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515A"/>
                </a:solidFill>
              </a:rPr>
              <a:t>Alabama</a:t>
            </a: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4762357" y="1548836"/>
          <a:ext cx="3655465" cy="330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80467" y="1095548"/>
            <a:ext cx="22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515A"/>
                </a:solidFill>
              </a:rPr>
              <a:t>Pennsylvania</a:t>
            </a:r>
          </a:p>
        </p:txBody>
      </p:sp>
    </p:spTree>
    <p:extLst>
      <p:ext uri="{BB962C8B-B14F-4D97-AF65-F5344CB8AC3E}">
        <p14:creationId xmlns:p14="http://schemas.microsoft.com/office/powerpoint/2010/main" val="381176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barriers to receiving care fell as uninsured rates fell following ACA coverage expansions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r>
              <a:rPr lang="en-US" dirty="0"/>
              <a:t>Data: Uninsured (ages 19-64): U.S. Census Bureau, 2013-2016 One-Year American Community Surveys. Public Use Micro Sample (ACS PUMS). Cost Barriers (ages 18 and older): 2013-2016 Behavioral Risk Factor Surveillance System (BRFSS).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7150" y="78497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12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593" y="1322710"/>
            <a:ext cx="171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Uninsured adults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593" y="3209933"/>
            <a:ext cx="4557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Adults who went without care because of costs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2025" y="5089112"/>
            <a:ext cx="9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6900" y="5094810"/>
            <a:ext cx="9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0002" y="5089111"/>
            <a:ext cx="9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65523" y="5089110"/>
            <a:ext cx="9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2016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7607162" y="1341239"/>
            <a:ext cx="182880" cy="18288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gray">
          <a:xfrm>
            <a:off x="7751329" y="1283547"/>
            <a:ext cx="1339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40"/>
            <a:r>
              <a:rPr lang="en-US" sz="1200" dirty="0">
                <a:solidFill>
                  <a:srgbClr val="4C515A"/>
                </a:solidFill>
              </a:rPr>
              <a:t>15+ %</a:t>
            </a:r>
          </a:p>
        </p:txBody>
      </p:sp>
      <p:sp>
        <p:nvSpPr>
          <p:cNvPr id="39" name="Oval 38"/>
          <p:cNvSpPr/>
          <p:nvPr/>
        </p:nvSpPr>
        <p:spPr bwMode="gray">
          <a:xfrm>
            <a:off x="5196568" y="1341239"/>
            <a:ext cx="182880" cy="182880"/>
          </a:xfrm>
          <a:prstGeom prst="ellipse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 w="6350">
            <a:solidFill>
              <a:schemeClr val="bg2">
                <a:lumMod val="40000"/>
                <a:lumOff val="6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 bwMode="gray">
          <a:xfrm>
            <a:off x="5358795" y="1283547"/>
            <a:ext cx="131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40"/>
            <a:r>
              <a:rPr lang="en-US" sz="1200" dirty="0">
                <a:solidFill>
                  <a:srgbClr val="4C515A"/>
                </a:solidFill>
              </a:rPr>
              <a:t>Less than 10%</a:t>
            </a:r>
          </a:p>
        </p:txBody>
      </p:sp>
      <p:sp>
        <p:nvSpPr>
          <p:cNvPr id="41" name="Oval 40"/>
          <p:cNvSpPr/>
          <p:nvPr/>
        </p:nvSpPr>
        <p:spPr bwMode="gray">
          <a:xfrm>
            <a:off x="6556319" y="1341239"/>
            <a:ext cx="182880" cy="182880"/>
          </a:xfrm>
          <a:prstGeom prst="ellipse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  <a:ln w="6350">
            <a:solidFill>
              <a:schemeClr val="bg2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 bwMode="gray">
          <a:xfrm>
            <a:off x="6718546" y="1283547"/>
            <a:ext cx="84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40"/>
            <a:r>
              <a:rPr lang="en-US" sz="1200" dirty="0">
                <a:solidFill>
                  <a:srgbClr val="4C515A"/>
                </a:solidFill>
              </a:rPr>
              <a:t>10%-14%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00189" y="3197530"/>
            <a:ext cx="8795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187" y="1682837"/>
            <a:ext cx="6276975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63" y="3548487"/>
            <a:ext cx="62674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2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Notes: D.C. stands for District of Columbia. Chemical restraints means use of antipsychotic medication.  </a:t>
            </a:r>
          </a:p>
          <a:p>
            <a:r>
              <a:rPr lang="en-US" dirty="0"/>
              <a:t>Data:  OASIS (via CMS Home Health Compare); MDS (via CMS Nursing Home Compare).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E573EC-8C53-7949-87FD-80B9010853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0" y="78497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13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782" y="300705"/>
            <a:ext cx="798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Home health patients have gained better mobility and nursing home care has improved across the U.S.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5" y="2068606"/>
            <a:ext cx="8833844" cy="21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16571"/>
              </p:ext>
            </p:extLst>
          </p:nvPr>
        </p:nvGraphicFramePr>
        <p:xfrm>
          <a:off x="69011" y="800702"/>
          <a:ext cx="8926338" cy="47405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6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72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18</a:t>
                      </a:r>
                      <a:r>
                        <a:rPr lang="en-US" sz="1800" b="1" baseline="0" dirty="0">
                          <a:solidFill>
                            <a:schemeClr val="bg2"/>
                          </a:solidFill>
                        </a:rPr>
                        <a:t> million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more adults and children insured, beyond those who already gained coverage through the ACA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14 million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fewer adults skipping care because of its cost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26 million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</a:rPr>
                        <a:t>more adults  with </a:t>
                      </a:r>
                      <a:r>
                        <a:rPr lang="en-US" sz="1400" b="1" baseline="0" dirty="0">
                          <a:latin typeface="+mn-lt"/>
                        </a:rPr>
                        <a:t>a </a:t>
                      </a:r>
                      <a:r>
                        <a:rPr lang="en-US" sz="1400" b="1" dirty="0">
                          <a:latin typeface="+mn-lt"/>
                        </a:rPr>
                        <a:t>usual source of care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119232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11 million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more adults receiving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recommended cancer screenings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837,000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more young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children receiving all recommended vaccines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1 million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fewer Medicare beneficiaries receiving</a:t>
                      </a:r>
                      <a:r>
                        <a:rPr lang="en-US" sz="1400" b="1" baseline="0" dirty="0">
                          <a:latin typeface="+mn-lt"/>
                        </a:rPr>
                        <a:t> a high-risk prescription drug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45489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440,000</a:t>
                      </a:r>
                      <a:r>
                        <a:rPr lang="en-US" sz="1800" b="1" baseline="54000" dirty="0">
                          <a:solidFill>
                            <a:schemeClr val="bg2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fewer hospital readmissions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59068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5.7 </a:t>
                      </a:r>
                      <a:r>
                        <a:rPr lang="en-US" sz="18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million</a:t>
                      </a:r>
                      <a:r>
                        <a:rPr lang="en-US" sz="1800" b="1" baseline="54000" dirty="0" err="1">
                          <a:solidFill>
                            <a:schemeClr val="bg2"/>
                          </a:solidFill>
                          <a:latin typeface="+mn-lt"/>
                        </a:rPr>
                        <a:t>a</a:t>
                      </a:r>
                      <a:endParaRPr lang="en-US" sz="1800" b="1" baseline="540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fewer emergency room visits for nonemergency care or conditions treatable with primary care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140887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89,000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fewer deaths before age 75 from treatable diseases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Gains If All States Achieved Top Rates* of Performance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Note: *Performance benchmarks set at the level achieved by the top-performing state with available data for this indicator. (a) Estimate based on working age population, ages 18-64, with employer-sponsored insurance and Medicare beneficiaries age 65 and older.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5C99A-CE5C-4761-B641-4E803B1CAB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0" y="78497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Exhibit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0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BBF0D44-FB87-D645-B90D-CEDD6ED5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" y="822040"/>
            <a:ext cx="3250225" cy="507638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7150" y="296162"/>
            <a:ext cx="8986850" cy="947956"/>
          </a:xfrm>
        </p:spPr>
        <p:txBody>
          <a:bodyPr/>
          <a:lstStyle/>
          <a:p>
            <a:r>
              <a:rPr lang="en-US" dirty="0"/>
              <a:t>Examples of State Action to Address Challenges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5C99A-CE5C-4761-B641-4E803B1CAB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0" y="78497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15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214618" y="775112"/>
            <a:ext cx="905170" cy="274320"/>
          </a:xfrm>
          <a:prstGeom prst="wedgeRectCallout">
            <a:avLst>
              <a:gd name="adj1" fmla="val 51560"/>
              <a:gd name="adj2" fmla="val 86481"/>
            </a:avLst>
          </a:prstGeom>
          <a:gradFill>
            <a:gsLst>
              <a:gs pos="100000">
                <a:schemeClr val="bg2"/>
              </a:gs>
              <a:gs pos="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200" b="1" dirty="0">
                <a:solidFill>
                  <a:prstClr val="white"/>
                </a:solidFill>
                <a:latin typeface="Trebuchet MS" panose="020B0603020202020204" pitchFamily="34" charset="0"/>
              </a:rPr>
              <a:t>Vermont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825550" y="1956251"/>
            <a:ext cx="879906" cy="274320"/>
          </a:xfrm>
          <a:prstGeom prst="wedgeRectCallout">
            <a:avLst>
              <a:gd name="adj1" fmla="val 65571"/>
              <a:gd name="adj2" fmla="val -129893"/>
            </a:avLst>
          </a:prstGeom>
          <a:gradFill>
            <a:gsLst>
              <a:gs pos="100000">
                <a:schemeClr val="bg2"/>
              </a:gs>
              <a:gs pos="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200" b="1" dirty="0">
                <a:solidFill>
                  <a:prstClr val="white"/>
                </a:solidFill>
                <a:latin typeface="Trebuchet MS" panose="020B0603020202020204" pitchFamily="34" charset="0"/>
              </a:rPr>
              <a:t>Maryland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119788" y="1776985"/>
            <a:ext cx="1061855" cy="316426"/>
          </a:xfrm>
          <a:prstGeom prst="wedgeRectCallout">
            <a:avLst>
              <a:gd name="adj1" fmla="val -45410"/>
              <a:gd name="adj2" fmla="val -181070"/>
            </a:avLst>
          </a:prstGeom>
          <a:gradFill>
            <a:gsLst>
              <a:gs pos="100000">
                <a:schemeClr val="bg2"/>
              </a:gs>
              <a:gs pos="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200" b="1" dirty="0">
                <a:solidFill>
                  <a:prstClr val="white"/>
                </a:solidFill>
                <a:latin typeface="Trebuchet MS" panose="020B0603020202020204" pitchFamily="34" charset="0"/>
              </a:rPr>
              <a:t>Rhode Island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754307" y="5488636"/>
            <a:ext cx="920622" cy="274320"/>
          </a:xfrm>
          <a:prstGeom prst="wedgeRectCallout">
            <a:avLst>
              <a:gd name="adj1" fmla="val -48640"/>
              <a:gd name="adj2" fmla="val -133206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200" b="1" dirty="0">
                <a:solidFill>
                  <a:prstClr val="white"/>
                </a:solidFill>
                <a:latin typeface="Trebuchet MS" panose="020B0603020202020204" pitchFamily="34" charset="0"/>
              </a:rPr>
              <a:t>Texas</a:t>
            </a:r>
          </a:p>
        </p:txBody>
      </p:sp>
      <p:sp>
        <p:nvSpPr>
          <p:cNvPr id="14" name="Rectangular Callout 13"/>
          <p:cNvSpPr/>
          <p:nvPr/>
        </p:nvSpPr>
        <p:spPr>
          <a:xfrm rot="10800000" flipV="1">
            <a:off x="2868578" y="4912449"/>
            <a:ext cx="914400" cy="274320"/>
          </a:xfrm>
          <a:prstGeom prst="wedgeRectCallout">
            <a:avLst>
              <a:gd name="adj1" fmla="val 128919"/>
              <a:gd name="adj2" fmla="val -29951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200" b="1" dirty="0">
                <a:solidFill>
                  <a:prstClr val="white"/>
                </a:solidFill>
                <a:latin typeface="Trebuchet MS" panose="020B0603020202020204" pitchFamily="34" charset="0"/>
              </a:rPr>
              <a:t>Louisiana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2880524" y="4386021"/>
            <a:ext cx="914400" cy="274320"/>
          </a:xfrm>
          <a:prstGeom prst="wedgeRectCallout">
            <a:avLst>
              <a:gd name="adj1" fmla="val -126787"/>
              <a:gd name="adj2" fmla="val 71105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200" b="1" dirty="0">
                <a:solidFill>
                  <a:prstClr val="white"/>
                </a:solidFill>
                <a:latin typeface="Trebuchet MS" panose="020B0603020202020204" pitchFamily="34" charset="0"/>
              </a:rPr>
              <a:t>Arkansas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963364" y="3537077"/>
            <a:ext cx="804837" cy="274320"/>
          </a:xfrm>
          <a:prstGeom prst="wedgeRectCallout">
            <a:avLst>
              <a:gd name="adj1" fmla="val -53363"/>
              <a:gd name="adj2" fmla="val 178046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200" b="1" dirty="0">
                <a:solidFill>
                  <a:prstClr val="white"/>
                </a:solidFill>
                <a:latin typeface="Trebuchet MS" panose="020B0603020202020204" pitchFamily="34" charset="0"/>
              </a:rPr>
              <a:t>Utah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7FDD7A-95E2-3B4D-880B-8C3F90E7A4F5}"/>
              </a:ext>
            </a:extLst>
          </p:cNvPr>
          <p:cNvSpPr/>
          <p:nvPr/>
        </p:nvSpPr>
        <p:spPr>
          <a:xfrm>
            <a:off x="4304506" y="882856"/>
            <a:ext cx="4400582" cy="3657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C0E64A-0E24-714F-AB5C-EA538CE7BE28}"/>
              </a:ext>
            </a:extLst>
          </p:cNvPr>
          <p:cNvSpPr txBox="1"/>
          <p:nvPr/>
        </p:nvSpPr>
        <p:spPr>
          <a:xfrm>
            <a:off x="4213589" y="871720"/>
            <a:ext cx="4921564" cy="303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 Maryland, Vermont, and Rhode Island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rgbClr val="4C515A"/>
                </a:solidFill>
              </a:rPr>
              <a:t>implemented the ACA’s optional </a:t>
            </a:r>
            <a:r>
              <a:rPr lang="en-US" sz="2200" dirty="0">
                <a:solidFill>
                  <a:schemeClr val="bg2"/>
                </a:solidFill>
              </a:rPr>
              <a:t>Medicaid health home model </a:t>
            </a:r>
            <a:r>
              <a:rPr lang="en-US" sz="2200" dirty="0">
                <a:solidFill>
                  <a:srgbClr val="4C515A"/>
                </a:solidFill>
              </a:rPr>
              <a:t>to deliver integrated substance use disorder treatment, medical and behavioral health care and social services, </a:t>
            </a:r>
            <a:r>
              <a:rPr lang="en-US" sz="2200" dirty="0">
                <a:solidFill>
                  <a:schemeClr val="bg2"/>
                </a:solidFill>
              </a:rPr>
              <a:t>to people with opioid use disorders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A773DA-4EC3-2642-8C12-42CE8089DB38}"/>
              </a:ext>
            </a:extLst>
          </p:cNvPr>
          <p:cNvSpPr/>
          <p:nvPr/>
        </p:nvSpPr>
        <p:spPr>
          <a:xfrm>
            <a:off x="4304506" y="3806899"/>
            <a:ext cx="4400582" cy="3657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A1C146-8E29-9741-A04B-4011B4A6EF2D}"/>
              </a:ext>
            </a:extLst>
          </p:cNvPr>
          <p:cNvSpPr txBox="1"/>
          <p:nvPr/>
        </p:nvSpPr>
        <p:spPr>
          <a:xfrm>
            <a:off x="4248020" y="3811397"/>
            <a:ext cx="4864949" cy="2297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Arkansas, Louisiana, Texas, and Utah</a:t>
            </a:r>
          </a:p>
          <a:p>
            <a:pPr defTabSz="1219170">
              <a:lnSpc>
                <a:spcPct val="110000"/>
              </a:lnSpc>
            </a:pPr>
            <a:r>
              <a:rPr lang="en-US" sz="2200" dirty="0">
                <a:solidFill>
                  <a:srgbClr val="4C515A"/>
                </a:solidFill>
              </a:rPr>
              <a:t>had the </a:t>
            </a:r>
            <a:r>
              <a:rPr lang="en-US" sz="2200" dirty="0">
                <a:solidFill>
                  <a:schemeClr val="accent2"/>
                </a:solidFill>
              </a:rPr>
              <a:t>greatest reductions in the</a:t>
            </a:r>
            <a:br>
              <a:rPr lang="en-US" sz="2200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chemeClr val="accent2"/>
                </a:solidFill>
              </a:rPr>
              <a:t>use of “chemical restraints” in nursing homes</a:t>
            </a:r>
            <a:r>
              <a:rPr lang="en-US" sz="2200" dirty="0">
                <a:solidFill>
                  <a:srgbClr val="4C515A"/>
                </a:solidFill>
              </a:rPr>
              <a:t>, a</a:t>
            </a:r>
            <a:r>
              <a:rPr lang="en-US" sz="2200" dirty="0">
                <a:solidFill>
                  <a:srgbClr val="4ABDBC"/>
                </a:solidFill>
              </a:rPr>
              <a:t> </a:t>
            </a:r>
            <a:r>
              <a:rPr lang="en-US" sz="2200" dirty="0">
                <a:solidFill>
                  <a:srgbClr val="4C515A"/>
                </a:solidFill>
              </a:rPr>
              <a:t>key goal of the National Partnership to Improve Dementia Care in Nursing Homes</a:t>
            </a:r>
          </a:p>
        </p:txBody>
      </p:sp>
    </p:spTree>
    <p:extLst>
      <p:ext uri="{BB962C8B-B14F-4D97-AF65-F5344CB8AC3E}">
        <p14:creationId xmlns:p14="http://schemas.microsoft.com/office/powerpoint/2010/main" val="35187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7150" y="453075"/>
            <a:ext cx="8838200" cy="947956"/>
          </a:xfrm>
        </p:spPr>
        <p:txBody>
          <a:bodyPr/>
          <a:lstStyle/>
          <a:p>
            <a:r>
              <a:rPr lang="en-US" dirty="0"/>
              <a:t>Summary and Implications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5C99A-CE5C-4761-B641-4E803B1CAB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0" y="78497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fld id="{4F294621-29DD-4782-AEE7-34115E119155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16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071" y="1103673"/>
            <a:ext cx="78261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Rising mortality overshadows </a:t>
            </a:r>
            <a:r>
              <a:rPr lang="en-US" sz="2000" dirty="0"/>
              <a:t>recent gains in healthcare </a:t>
            </a:r>
            <a:r>
              <a:rPr lang="en-US" sz="2000" dirty="0" smtClean="0"/>
              <a:t>access &amp; targeted improvements in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Important role for the federal government to help equalize opportunity among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Need </a:t>
            </a:r>
            <a:r>
              <a:rPr lang="en-US" sz="2000" dirty="0"/>
              <a:t>for comprehensive and coordinated national and state efforts to deal with opioid epidemic and rising rates of </a:t>
            </a:r>
            <a:r>
              <a:rPr lang="en-US" sz="2000" dirty="0" smtClean="0"/>
              <a:t>obesity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Gains </a:t>
            </a:r>
            <a:r>
              <a:rPr lang="en-US" sz="2000" dirty="0"/>
              <a:t>in access to care associated with the ACA’s coverage expansions may be at </a:t>
            </a:r>
            <a:r>
              <a:rPr lang="en-US" sz="2000" dirty="0" smtClean="0"/>
              <a:t>risk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States likely to assume greater </a:t>
            </a:r>
            <a:r>
              <a:rPr lang="en-US" sz="2000" dirty="0"/>
              <a:t>responsibility for the direction of health policy in coming </a:t>
            </a:r>
            <a:r>
              <a:rPr lang="en-US" sz="2000" dirty="0" smtClean="0"/>
              <a:t>years, creating opportunities for leadership and collaboration to </a:t>
            </a:r>
            <a:r>
              <a:rPr lang="en-US" sz="2000" dirty="0"/>
              <a:t>promote health system </a:t>
            </a:r>
            <a:r>
              <a:rPr lang="en-US" sz="2000" dirty="0" smtClean="0"/>
              <a:t>improvement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672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cs typeface="Arial" pitchFamily="34" charset="0"/>
              </a:rPr>
              <a:t>For More Information, Visit the Fund’s Health System Data Center: </a:t>
            </a:r>
            <a:r>
              <a:rPr lang="en-US" sz="2000" b="1" u="sng" dirty="0">
                <a:hlinkClick r:id="rId3"/>
              </a:rPr>
              <a:t>http://datacenter.commonwealthfund.org/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2EBDAE1F-5107-4CE1-AF82-BE34E19FC361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02" y="1315612"/>
            <a:ext cx="5290482" cy="5332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61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3" y="890686"/>
            <a:ext cx="6039224" cy="5594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ight Arrow 3"/>
          <p:cNvSpPr/>
          <p:nvPr/>
        </p:nvSpPr>
        <p:spPr>
          <a:xfrm rot="10800000">
            <a:off x="6487603" y="1737970"/>
            <a:ext cx="9144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497638" y="4922495"/>
            <a:ext cx="9144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7402003" y="1737970"/>
            <a:ext cx="174199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ts val="575"/>
              </a:spcBef>
              <a:spcAft>
                <a:spcPct val="0"/>
              </a:spcAft>
            </a:pPr>
            <a:r>
              <a:rPr lang="en-US" sz="1800" dirty="0">
                <a:solidFill>
                  <a:srgbClr val="455660"/>
                </a:solidFill>
              </a:rPr>
              <a:t>Downloadable Profile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7399338" y="4684370"/>
            <a:ext cx="17446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ts val="575"/>
              </a:spcBef>
              <a:spcAft>
                <a:spcPct val="0"/>
              </a:spcAft>
            </a:pPr>
            <a:r>
              <a:rPr lang="en-US" sz="1800">
                <a:solidFill>
                  <a:srgbClr val="455660"/>
                </a:solidFill>
              </a:rPr>
              <a:t>Customizable Benchmarking tools and comparisons</a:t>
            </a:r>
          </a:p>
        </p:txBody>
      </p:sp>
      <p:sp>
        <p:nvSpPr>
          <p:cNvPr id="2" name="Left Brace 1"/>
          <p:cNvSpPr/>
          <p:nvPr/>
        </p:nvSpPr>
        <p:spPr>
          <a:xfrm rot="5400000">
            <a:off x="3980610" y="2570280"/>
            <a:ext cx="276917" cy="2923552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980627" y="3425215"/>
            <a:ext cx="1743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ts val="575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455660"/>
                </a:solidFill>
              </a:rPr>
              <a:t>Benchmarking </a:t>
            </a:r>
            <a:r>
              <a:rPr lang="en-US" sz="1800" dirty="0">
                <a:solidFill>
                  <a:srgbClr val="455660"/>
                </a:solidFill>
              </a:rPr>
              <a:t>tools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3286" y="267589"/>
            <a:ext cx="9034846" cy="4706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>
                <a:solidFill>
                  <a:prstClr val="black"/>
                </a:solidFill>
                <a:latin typeface="Georgia" panose="02040502050405020303" pitchFamily="18" charset="0"/>
                <a:hlinkClick r:id="rId3"/>
              </a:rPr>
              <a:t>http://datacenter.commonwealthfund.org</a:t>
            </a:r>
            <a:r>
              <a:rPr lang="en-US" u="sng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13591" y="3742423"/>
            <a:ext cx="2834640" cy="0"/>
          </a:xfrm>
          <a:prstGeom prst="straightConnector1">
            <a:avLst/>
          </a:prstGeom>
          <a:ln w="28575" cap="sq">
            <a:solidFill>
              <a:srgbClr val="FF0000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Exhibit </a:t>
            </a:r>
            <a:fld id="{95F3E36B-FE3C-472D-B753-89E4C6D301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1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 txBox="1">
            <a:spLocks/>
          </p:cNvSpPr>
          <p:nvPr/>
        </p:nvSpPr>
        <p:spPr>
          <a:xfrm>
            <a:off x="157818" y="90366"/>
            <a:ext cx="20574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219170" rtl="0" eaLnBrk="1" latinLnBrk="0" hangingPunct="1">
              <a:defRPr sz="1200" b="1" kern="1200">
                <a:solidFill>
                  <a:srgbClr val="8F95A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Exhibit </a:t>
            </a:r>
            <a:fld id="{DEEEC391-47BB-46A1-BBAC-75CF83D48853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58866" y="272847"/>
            <a:ext cx="883273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4C515A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lingske Serif Text"/>
              </a:rPr>
              <a:t>State Health System Scorecard Methods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818" y="1285616"/>
            <a:ext cx="88327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15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515A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515A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C515A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C515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Goal: to provide benchmarks and trends to inform national, state and local action to improve health care system performance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Health System Focus: Builds on previous Scorecards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Face" panose="020B0503030203020004" pitchFamily="34" charset="0"/>
              </a:rPr>
              <a:t>43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Face" panose="020B0503030203020004" pitchFamily="34" charset="0"/>
              </a:rPr>
              <a:t>indicators organized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into 4 dimensions:</a:t>
            </a:r>
            <a:r>
              <a:rPr lang="en-US" dirty="0">
                <a:latin typeface="InterFace" panose="020B05030302030200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Access/affordability; Prevention/treatment; Avoidable hospital use and costs; and Healthy lives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Face" panose="020B0503030203020004" pitchFamily="34" charset="0"/>
              </a:rPr>
              <a:t>Disparity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dimension assesses a subset of indicators by income within states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National data sources including administrative claims, national surveys, and vital statistics available for states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Face" panose="020B0503030203020004" pitchFamily="34" charset="0"/>
              </a:rPr>
              <a:t>2- to 3-year trend data available for 37 indicators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Face" panose="020B0503030203020004" pitchFamily="34" charset="0"/>
              </a:rPr>
              <a:t>Generally from 2013 to 2016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, but varies by indicator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Scoring: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Each indicator is ranked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Dimension rank is based on average of indicator ranks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Overall rank based on average of five dimension ranks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InterFace" panose="020B0503030203020004" pitchFamily="34" charset="0"/>
              </a:rPr>
              <a:t>Estimated gains are based on rates of performance in the top performing state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C515A"/>
              </a:solidFill>
              <a:effectLst/>
              <a:uLnTx/>
              <a:uFillTx/>
              <a:latin typeface="InterFace" panose="020B05030302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7150" y="75518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fld id="{88EB58F0-B486-4D16-87EF-722A06E847E9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pPr marL="0" indent="0">
                <a:buNone/>
              </a:p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1592" y="324323"/>
            <a:ext cx="883154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4C515A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Results from the 2018 Scorecard on State Health System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86" y="1975502"/>
            <a:ext cx="3563281" cy="3126171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80242" y="1409694"/>
            <a:ext cx="3868340" cy="823912"/>
          </a:xfrm>
          <a:prstGeom prst="rect">
            <a:avLst/>
          </a:prstGeom>
        </p:spPr>
        <p:txBody>
          <a:bodyPr anchor="ctr"/>
          <a:lstStyle>
            <a:lvl1pPr marL="171446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Online interactive report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86" y="2127902"/>
            <a:ext cx="3563281" cy="312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786" y="2280302"/>
            <a:ext cx="3563281" cy="312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145" y="2201283"/>
            <a:ext cx="3563281" cy="3126171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60131" y="1419700"/>
            <a:ext cx="3887391" cy="823912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2400" dirty="0"/>
              <a:t>Printable version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83" y="2127902"/>
            <a:ext cx="2783529" cy="36022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812" r="1753"/>
          <a:stretch/>
        </p:blipFill>
        <p:spPr>
          <a:xfrm>
            <a:off x="251926" y="2372418"/>
            <a:ext cx="5374433" cy="27044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12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7150" y="27697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fld id="{88EB58F0-B486-4D16-87EF-722A06E847E9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pPr marL="0" indent="0">
                <a:buNone/>
              </a:pPr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8866" y="721419"/>
            <a:ext cx="8832734" cy="495441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800" spc="0" baseline="0">
                <a:solidFill>
                  <a:srgbClr val="4C515A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Findings from the Scorecard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754" y="1711455"/>
            <a:ext cx="81050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Premature deaths are on the rise in states across the </a:t>
            </a:r>
            <a:r>
              <a:rPr lang="en-US" sz="2000" dirty="0" smtClean="0"/>
              <a:t>country</a:t>
            </a:r>
            <a:endParaRPr lang="en-US" sz="2000" dirty="0"/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‘Deaths </a:t>
            </a:r>
            <a:r>
              <a:rPr lang="en-US" sz="2000" dirty="0"/>
              <a:t>of despair’ </a:t>
            </a:r>
            <a:r>
              <a:rPr lang="en-US" sz="2000" dirty="0" smtClean="0"/>
              <a:t>surge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Premature </a:t>
            </a:r>
            <a:r>
              <a:rPr lang="en-US" sz="2000" dirty="0"/>
              <a:t>deaths </a:t>
            </a:r>
            <a:r>
              <a:rPr lang="en-US" sz="2000" dirty="0" smtClean="0"/>
              <a:t>from treatable conditions increase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Many states are not getting good value for their health care </a:t>
            </a:r>
            <a:r>
              <a:rPr lang="en-US" sz="2000" dirty="0" smtClean="0"/>
              <a:t>dollars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Gaps </a:t>
            </a:r>
            <a:r>
              <a:rPr lang="en-US" sz="2000" dirty="0"/>
              <a:t>in mental health care are </a:t>
            </a:r>
            <a:r>
              <a:rPr lang="en-US" sz="2000" dirty="0" smtClean="0"/>
              <a:t>pervasive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Shortfalls in quality – high rates of ineffective care and opportunities to improve use of preventive care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4C515A"/>
                </a:solidFill>
              </a:rPr>
              <a:t>States experience widespread gains in health care access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These improvements may be at risk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80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states offer targets for aiming higher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States are arranged in rank order from left (best) to right (worst), based on their overall 2018 State Scorecard rank.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Exhibit </a:t>
            </a:r>
            <a:fld id="{88EB58F0-B486-4D16-87EF-722A06E847E9}" type="slidenum">
              <a:rPr lang="en-US" smtClean="0">
                <a:latin typeface="Trebuchet MS" panose="020B0603020202020204" pitchFamily="34" charset="0"/>
              </a:rPr>
              <a:t>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251" y="787813"/>
            <a:ext cx="2890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ABDBC"/>
                </a:solidFill>
              </a:rPr>
              <a:t>Better Performance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251" y="5340878"/>
            <a:ext cx="296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515A">
                    <a:lumMod val="60000"/>
                    <a:lumOff val="40000"/>
                  </a:srgbClr>
                </a:solidFill>
              </a:rPr>
              <a:t>Worse Performance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81E291-965A-034E-ACAE-363BCA40D5DD}"/>
              </a:ext>
            </a:extLst>
          </p:cNvPr>
          <p:cNvCxnSpPr>
            <a:cxnSpLocks/>
          </p:cNvCxnSpPr>
          <p:nvPr/>
        </p:nvCxnSpPr>
        <p:spPr>
          <a:xfrm flipV="1">
            <a:off x="270780" y="1173332"/>
            <a:ext cx="0" cy="4072128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93082D-0235-E947-A9C8-0D35B91F283F}"/>
              </a:ext>
            </a:extLst>
          </p:cNvPr>
          <p:cNvSpPr txBox="1"/>
          <p:nvPr/>
        </p:nvSpPr>
        <p:spPr>
          <a:xfrm>
            <a:off x="7845175" y="3017106"/>
            <a:ext cx="1053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C515A">
                    <a:lumMod val="60000"/>
                    <a:lumOff val="40000"/>
                  </a:srgbClr>
                </a:solidFill>
              </a:rPr>
              <a:t>U.S. Average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2" y="1189665"/>
            <a:ext cx="8773217" cy="40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1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r>
              <a:rPr lang="en-US" dirty="0"/>
              <a:t>State health system performance varies within regions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DA8FE5-B403-4CE3-BC94-E1887A0F46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150" y="5553236"/>
            <a:ext cx="8838199" cy="399999"/>
          </a:xfrm>
        </p:spPr>
        <p:txBody>
          <a:bodyPr/>
          <a:lstStyle/>
          <a:p>
            <a:r>
              <a:rPr lang="en-US" dirty="0"/>
              <a:t>Note: Regions are U.S. Census regions. Regional shading is based on performance among states within the region only. See Scorecard Methods for additional detail.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4321" y="896064"/>
            <a:ext cx="6275358" cy="4554531"/>
            <a:chOff x="594069" y="898290"/>
            <a:chExt cx="6275358" cy="455453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06818CE-C17C-484B-84B0-F71A22AA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4069" y="898290"/>
              <a:ext cx="6275358" cy="418357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94C73A-9063-43F7-AB80-0066B2001882}"/>
                </a:ext>
              </a:extLst>
            </p:cNvPr>
            <p:cNvSpPr txBox="1"/>
            <p:nvPr/>
          </p:nvSpPr>
          <p:spPr>
            <a:xfrm>
              <a:off x="718250" y="1997537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476EEA-EB2A-4A58-A02C-166F5708EC29}"/>
                </a:ext>
              </a:extLst>
            </p:cNvPr>
            <p:cNvSpPr txBox="1"/>
            <p:nvPr/>
          </p:nvSpPr>
          <p:spPr>
            <a:xfrm>
              <a:off x="3252467" y="2948965"/>
              <a:ext cx="10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Midwest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33F14C-5C89-40EB-9162-EACB4C3148F4}"/>
                </a:ext>
              </a:extLst>
            </p:cNvPr>
            <p:cNvSpPr txBox="1"/>
            <p:nvPr/>
          </p:nvSpPr>
          <p:spPr>
            <a:xfrm>
              <a:off x="5029637" y="1639743"/>
              <a:ext cx="1236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Northeast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716B31-6BE7-42BD-9E1B-3446D3EB5E64}"/>
                </a:ext>
              </a:extLst>
            </p:cNvPr>
            <p:cNvSpPr txBox="1"/>
            <p:nvPr/>
          </p:nvSpPr>
          <p:spPr>
            <a:xfrm>
              <a:off x="5409215" y="4025748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South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B2FBD04-300A-9B49-8644-54BDDDD504F9}"/>
                </a:ext>
              </a:extLst>
            </p:cNvPr>
            <p:cNvGrpSpPr/>
            <p:nvPr/>
          </p:nvGrpSpPr>
          <p:grpSpPr>
            <a:xfrm>
              <a:off x="797814" y="4644482"/>
              <a:ext cx="3429526" cy="808339"/>
              <a:chOff x="6337929" y="3922420"/>
              <a:chExt cx="3429526" cy="80833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0896719-45F7-4343-A198-C6F3CDEE57C4}"/>
                  </a:ext>
                </a:extLst>
              </p:cNvPr>
              <p:cNvGrpSpPr/>
              <p:nvPr/>
            </p:nvGrpSpPr>
            <p:grpSpPr>
              <a:xfrm>
                <a:off x="6337929" y="4174618"/>
                <a:ext cx="3429526" cy="556141"/>
                <a:chOff x="6593961" y="5067489"/>
                <a:chExt cx="3429526" cy="556141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3772356-E875-D34E-ACB0-2EAB62C38E99}"/>
                    </a:ext>
                  </a:extLst>
                </p:cNvPr>
                <p:cNvSpPr/>
                <p:nvPr/>
              </p:nvSpPr>
              <p:spPr>
                <a:xfrm>
                  <a:off x="6593961" y="5361573"/>
                  <a:ext cx="182880" cy="182880"/>
                </a:xfrm>
                <a:prstGeom prst="ellipse">
                  <a:avLst/>
                </a:prstGeom>
                <a:solidFill>
                  <a:srgbClr val="5A5E67"/>
                </a:solidFill>
                <a:ln w="952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7F4F7442-FADE-CB4D-B915-D174374047C8}"/>
                    </a:ext>
                  </a:extLst>
                </p:cNvPr>
                <p:cNvSpPr/>
                <p:nvPr/>
              </p:nvSpPr>
              <p:spPr>
                <a:xfrm>
                  <a:off x="6593961" y="5113209"/>
                  <a:ext cx="182880" cy="182880"/>
                </a:xfrm>
                <a:prstGeom prst="ellipse">
                  <a:avLst/>
                </a:prstGeom>
                <a:solidFill>
                  <a:srgbClr val="B8E6E6"/>
                </a:solidFill>
                <a:ln w="952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D73CC24-95B2-154E-AB5B-E1CB24A1C8C6}"/>
                    </a:ext>
                  </a:extLst>
                </p:cNvPr>
                <p:cNvSpPr txBox="1"/>
                <p:nvPr/>
              </p:nvSpPr>
              <p:spPr>
                <a:xfrm>
                  <a:off x="6746361" y="5315853"/>
                  <a:ext cx="32771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Worse-than-average states in each region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83AB81F-F7F8-9442-A336-649C8796782E}"/>
                    </a:ext>
                  </a:extLst>
                </p:cNvPr>
                <p:cNvSpPr txBox="1"/>
                <p:nvPr/>
              </p:nvSpPr>
              <p:spPr>
                <a:xfrm>
                  <a:off x="6746361" y="5067489"/>
                  <a:ext cx="32771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Better-than-average states in each region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472A842-58F7-0545-AE9B-AF76DA05F5CF}"/>
                  </a:ext>
                </a:extLst>
              </p:cNvPr>
              <p:cNvSpPr/>
              <p:nvPr/>
            </p:nvSpPr>
            <p:spPr>
              <a:xfrm>
                <a:off x="6341679" y="3968140"/>
                <a:ext cx="182880" cy="182880"/>
              </a:xfrm>
              <a:prstGeom prst="ellipse">
                <a:avLst/>
              </a:prstGeom>
              <a:solidFill>
                <a:srgbClr val="4ABDBC"/>
              </a:solidFill>
              <a:ln w="9525">
                <a:solidFill>
                  <a:schemeClr val="bg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D76341B-5E87-F347-83E4-93C3EB415E5F}"/>
                  </a:ext>
                </a:extLst>
              </p:cNvPr>
              <p:cNvSpPr txBox="1"/>
              <p:nvPr/>
            </p:nvSpPr>
            <p:spPr>
              <a:xfrm>
                <a:off x="6494079" y="3922420"/>
                <a:ext cx="2143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Top 3 states in each region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157150" y="78497"/>
            <a:ext cx="1713988" cy="210676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Exhibit 5</a:t>
            </a:r>
          </a:p>
        </p:txBody>
      </p:sp>
    </p:spTree>
    <p:extLst>
      <p:ext uri="{BB962C8B-B14F-4D97-AF65-F5344CB8AC3E}">
        <p14:creationId xmlns:p14="http://schemas.microsoft.com/office/powerpoint/2010/main" val="415832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D868CA-BDF5-1444-A7B1-60AFD37A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6427" b="37071"/>
          <a:stretch/>
        </p:blipFill>
        <p:spPr>
          <a:xfrm>
            <a:off x="326911" y="1781373"/>
            <a:ext cx="8781718" cy="272244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A986AF1-7AB4-2748-928C-119174EDB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improvement than decline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037698-E4C3-2944-A8CD-967F09B3F4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Notes: Based on trends for 37 of 43 total indicators (Disparity dimension not included); trend data are not available for all indicators. Bar length equals the total number of indicators with any improvement or worsening with an absolute value greater than 0.5 standard deviations (</a:t>
            </a:r>
            <a:r>
              <a:rPr lang="en-US" dirty="0" err="1"/>
              <a:t>StDev</a:t>
            </a:r>
            <a:r>
              <a:rPr lang="en-US" dirty="0"/>
              <a:t>) of the state distribution. Lighter portion of bars represents the number of indicators with a change of 0.5–0.9 </a:t>
            </a:r>
            <a:r>
              <a:rPr lang="en-US" dirty="0" err="1"/>
              <a:t>StDevs</a:t>
            </a:r>
            <a:r>
              <a:rPr lang="en-US" dirty="0"/>
              <a:t> between baseline and current time periods, darker portions represent indicators with 1.0 or greater </a:t>
            </a:r>
            <a:r>
              <a:rPr lang="en-US" dirty="0" err="1"/>
              <a:t>StDev</a:t>
            </a:r>
            <a:r>
              <a:rPr lang="en-US" dirty="0"/>
              <a:t> change.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Exhibit </a:t>
            </a:r>
            <a:r>
              <a:rPr lang="en-US" dirty="0" smtClean="0">
                <a:latin typeface="Trebuchet MS" panose="020B0603020202020204" pitchFamily="34" charset="0"/>
              </a:rPr>
              <a:t>6</a:t>
            </a:r>
            <a:endParaRPr lang="en-US" dirty="0">
              <a:latin typeface="Trebuchet MS" panose="020B0603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0E346A-F8CC-6F40-876F-4314B40D22EF}"/>
              </a:ext>
            </a:extLst>
          </p:cNvPr>
          <p:cNvGrpSpPr/>
          <p:nvPr/>
        </p:nvGrpSpPr>
        <p:grpSpPr>
          <a:xfrm>
            <a:off x="71946" y="1863816"/>
            <a:ext cx="350304" cy="2677186"/>
            <a:chOff x="46918" y="1863816"/>
            <a:chExt cx="350304" cy="26771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9DB1F2-7DD0-294C-BDFE-CEA5C8B7963F}"/>
                </a:ext>
              </a:extLst>
            </p:cNvPr>
            <p:cNvSpPr txBox="1"/>
            <p:nvPr/>
          </p:nvSpPr>
          <p:spPr>
            <a:xfrm rot="16200000">
              <a:off x="-264447" y="3907274"/>
              <a:ext cx="950639" cy="3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b="1" dirty="0">
                  <a:solidFill>
                    <a:srgbClr val="4C515A"/>
                  </a:solidFill>
                </a:rPr>
                <a:t>INDICATORS WORSENED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73C2A0-BFF7-C54A-AA87-C935E3DBCC3F}"/>
                </a:ext>
              </a:extLst>
            </p:cNvPr>
            <p:cNvSpPr txBox="1"/>
            <p:nvPr/>
          </p:nvSpPr>
          <p:spPr>
            <a:xfrm rot="16200000">
              <a:off x="-469800" y="2380534"/>
              <a:ext cx="1350253" cy="3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b="1" dirty="0">
                  <a:solidFill>
                    <a:srgbClr val="4ABDBC"/>
                  </a:solidFill>
                </a:rPr>
                <a:t>INDICATORS IMPROVED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7D63E2A-4BE4-E640-A970-5E9F13E0B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222" y="1952786"/>
              <a:ext cx="0" cy="1637580"/>
            </a:xfrm>
            <a:prstGeom prst="straightConnector1">
              <a:avLst/>
            </a:prstGeom>
            <a:ln w="50800">
              <a:gradFill flip="none" rotWithShape="1"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</a:gsLst>
                <a:lin ang="5400000" scaled="1"/>
                <a:tileRect/>
              </a:gradFill>
              <a:headEnd w="sm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60BCEA-22C2-314B-967B-94E2F7C27B9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88947" y="3590365"/>
              <a:ext cx="8275" cy="854673"/>
            </a:xfrm>
            <a:prstGeom prst="straightConnector1">
              <a:avLst/>
            </a:prstGeom>
            <a:ln w="50800">
              <a:gradFill flip="none" rotWithShape="1">
                <a:gsLst>
                  <a:gs pos="0">
                    <a:schemeClr val="tx1">
                      <a:lumMod val="40000"/>
                      <a:lumOff val="60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headEnd w="sm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FA7EC40-432E-E543-BA3C-F903204AC780}"/>
              </a:ext>
            </a:extLst>
          </p:cNvPr>
          <p:cNvSpPr txBox="1"/>
          <p:nvPr/>
        </p:nvSpPr>
        <p:spPr>
          <a:xfrm>
            <a:off x="522117" y="881385"/>
            <a:ext cx="13502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4ABDBC"/>
                </a:solidFill>
              </a:rPr>
              <a:t>New York</a:t>
            </a:r>
          </a:p>
          <a:p>
            <a:pPr>
              <a:lnSpc>
                <a:spcPct val="90000"/>
              </a:lnSpc>
            </a:pPr>
            <a:r>
              <a:rPr lang="en-US" sz="900" b="1" dirty="0">
                <a:solidFill>
                  <a:srgbClr val="4ABDBC"/>
                </a:solidFill>
              </a:rPr>
              <a:t>MOST IMPROVED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7EE0464-380F-184C-A817-C46D15B45C0D}"/>
              </a:ext>
            </a:extLst>
          </p:cNvPr>
          <p:cNvSpPr/>
          <p:nvPr/>
        </p:nvSpPr>
        <p:spPr>
          <a:xfrm>
            <a:off x="627683" y="1301407"/>
            <a:ext cx="867904" cy="393873"/>
          </a:xfrm>
          <a:custGeom>
            <a:avLst/>
            <a:gdLst>
              <a:gd name="connsiteX0" fmla="*/ 0 w 1139125"/>
              <a:gd name="connsiteY0" fmla="*/ 720671 h 720671"/>
              <a:gd name="connsiteX1" fmla="*/ 0 w 1139125"/>
              <a:gd name="connsiteY1" fmla="*/ 0 h 720671"/>
              <a:gd name="connsiteX2" fmla="*/ 1139125 w 1139125"/>
              <a:gd name="connsiteY2" fmla="*/ 0 h 72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125" h="720671">
                <a:moveTo>
                  <a:pt x="0" y="720671"/>
                </a:moveTo>
                <a:lnTo>
                  <a:pt x="0" y="0"/>
                </a:lnTo>
                <a:lnTo>
                  <a:pt x="1139125" y="0"/>
                </a:lnTo>
              </a:path>
            </a:pathLst>
          </a:custGeom>
          <a:noFill/>
          <a:ln w="12700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4C3A9-BD71-6240-8C66-FC1AC8AB9BA7}"/>
              </a:ext>
            </a:extLst>
          </p:cNvPr>
          <p:cNvGrpSpPr/>
          <p:nvPr/>
        </p:nvGrpSpPr>
        <p:grpSpPr>
          <a:xfrm>
            <a:off x="7326866" y="881385"/>
            <a:ext cx="2051178" cy="1055559"/>
            <a:chOff x="5764907" y="765230"/>
            <a:chExt cx="2051178" cy="10555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0AE481-796D-3A4A-860A-2959ACDF72A3}"/>
                </a:ext>
              </a:extLst>
            </p:cNvPr>
            <p:cNvGrpSpPr/>
            <p:nvPr/>
          </p:nvGrpSpPr>
          <p:grpSpPr>
            <a:xfrm>
              <a:off x="5764907" y="1263752"/>
              <a:ext cx="1623445" cy="307777"/>
              <a:chOff x="5764907" y="1282539"/>
              <a:chExt cx="1623445" cy="30777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F617506-1E10-3745-9148-8F6D03669BF6}"/>
                  </a:ext>
                </a:extLst>
              </p:cNvPr>
              <p:cNvSpPr/>
              <p:nvPr/>
            </p:nvSpPr>
            <p:spPr>
              <a:xfrm>
                <a:off x="5764907" y="1344987"/>
                <a:ext cx="182880" cy="182880"/>
              </a:xfrm>
              <a:prstGeom prst="ellipse">
                <a:avLst/>
              </a:prstGeom>
              <a:solidFill>
                <a:srgbClr val="9D9EA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7C4EFB-260E-424F-91E7-D1691AE12018}"/>
                  </a:ext>
                </a:extLst>
              </p:cNvPr>
              <p:cNvSpPr txBox="1"/>
              <p:nvPr/>
            </p:nvSpPr>
            <p:spPr>
              <a:xfrm>
                <a:off x="5917307" y="1282539"/>
                <a:ext cx="1471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4C515A">
                        <a:lumMod val="75000"/>
                        <a:lumOff val="25000"/>
                      </a:srgbClr>
                    </a:solidFill>
                    <a:cs typeface="Arial" pitchFamily="34" charset="0"/>
                  </a:rPr>
                  <a:t>Worsened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F507F91-AD3A-5240-85FB-45079D71A946}"/>
                </a:ext>
              </a:extLst>
            </p:cNvPr>
            <p:cNvGrpSpPr/>
            <p:nvPr/>
          </p:nvGrpSpPr>
          <p:grpSpPr>
            <a:xfrm>
              <a:off x="5764907" y="1014491"/>
              <a:ext cx="1623445" cy="307777"/>
              <a:chOff x="5764907" y="1023784"/>
              <a:chExt cx="1623445" cy="30777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BC172E5-6D54-2A40-B4FA-89F072646739}"/>
                  </a:ext>
                </a:extLst>
              </p:cNvPr>
              <p:cNvSpPr/>
              <p:nvPr/>
            </p:nvSpPr>
            <p:spPr>
              <a:xfrm>
                <a:off x="5764907" y="1086232"/>
                <a:ext cx="182880" cy="182880"/>
              </a:xfrm>
              <a:prstGeom prst="ellipse">
                <a:avLst/>
              </a:prstGeom>
              <a:solidFill>
                <a:srgbClr val="92D6D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594F3E-B4B1-EC43-98F3-79C4FF54A789}"/>
                  </a:ext>
                </a:extLst>
              </p:cNvPr>
              <p:cNvSpPr txBox="1"/>
              <p:nvPr/>
            </p:nvSpPr>
            <p:spPr>
              <a:xfrm>
                <a:off x="5917307" y="1023784"/>
                <a:ext cx="1471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4C515A">
                        <a:lumMod val="75000"/>
                        <a:lumOff val="25000"/>
                      </a:srgbClr>
                    </a:solidFill>
                    <a:cs typeface="Arial" pitchFamily="34" charset="0"/>
                  </a:rPr>
                  <a:t>Improved</a:t>
                </a:r>
                <a:endParaRPr lang="en-US" sz="1200" dirty="0">
                  <a:solidFill>
                    <a:srgbClr val="4C515A">
                      <a:lumMod val="75000"/>
                      <a:lumOff val="25000"/>
                    </a:srgb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B44718-A457-FF4C-AD95-0AEC6C735920}"/>
                </a:ext>
              </a:extLst>
            </p:cNvPr>
            <p:cNvGrpSpPr/>
            <p:nvPr/>
          </p:nvGrpSpPr>
          <p:grpSpPr>
            <a:xfrm>
              <a:off x="5764907" y="1513012"/>
              <a:ext cx="1623445" cy="307777"/>
              <a:chOff x="5764907" y="1524586"/>
              <a:chExt cx="1623445" cy="30777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4FC5F91-33A2-3647-AA44-A3405A201374}"/>
                  </a:ext>
                </a:extLst>
              </p:cNvPr>
              <p:cNvSpPr/>
              <p:nvPr/>
            </p:nvSpPr>
            <p:spPr>
              <a:xfrm>
                <a:off x="5764907" y="1587034"/>
                <a:ext cx="182880" cy="182880"/>
              </a:xfrm>
              <a:prstGeom prst="ellipse">
                <a:avLst/>
              </a:prstGeom>
              <a:solidFill>
                <a:srgbClr val="5A5E6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B4A1AB-DDC2-3749-B763-50683C3AF1AC}"/>
                  </a:ext>
                </a:extLst>
              </p:cNvPr>
              <p:cNvSpPr txBox="1"/>
              <p:nvPr/>
            </p:nvSpPr>
            <p:spPr>
              <a:xfrm>
                <a:off x="5917307" y="1524586"/>
                <a:ext cx="1471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4C515A">
                        <a:lumMod val="75000"/>
                        <a:lumOff val="25000"/>
                      </a:srgbClr>
                    </a:solidFill>
                    <a:cs typeface="Arial" pitchFamily="34" charset="0"/>
                  </a:rPr>
                  <a:t>Greatly worsened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704D3E-05F1-8C4B-B193-4E93B3547E56}"/>
                </a:ext>
              </a:extLst>
            </p:cNvPr>
            <p:cNvGrpSpPr/>
            <p:nvPr/>
          </p:nvGrpSpPr>
          <p:grpSpPr>
            <a:xfrm>
              <a:off x="5768657" y="765230"/>
              <a:ext cx="2047428" cy="307777"/>
              <a:chOff x="5768657" y="753656"/>
              <a:chExt cx="2047428" cy="30777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1E6414-583A-1B43-B22A-1F358FD4667B}"/>
                  </a:ext>
                </a:extLst>
              </p:cNvPr>
              <p:cNvSpPr/>
              <p:nvPr/>
            </p:nvSpPr>
            <p:spPr>
              <a:xfrm>
                <a:off x="5768657" y="816104"/>
                <a:ext cx="182880" cy="182880"/>
              </a:xfrm>
              <a:prstGeom prst="ellipse">
                <a:avLst/>
              </a:prstGeom>
              <a:solidFill>
                <a:srgbClr val="4ABDBC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B18B99-6216-CC45-8939-688745BBE670}"/>
                  </a:ext>
                </a:extLst>
              </p:cNvPr>
              <p:cNvSpPr txBox="1"/>
              <p:nvPr/>
            </p:nvSpPr>
            <p:spPr>
              <a:xfrm>
                <a:off x="5921057" y="753656"/>
                <a:ext cx="18950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4C515A">
                        <a:lumMod val="75000"/>
                        <a:lumOff val="25000"/>
                      </a:srgbClr>
                    </a:solidFill>
                    <a:cs typeface="Arial" pitchFamily="34" charset="0"/>
                  </a:rPr>
                  <a:t>Greatly improved</a:t>
                </a:r>
                <a:endParaRPr lang="en-US" sz="1200" dirty="0">
                  <a:solidFill>
                    <a:srgbClr val="4C515A">
                      <a:lumMod val="75000"/>
                      <a:lumOff val="25000"/>
                    </a:srgb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964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832CA0-4825-5A44-ACC2-76710A32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9" y="1363497"/>
            <a:ext cx="8680702" cy="434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50" y="314272"/>
            <a:ext cx="8838200" cy="947956"/>
          </a:xfrm>
        </p:spPr>
        <p:txBody>
          <a:bodyPr>
            <a:normAutofit/>
          </a:bodyPr>
          <a:lstStyle/>
          <a:p>
            <a:r>
              <a:rPr lang="en-US" sz="2200" spc="-80" dirty="0"/>
              <a:t>Deaths from suicide, alcohol, and drug overdose are on the rise and differences between are states widening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039" y="1083240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i="1" dirty="0"/>
              <a:t>Deaths per 100,000 population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E9DC9-2593-5749-A848-097B17F474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Data: 2004–2016 National Vital Statistics System (NVSS), via CDC WONDER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E4569-7188-C345-B574-7B404B5F0474}"/>
              </a:ext>
            </a:extLst>
          </p:cNvPr>
          <p:cNvGrpSpPr/>
          <p:nvPr/>
        </p:nvGrpSpPr>
        <p:grpSpPr>
          <a:xfrm>
            <a:off x="7315201" y="1105091"/>
            <a:ext cx="1680150" cy="602767"/>
            <a:chOff x="3785896" y="4986719"/>
            <a:chExt cx="1387797" cy="6027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44FB44-3DEA-B94F-8107-754C5B077FD7}"/>
                </a:ext>
              </a:extLst>
            </p:cNvPr>
            <p:cNvSpPr/>
            <p:nvPr/>
          </p:nvSpPr>
          <p:spPr>
            <a:xfrm>
              <a:off x="3785896" y="5326472"/>
              <a:ext cx="151058" cy="182880"/>
            </a:xfrm>
            <a:prstGeom prst="ellipse">
              <a:avLst/>
            </a:prstGeom>
            <a:solidFill>
              <a:srgbClr val="A4A6A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62C6BC-E0BE-BC49-AB17-138779A66969}"/>
                </a:ext>
              </a:extLst>
            </p:cNvPr>
            <p:cNvSpPr/>
            <p:nvPr/>
          </p:nvSpPr>
          <p:spPr>
            <a:xfrm>
              <a:off x="3785896" y="5036901"/>
              <a:ext cx="151058" cy="18288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FA5B1F-9B37-2C49-9DB6-7D332547CD93}"/>
                </a:ext>
              </a:extLst>
            </p:cNvPr>
            <p:cNvSpPr txBox="1"/>
            <p:nvPr/>
          </p:nvSpPr>
          <p:spPr>
            <a:xfrm>
              <a:off x="3988091" y="5281709"/>
              <a:ext cx="1033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State rates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900009-81C5-BB40-975E-BE1A1FAC93D1}"/>
                </a:ext>
              </a:extLst>
            </p:cNvPr>
            <p:cNvSpPr txBox="1"/>
            <p:nvPr/>
          </p:nvSpPr>
          <p:spPr>
            <a:xfrm>
              <a:off x="3988091" y="4986719"/>
              <a:ext cx="1185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U.S.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a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verage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7150" y="90924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7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3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146E2A6-6DF8-404C-A982-5A7EC369D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2"/>
          <a:stretch/>
        </p:blipFill>
        <p:spPr>
          <a:xfrm>
            <a:off x="44605" y="1513166"/>
            <a:ext cx="9007066" cy="401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51" y="289173"/>
            <a:ext cx="8838200" cy="947956"/>
          </a:xfrm>
        </p:spPr>
        <p:txBody>
          <a:bodyPr/>
          <a:lstStyle/>
          <a:p>
            <a:r>
              <a:rPr lang="en-US" sz="2200" dirty="0"/>
              <a:t>Premature death rates from treatable medical conditions rose slightly following decade-long decline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57151" y="5598196"/>
            <a:ext cx="8838199" cy="48892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Note: Y-axis starts at 50 deaths per 100,000. Dashed line represents the expected premature death rate if the historical trend from 2004-05 to 2012-13 had continued in 2014-15. Premature deaths reported here do not include deaths from suicide, alcohol, or drug use; see appendix for complete list of health care amenable deaths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Data: 2004–2015 National Vital Statistics System (NVSS) Mortality All-County Micro Data Files.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57150" y="78497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8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96" y="1082502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i="1" dirty="0"/>
              <a:t>Mortality amenable to health care: deaths per 100,000 population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B723DC-139B-422B-A558-AD1125A72F1D}"/>
              </a:ext>
            </a:extLst>
          </p:cNvPr>
          <p:cNvSpPr txBox="1"/>
          <p:nvPr/>
        </p:nvSpPr>
        <p:spPr>
          <a:xfrm>
            <a:off x="7210437" y="4180402"/>
            <a:ext cx="129717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 b="1" dirty="0">
                <a:solidFill>
                  <a:schemeClr val="bg2"/>
                </a:solidFill>
                <a:cs typeface="Arial" pitchFamily="34" charset="0"/>
              </a:rPr>
              <a:t>U.S. average </a:t>
            </a:r>
            <a:br>
              <a:rPr lang="en-US" sz="1100" b="1" dirty="0">
                <a:solidFill>
                  <a:schemeClr val="bg2"/>
                </a:solidFill>
                <a:cs typeface="Arial" pitchFamily="34" charset="0"/>
              </a:rPr>
            </a:br>
            <a:r>
              <a:rPr lang="en-US" sz="1100" b="1" dirty="0">
                <a:solidFill>
                  <a:schemeClr val="bg2"/>
                </a:solidFill>
                <a:cs typeface="Arial" pitchFamily="34" charset="0"/>
              </a:rPr>
              <a:t>if historical trend had continued</a:t>
            </a:r>
            <a:endParaRPr lang="en-US" sz="1050" b="1" dirty="0">
              <a:solidFill>
                <a:schemeClr val="bg2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FC89D3-F46E-274B-A58C-7538205CA2A1}"/>
              </a:ext>
            </a:extLst>
          </p:cNvPr>
          <p:cNvGrpSpPr/>
          <p:nvPr/>
        </p:nvGrpSpPr>
        <p:grpSpPr>
          <a:xfrm>
            <a:off x="6688667" y="1414393"/>
            <a:ext cx="1818941" cy="548640"/>
            <a:chOff x="3785896" y="4986719"/>
            <a:chExt cx="1387797" cy="60276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173724-50FA-3C41-8011-1C2951BDAB9A}"/>
                </a:ext>
              </a:extLst>
            </p:cNvPr>
            <p:cNvSpPr/>
            <p:nvPr/>
          </p:nvSpPr>
          <p:spPr>
            <a:xfrm>
              <a:off x="3785896" y="5326472"/>
              <a:ext cx="139532" cy="200922"/>
            </a:xfrm>
            <a:prstGeom prst="ellipse">
              <a:avLst/>
            </a:prstGeom>
            <a:solidFill>
              <a:srgbClr val="A4A6A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BC23A-B07F-354C-88BC-7E189EB38386}"/>
                </a:ext>
              </a:extLst>
            </p:cNvPr>
            <p:cNvSpPr/>
            <p:nvPr/>
          </p:nvSpPr>
          <p:spPr>
            <a:xfrm>
              <a:off x="3785896" y="5036901"/>
              <a:ext cx="139532" cy="20092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28FCA1-6FF5-CB49-80DE-E4E255897179}"/>
                </a:ext>
              </a:extLst>
            </p:cNvPr>
            <p:cNvSpPr txBox="1"/>
            <p:nvPr/>
          </p:nvSpPr>
          <p:spPr>
            <a:xfrm>
              <a:off x="3988091" y="5281709"/>
              <a:ext cx="1033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State rates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60FE0C-2D6E-9F40-BA86-DB6AA5583EAC}"/>
                </a:ext>
              </a:extLst>
            </p:cNvPr>
            <p:cNvSpPr txBox="1"/>
            <p:nvPr/>
          </p:nvSpPr>
          <p:spPr>
            <a:xfrm>
              <a:off x="3988091" y="4986719"/>
              <a:ext cx="1185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U.S.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a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verage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48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8EB36-5CAB-46CC-B9DF-CB702FC845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150" y="5608100"/>
            <a:ext cx="8838199" cy="399999"/>
          </a:xfrm>
        </p:spPr>
        <p:txBody>
          <a:bodyPr/>
          <a:lstStyle/>
          <a:p>
            <a:r>
              <a:rPr lang="en-US"/>
              <a:t>Data Sources: 2013-15 National Survey of Drug Use and Health, as reported in The State of Mental Health Care America, 2017.</a:t>
            </a:r>
          </a:p>
          <a:p>
            <a:r>
              <a:rPr lang="en-US"/>
              <a:t>2016 National Survey of Children’s Health, as reported by the Child and Adolescent Health Measurement Initiative.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150" y="315879"/>
            <a:ext cx="6214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Gaps in mental health care are pervasive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57150" y="78497"/>
            <a:ext cx="1713988" cy="21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Exhibit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58" y="1389911"/>
            <a:ext cx="5859087" cy="4218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027" y="955964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4ABDBC"/>
                </a:solidFill>
              </a:rPr>
              <a:t>U.S. Average</a:t>
            </a:r>
            <a:endParaRPr lang="en-US" sz="1800" b="1" dirty="0">
              <a:solidFill>
                <a:srgbClr val="4AB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326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9B00C72F-5A62-5147-A47C-065AF352E06E}" vid="{79D71146-D0EB-8047-AF6B-6C14DED60138}"/>
    </a:ext>
  </a:extLst>
</a:theme>
</file>

<file path=ppt/theme/theme4.xml><?xml version="1.0" encoding="utf-8"?>
<a:theme xmlns:a="http://schemas.openxmlformats.org/drawingml/2006/main" name="4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c6a8d-14dd-4a95-baab-e16a8c685bba"/>
    <TaxKeywordTaxHTField xmlns="29bc6a8d-14dd-4a95-baab-e16a8c685bba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5280056E7BB49893E7034D705AB26" ma:contentTypeVersion="9" ma:contentTypeDescription="Create a new document." ma:contentTypeScope="" ma:versionID="b6a88f02b802af46952357b2c0a3c7a7">
  <xsd:schema xmlns:xsd="http://www.w3.org/2001/XMLSchema" xmlns:xs="http://www.w3.org/2001/XMLSchema" xmlns:p="http://schemas.microsoft.com/office/2006/metadata/properties" xmlns:ns2="29bc6a8d-14dd-4a95-baab-e16a8c685bba" xmlns:ns3="5ce553e6-b527-4fc2-9a17-c704894d1c64" targetNamespace="http://schemas.microsoft.com/office/2006/metadata/properties" ma:root="true" ma:fieldsID="8c3d0f0286a014fec4cf1105435e230c" ns2:_="" ns3:_="">
    <xsd:import namespace="29bc6a8d-14dd-4a95-baab-e16a8c685bba"/>
    <xsd:import namespace="5ce553e6-b527-4fc2-9a17-c704894d1c6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8d887b3-530c-4858-8ab3-c8c35b27a87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690f1226-ed51-43c4-a7d5-930a1683902b}" ma:internalName="TaxCatchAll" ma:showField="CatchAllData" ma:web="29bc6a8d-14dd-4a95-baab-e16a8c685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553e6-b527-4fc2-9a17-c704894d1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BB0A77-9362-468F-82BA-80BB36D08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F013D4-06D4-44FA-968B-E4CCA573B85B}">
  <ds:schemaRefs>
    <ds:schemaRef ds:uri="http://purl.org/dc/terms/"/>
    <ds:schemaRef ds:uri="http://purl.org/dc/elements/1.1/"/>
    <ds:schemaRef ds:uri="http://schemas.microsoft.com/office/2006/documentManagement/types"/>
    <ds:schemaRef ds:uri="29bc6a8d-14dd-4a95-baab-e16a8c685bb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ce553e6-b527-4fc2-9a17-c704894d1c6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8E0117-DDB4-45F5-8271-32276C2F2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5ce553e6-b527-4fc2-9a17-c704894d1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178395</TotalTime>
  <Words>1175</Words>
  <Application>Microsoft Office PowerPoint</Application>
  <PresentationFormat>On-screen Show (4:3)</PresentationFormat>
  <Paragraphs>178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Berlingske Serif Text</vt:lpstr>
      <vt:lpstr>Calibri</vt:lpstr>
      <vt:lpstr>Georgia</vt:lpstr>
      <vt:lpstr>InterFace</vt:lpstr>
      <vt:lpstr>InterFace XBold</vt:lpstr>
      <vt:lpstr>LucidaGrande</vt:lpstr>
      <vt:lpstr>Open Sans</vt:lpstr>
      <vt:lpstr>Open Sans Light</vt:lpstr>
      <vt:lpstr>Segoe UI Light</vt:lpstr>
      <vt:lpstr>Trebuchet MS</vt:lpstr>
      <vt:lpstr>1_Office Theme</vt:lpstr>
      <vt:lpstr>Office Theme</vt:lpstr>
      <vt:lpstr>2_Office Theme</vt:lpstr>
      <vt:lpstr>4_Office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Results from the 2018 Scorecard on State Health System Performance</vt:lpstr>
      <vt:lpstr>PowerPoint Presentation</vt:lpstr>
      <vt:lpstr>PowerPoint Presentation</vt:lpstr>
      <vt:lpstr>Leading states offer targets for aiming higher</vt:lpstr>
      <vt:lpstr>State health system performance varies within regions</vt:lpstr>
      <vt:lpstr>More improvement than decline</vt:lpstr>
      <vt:lpstr>Deaths from suicide, alcohol, and drug overdose are on the rise and differences between are states widening</vt:lpstr>
      <vt:lpstr>Premature death rates from treatable medical conditions rose slightly following decade-long decline</vt:lpstr>
      <vt:lpstr>PowerPoint Presentation</vt:lpstr>
      <vt:lpstr>PowerPoint Presentation</vt:lpstr>
      <vt:lpstr>Income-related disparities in health care access differ across states  </vt:lpstr>
      <vt:lpstr>Cost barriers to receiving care fell as uninsured rates fell following ACA coverage expansions</vt:lpstr>
      <vt:lpstr>PowerPoint Presentation</vt:lpstr>
      <vt:lpstr>National Gains If All States Achieved Top Rates* of Performance</vt:lpstr>
      <vt:lpstr>Examples of State Action to Address Challenges</vt:lpstr>
      <vt:lpstr>Summary and Implications</vt:lpstr>
      <vt:lpstr>For More Information, Visit the Fund’s Health System Data Center: http://datacenter.commonwealthfund.org/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David Radley</cp:lastModifiedBy>
  <cp:revision>2407</cp:revision>
  <cp:lastPrinted>2018-05-02T01:09:02Z</cp:lastPrinted>
  <dcterms:created xsi:type="dcterms:W3CDTF">2014-10-08T23:03:32Z</dcterms:created>
  <dcterms:modified xsi:type="dcterms:W3CDTF">2018-05-02T02:42:33Z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0x0101006935280056E7BB49893E7034D705AB26</vt:lpwstr>
  </property>
  <property fmtid="{D5CDD505-2E9C-101B-9397-08002B2CF9AE}" pid="3" name="TaxKeyword">
    <vt:lpwstr/>
  </property>
</Properties>
</file>