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05" r:id="rId1"/>
    <p:sldMasterId id="2147485243" r:id="rId2"/>
  </p:sldMasterIdLst>
  <p:notesMasterIdLst>
    <p:notesMasterId r:id="rId7"/>
  </p:notesMasterIdLst>
  <p:handoutMasterIdLst>
    <p:handoutMasterId r:id="rId8"/>
  </p:handoutMasterIdLst>
  <p:sldIdLst>
    <p:sldId id="383" r:id="rId3"/>
    <p:sldId id="393" r:id="rId4"/>
    <p:sldId id="391" r:id="rId5"/>
    <p:sldId id="394" r:id="rId6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B0DF0"/>
    <a:srgbClr val="C00000"/>
    <a:srgbClr val="FFC000"/>
    <a:srgbClr val="FFFFAF"/>
    <a:srgbClr val="F9C5E4"/>
    <a:srgbClr val="FF9900"/>
    <a:srgbClr val="BE8042"/>
    <a:srgbClr val="BD8C43"/>
    <a:srgbClr val="857B7B"/>
    <a:srgbClr val="A59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2" autoAdjust="0"/>
    <p:restoredTop sz="92229" autoAdjust="0"/>
  </p:normalViewPr>
  <p:slideViewPr>
    <p:cSldViewPr>
      <p:cViewPr varScale="1">
        <p:scale>
          <a:sx n="114" d="100"/>
          <a:sy n="114" d="100"/>
        </p:scale>
        <p:origin x="-19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notesViewPr>
    <p:cSldViewPr>
      <p:cViewPr varScale="1">
        <p:scale>
          <a:sx n="84" d="100"/>
          <a:sy n="84" d="100"/>
        </p:scale>
        <p:origin x="-3126" y="-96"/>
      </p:cViewPr>
      <p:guideLst>
        <p:guide orient="horz" pos="2965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88317947325599"/>
          <c:y val="0.16423906028139901"/>
          <c:w val="0.87906496062992101"/>
          <c:h val="0.747035841831246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State-run marketplaces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173,268*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November 2nd</c:v>
                </c:pt>
                <c:pt idx="1">
                  <c:v>November 21st</c:v>
                </c:pt>
                <c:pt idx="2">
                  <c:v>November 30th</c:v>
                </c:pt>
                <c:pt idx="3">
                  <c:v>December 20th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79391</c:v>
                </c:pt>
                <c:pt idx="1">
                  <c:v>173268</c:v>
                </c:pt>
                <c:pt idx="2">
                  <c:v>227478</c:v>
                </c:pt>
                <c:pt idx="3">
                  <c:v>387598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Federally faciliated marketplaces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November 2nd</c:v>
                </c:pt>
                <c:pt idx="1">
                  <c:v>November 21st</c:v>
                </c:pt>
                <c:pt idx="2">
                  <c:v>November 30th</c:v>
                </c:pt>
                <c:pt idx="3">
                  <c:v>December 20th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26794</c:v>
                </c:pt>
                <c:pt idx="1">
                  <c:v>26794</c:v>
                </c:pt>
                <c:pt idx="2">
                  <c:v>137204</c:v>
                </c:pt>
                <c:pt idx="3">
                  <c:v>637204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7644672"/>
        <c:axId val="157646208"/>
      </c:barChart>
      <c:catAx>
        <c:axId val="157644672"/>
        <c:scaling>
          <c:orientation val="minMax"/>
        </c:scaling>
        <c:delete val="0"/>
        <c:axPos val="b"/>
        <c:majorTickMark val="out"/>
        <c:minorTickMark val="none"/>
        <c:tickLblPos val="none"/>
        <c:crossAx val="157646208"/>
        <c:crosses val="autoZero"/>
        <c:auto val="1"/>
        <c:lblAlgn val="ctr"/>
        <c:lblOffset val="100"/>
        <c:noMultiLvlLbl val="0"/>
      </c:catAx>
      <c:valAx>
        <c:axId val="157646208"/>
        <c:scaling>
          <c:orientation val="minMax"/>
          <c:max val="1200000"/>
        </c:scaling>
        <c:delete val="0"/>
        <c:axPos val="l"/>
        <c:numFmt formatCode="#,##0" sourceLinked="1"/>
        <c:majorTickMark val="out"/>
        <c:minorTickMark val="none"/>
        <c:tickLblPos val="nextTo"/>
        <c:crossAx val="157644672"/>
        <c:crosses val="autoZero"/>
        <c:crossBetween val="between"/>
        <c:majorUnit val="200000"/>
      </c:valAx>
    </c:plotArea>
    <c:legend>
      <c:legendPos val="t"/>
      <c:layout>
        <c:manualLayout>
          <c:xMode val="edge"/>
          <c:yMode val="edge"/>
          <c:x val="0.103423273599421"/>
          <c:y val="0.30601092896174864"/>
          <c:w val="0.7313468413431079"/>
          <c:h val="6.805709737102534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8317947325599"/>
          <c:y val="0.16423906028139901"/>
          <c:w val="0.87906496062992101"/>
          <c:h val="0.747035841831246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run marketplaces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2-Nov</c:v>
                </c:pt>
                <c:pt idx="1">
                  <c:v>21-Nov</c:v>
                </c:pt>
                <c:pt idx="2">
                  <c:v>December 19th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68532</c:v>
                </c:pt>
                <c:pt idx="1">
                  <c:v>344782</c:v>
                </c:pt>
                <c:pt idx="2">
                  <c:v>620787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079808"/>
        <c:axId val="89081344"/>
      </c:barChart>
      <c:catAx>
        <c:axId val="89079808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sz="1600"/>
            </a:pPr>
            <a:endParaRPr lang="en-US"/>
          </a:p>
        </c:txPr>
        <c:crossAx val="89081344"/>
        <c:crosses val="autoZero"/>
        <c:auto val="1"/>
        <c:lblAlgn val="ctr"/>
        <c:lblOffset val="100"/>
        <c:noMultiLvlLbl val="0"/>
      </c:catAx>
      <c:valAx>
        <c:axId val="89081344"/>
        <c:scaling>
          <c:orientation val="minMax"/>
          <c:max val="70000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9079808"/>
        <c:crosses val="autoZero"/>
        <c:crossBetween val="between"/>
        <c:majorUnit val="100000"/>
      </c:valAx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697" cy="4706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4" y="1"/>
            <a:ext cx="2971697" cy="4706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4CD8-F900-4C89-895F-BF8B0DC46463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46422"/>
            <a:ext cx="2971697" cy="4706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4" y="8946422"/>
            <a:ext cx="2971697" cy="4706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8D86-D6C5-4C89-B228-800086D2D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68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70688"/>
          </a:xfrm>
          <a:prstGeom prst="rect">
            <a:avLst/>
          </a:prstGeom>
        </p:spPr>
        <p:txBody>
          <a:bodyPr vert="horz" lIns="91749" tIns="45875" rIns="91749" bIns="458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70688"/>
          </a:xfrm>
          <a:prstGeom prst="rect">
            <a:avLst/>
          </a:prstGeom>
        </p:spPr>
        <p:txBody>
          <a:bodyPr vert="horz" lIns="91749" tIns="45875" rIns="91749" bIns="458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DAC5EE-AF4D-4919-AAA5-1A727C3484E7}" type="datetimeFigureOut">
              <a:rPr lang="en-US"/>
              <a:pPr>
                <a:defRPr/>
              </a:pPr>
              <a:t>12/23/2013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9" tIns="45875" rIns="91749" bIns="4587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981"/>
            <a:ext cx="5486400" cy="4237816"/>
          </a:xfrm>
          <a:prstGeom prst="rect">
            <a:avLst/>
          </a:prstGeom>
        </p:spPr>
        <p:txBody>
          <a:bodyPr vert="horz" lIns="91749" tIns="45875" rIns="91749" bIns="458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46323"/>
            <a:ext cx="2971800" cy="470687"/>
          </a:xfrm>
          <a:prstGeom prst="rect">
            <a:avLst/>
          </a:prstGeom>
        </p:spPr>
        <p:txBody>
          <a:bodyPr vert="horz" lIns="91749" tIns="45875" rIns="91749" bIns="458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946323"/>
            <a:ext cx="2971800" cy="470687"/>
          </a:xfrm>
          <a:prstGeom prst="rect">
            <a:avLst/>
          </a:prstGeom>
        </p:spPr>
        <p:txBody>
          <a:bodyPr vert="horz" lIns="91749" tIns="45875" rIns="91749" bIns="458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565299-4973-4F30-ABE2-CDC44D270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5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93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90488"/>
            <a:ext cx="2284412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0488"/>
            <a:ext cx="6704013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20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8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22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5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66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7851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850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50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66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2976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5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4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6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4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" y="13252"/>
            <a:ext cx="8229600" cy="36774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15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415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63" y="589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485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602976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54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52400" y="533400"/>
            <a:ext cx="8839200" cy="609600"/>
          </a:xfr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387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6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65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9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200" b="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2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398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988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51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6057"/>
            <a:ext cx="9140825" cy="93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2903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" name="Oval 6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>
                <a:defRPr/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  <p:sp>
        <p:nvSpPr>
          <p:cNvPr id="20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7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FE71-1B64-4A45-A451-FC87ACEB27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23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E472-4738-4F3A-9BEB-80EDA4E6DE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054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12395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F05C-63E7-42D6-B2D0-FAA62946AE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61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770F-3E17-40DF-B0C6-982FF1B109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66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44E9-BDC2-4AE6-A5DD-EE80F6DEF2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200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8849E-59FB-4CBD-9B75-4C472D9325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02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CC368-87B5-42B5-9BD9-BD725DAC46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316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480E-FABD-4610-9BCD-C5FBF3D4A8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34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22A1C-7CA0-4B52-9220-C59591D53F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44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163513"/>
            <a:ext cx="2284412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3513"/>
            <a:ext cx="6704013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5908-99FB-4067-AFEF-D7C6CBF51C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931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51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09550" y="1123950"/>
            <a:ext cx="8763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B0B9B-89F4-4E5B-A172-74DAECC3AF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3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36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6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70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93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23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0488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32775" name="Rectangle 7"/>
          <p:cNvSpPr>
            <a:spLocks noChangeArrowheads="1"/>
          </p:cNvSpPr>
          <p:nvPr userDrawn="1"/>
        </p:nvSpPr>
        <p:spPr bwMode="auto">
          <a:xfrm>
            <a:off x="152400" y="6477000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rIns="45720"/>
          <a:lstStyle/>
          <a:p>
            <a:pPr>
              <a:defRPr/>
            </a:pPr>
            <a:fld id="{230ED920-AFC4-4501-BAC7-4EF68A11747C}" type="slidenum">
              <a:rPr lang="en-US" sz="1600" b="1">
                <a:solidFill>
                  <a:srgbClr val="000000"/>
                </a:solidFill>
                <a:latin typeface="Cambria" pitchFamily="18" charset="0"/>
              </a:rPr>
              <a:pPr>
                <a:defRPr/>
              </a:pPr>
              <a:t>‹#›</a:t>
            </a:fld>
            <a:endParaRPr lang="en-US" sz="1600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06" r:id="rId1"/>
    <p:sldLayoutId id="2147485207" r:id="rId2"/>
    <p:sldLayoutId id="2147485208" r:id="rId3"/>
    <p:sldLayoutId id="2147485209" r:id="rId4"/>
    <p:sldLayoutId id="2147485210" r:id="rId5"/>
    <p:sldLayoutId id="2147485211" r:id="rId6"/>
    <p:sldLayoutId id="2147485212" r:id="rId7"/>
    <p:sldLayoutId id="2147485213" r:id="rId8"/>
    <p:sldLayoutId id="2147485214" r:id="rId9"/>
    <p:sldLayoutId id="2147485215" r:id="rId10"/>
    <p:sldLayoutId id="2147485216" r:id="rId11"/>
    <p:sldLayoutId id="2147485217" r:id="rId12"/>
    <p:sldLayoutId id="2147485218" r:id="rId13"/>
    <p:sldLayoutId id="2147485219" r:id="rId14"/>
    <p:sldLayoutId id="2147485220" r:id="rId15"/>
    <p:sldLayoutId id="2147485221" r:id="rId16"/>
    <p:sldLayoutId id="2147485222" r:id="rId17"/>
    <p:sldLayoutId id="2147485223" r:id="rId18"/>
    <p:sldLayoutId id="2147485224" r:id="rId19"/>
    <p:sldLayoutId id="2147485225" r:id="rId20"/>
    <p:sldLayoutId id="2147485226" r:id="rId21"/>
    <p:sldLayoutId id="2147485227" r:id="rId22"/>
    <p:sldLayoutId id="2147485228" r:id="rId23"/>
    <p:sldLayoutId id="2147485229" r:id="rId24"/>
    <p:sldLayoutId id="2147485230" r:id="rId25"/>
    <p:sldLayoutId id="2147485231" r:id="rId26"/>
    <p:sldLayoutId id="2147485232" r:id="rId27"/>
    <p:sldLayoutId id="2147485233" r:id="rId28"/>
    <p:sldLayoutId id="2147485234" r:id="rId29"/>
    <p:sldLayoutId id="2147485235" r:id="rId30"/>
    <p:sldLayoutId id="2147485236" r:id="rId31"/>
    <p:sldLayoutId id="2147485237" r:id="rId32"/>
    <p:sldLayoutId id="2147485238" r:id="rId33"/>
    <p:sldLayoutId id="2147485239" r:id="rId34"/>
    <p:sldLayoutId id="2147485240" r:id="rId35"/>
    <p:sldLayoutId id="2147485241" r:id="rId36"/>
    <p:sldLayoutId id="2147485242" r:id="rId3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Segoe UI Semi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Segoe UI Semibol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Segoe UI Semibol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6351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12395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EB22ABD-010A-4564-B1E3-AE73129497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99686" name="Oval 6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99687" name="Text Box 7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>
                <a:defRPr/>
              </a:pPr>
              <a:r>
                <a:rPr lang="en-US" sz="7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263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4" r:id="rId1"/>
    <p:sldLayoutId id="2147485245" r:id="rId2"/>
    <p:sldLayoutId id="2147485246" r:id="rId3"/>
    <p:sldLayoutId id="2147485247" r:id="rId4"/>
    <p:sldLayoutId id="2147485248" r:id="rId5"/>
    <p:sldLayoutId id="2147485249" r:id="rId6"/>
    <p:sldLayoutId id="2147485250" r:id="rId7"/>
    <p:sldLayoutId id="2147485251" r:id="rId8"/>
    <p:sldLayoutId id="2147485252" r:id="rId9"/>
    <p:sldLayoutId id="2147485253" r:id="rId10"/>
    <p:sldLayoutId id="2147485254" r:id="rId11"/>
    <p:sldLayoutId id="2147485255" r:id="rId12"/>
    <p:sldLayoutId id="214748525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spe.hhs.gov/health/reports/2013/MarketPlaceEnrollment/Dec2013/ib_2013dec_enrollmen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Relationship Id="rId4" Type="http://schemas.openxmlformats.org/officeDocument/2006/relationships/hyperlink" Target="http://www.washingtonpost.com/politics/running-transcript-president-obamas-december-20-news-conference/2013/12/20/1e4b82e2-69a6-11e3-8b5b-a77187b716a3_stor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://www.washingtonpost.com/politics/running-transcript-president-obamas-december-20-news-conference/2013/12/20/1e4b82e2-69a6-11e3-8b5b-a77187b716a3_stor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Relationship Id="rId6" Type="http://schemas.openxmlformats.org/officeDocument/2006/relationships/hyperlink" Target="http://aspe.hhs.gov/health/reports/2013/MarketPlaceEnrollment/Dec2013/ib_2013dec_enrollment.pdf" TargetMode="External"/><Relationship Id="rId5" Type="http://schemas.openxmlformats.org/officeDocument/2006/relationships/hyperlink" Target="http://aspe.hhs.gov/health/reports/2013/marketplaceenrollment/rpt_enrollment.pdf" TargetMode="External"/><Relationship Id="rId4" Type="http://schemas.openxmlformats.org/officeDocument/2006/relationships/hyperlink" Target="http://www.commonwealthfund.org/Blog/2013/Nov/Enrollment-in-the-Affordable-Care-Ac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pe.hhs.gov/health/reports/2013/MarketPlaceEnrollment/Dec2013/ib_2013dec_enrollment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Relationship Id="rId4" Type="http://schemas.openxmlformats.org/officeDocument/2006/relationships/hyperlink" Target="http://www.commonwealthfund.org/Blog/2013/Nov/Enrollment-in-the-Affordable-Care-Ac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0668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b="1" kern="0" dirty="0" smtClean="0">
                <a:ea typeface="ＭＳ Ｐゴシック"/>
              </a:rPr>
              <a:t>1. </a:t>
            </a:r>
            <a:r>
              <a:rPr lang="en-US" sz="2000" b="1" kern="0" smtClean="0">
                <a:ea typeface="ＭＳ Ｐゴシック"/>
              </a:rPr>
              <a:t>More </a:t>
            </a:r>
            <a:r>
              <a:rPr lang="en-US" sz="2000" b="1" kern="0" smtClean="0">
                <a:ea typeface="ＭＳ Ｐゴシック"/>
              </a:rPr>
              <a:t>Than a </a:t>
            </a:r>
            <a:r>
              <a:rPr lang="en-US" sz="2000" b="1" kern="0" dirty="0" smtClean="0">
                <a:ea typeface="ＭＳ Ｐゴシック"/>
              </a:rPr>
              <a:t>Million People Have Selected </a:t>
            </a:r>
            <a:r>
              <a:rPr lang="en-US" sz="2000" dirty="0" smtClean="0">
                <a:ea typeface="ＭＳ Ｐゴシック"/>
              </a:rPr>
              <a:t>or Enrolled in Marketplace </a:t>
            </a:r>
            <a:r>
              <a:rPr lang="en-US" sz="2000" b="1" kern="0" dirty="0" smtClean="0">
                <a:ea typeface="ＭＳ Ｐゴシック"/>
              </a:rPr>
              <a:t>Plans, </a:t>
            </a:r>
            <a:r>
              <a:rPr lang="en-US" sz="2000" dirty="0" smtClean="0">
                <a:ea typeface="ＭＳ Ｐゴシック"/>
              </a:rPr>
              <a:t>as of December 20, 2013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366389"/>
              </p:ext>
            </p:extLst>
          </p:nvPr>
        </p:nvGraphicFramePr>
        <p:xfrm>
          <a:off x="228600" y="1188720"/>
          <a:ext cx="8686800" cy="42184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89062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Eligible for marketplace plans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HHS Report (11/30)</a:t>
                      </a:r>
                      <a:endParaRPr lang="en-US" sz="14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Eligible for Medicaid/CHIP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HHS Report (11/30)</a:t>
                      </a:r>
                      <a:endParaRPr lang="en-US" sz="14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Selected a marketplace plan*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HHS Report (11/30) &amp; State websites</a:t>
                      </a:r>
                      <a:endParaRPr lang="en-US" sz="16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Enrolled in Medicaid</a:t>
                      </a:r>
                    </a:p>
                    <a:p>
                      <a:pPr algn="ctr"/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State websites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State-run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marketplaces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781,875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534,103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387,598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620,787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Federally facilitated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marketplaces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1,525,408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268,974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637,204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Total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in a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ll marketplaces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2,307,283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803,077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1,024,802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620,787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670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CBO 2014 enrollment projection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7,000,000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9,000,000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7,000,000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9,000,000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Percent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of CBO 2014 enrollment projection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33.0%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8.9%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14.6%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6.9%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8176" y="5580727"/>
            <a:ext cx="9144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People who have selected a marketplace plan may or may not have paid their premiums, and thus finalized their enrollment.  </a:t>
            </a:r>
          </a:p>
          <a:p>
            <a:r>
              <a:rPr lang="en-US" sz="1100" dirty="0" smtClean="0"/>
              <a:t>Sources</a:t>
            </a:r>
            <a:r>
              <a:rPr lang="en-US" sz="1100" dirty="0"/>
              <a:t>: Health Insurance Marketplace: December Enrollment Report, ASPE Issue Brief, U.S. Department of Health and Human </a:t>
            </a:r>
            <a:br>
              <a:rPr lang="en-US" sz="1100" dirty="0"/>
            </a:br>
            <a:r>
              <a:rPr lang="en-US" sz="1100" dirty="0"/>
              <a:t>Services, </a:t>
            </a:r>
            <a:r>
              <a:rPr lang="en-US" sz="1100" dirty="0" smtClean="0"/>
              <a:t>Dec. </a:t>
            </a:r>
            <a:r>
              <a:rPr lang="en-US" sz="1100" dirty="0"/>
              <a:t>11, 2013, </a:t>
            </a:r>
            <a:r>
              <a:rPr lang="en-US" sz="1100" dirty="0">
                <a:hlinkClick r:id="rId3"/>
              </a:rPr>
              <a:t>http://aspe.hhs.gov/health/reports/2013/MarketPlaceEnrollment/Dec2013/</a:t>
            </a:r>
            <a:r>
              <a:rPr lang="en-US" sz="1100" dirty="0" smtClean="0">
                <a:hlinkClick r:id="rId3"/>
              </a:rPr>
              <a:t>ib_2013dec_enrollment.pdf</a:t>
            </a:r>
            <a:r>
              <a:rPr lang="en-US" sz="1100" dirty="0" smtClean="0"/>
              <a:t>; </a:t>
            </a:r>
            <a:br>
              <a:rPr lang="en-US" sz="1100" dirty="0" smtClean="0"/>
            </a:br>
            <a:r>
              <a:rPr lang="en-US" sz="1100" dirty="0" smtClean="0"/>
              <a:t>President </a:t>
            </a:r>
            <a:r>
              <a:rPr lang="en-US" sz="1100" dirty="0"/>
              <a:t>Obama’s Press Conference December 20, 2013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www.washingtonpost.com/politics/running-transcript-president-</a:t>
            </a:r>
            <a:br>
              <a:rPr lang="en-US" sz="1100" dirty="0" smtClean="0">
                <a:hlinkClick r:id="rId4"/>
              </a:rPr>
            </a:br>
            <a:r>
              <a:rPr lang="en-US" sz="1100" dirty="0" smtClean="0">
                <a:hlinkClick r:id="rId4"/>
              </a:rPr>
              <a:t>obamas-december-20-news-conference/2013/12/20/1e4b82e2-69a6-11e3-8b5b-a77187b716a3_story.html</a:t>
            </a:r>
            <a:r>
              <a:rPr lang="en-US" sz="1100" dirty="0" smtClean="0"/>
              <a:t> </a:t>
            </a:r>
            <a:r>
              <a:rPr lang="en-US" sz="1100" dirty="0"/>
              <a:t>137,204 people had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selected </a:t>
            </a:r>
            <a:r>
              <a:rPr lang="en-US" sz="1100" dirty="0"/>
              <a:t>a plan through a federally facilitated marketplace as of November 30, 2013, and an additional 500,000 had done so in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the </a:t>
            </a:r>
            <a:r>
              <a:rPr lang="en-US" sz="1100" dirty="0"/>
              <a:t>first three weeks of December according to President Obama’s press conference on December 20, 2013; and state websites.</a:t>
            </a:r>
          </a:p>
        </p:txBody>
      </p:sp>
    </p:spTree>
    <p:extLst>
      <p:ext uri="{BB962C8B-B14F-4D97-AF65-F5344CB8AC3E}">
        <p14:creationId xmlns:p14="http://schemas.microsoft.com/office/powerpoint/2010/main" val="17590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0668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b="1" kern="0" dirty="0" smtClean="0">
                <a:ea typeface="ＭＳ Ｐゴシック"/>
              </a:rPr>
              <a:t>2. Enrollment in Marketplaces, as of December 20, 2013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4172916"/>
              </p:ext>
            </p:extLst>
          </p:nvPr>
        </p:nvGraphicFramePr>
        <p:xfrm>
          <a:off x="76200" y="705121"/>
          <a:ext cx="8839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42334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106,185</a:t>
            </a:r>
            <a:endParaRPr lang="en-US" sz="16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0132" y="3547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364,682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016" y="609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Individuals who selected or enrolled in a private plan through a state or federally facilitated marketplace</a:t>
            </a:r>
            <a:endParaRPr lang="en-US" sz="16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1600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1,024,802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928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200,062</a:t>
            </a:r>
            <a:endParaRPr lang="en-US" sz="16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41145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/>
              </a:rPr>
              <a:t>^ The latest available enrollment figures for the 36 federally facilitated marketplaces are through November 30. December enrollment </a:t>
            </a:r>
            <a:br>
              <a:rPr lang="en-US" sz="1000" dirty="0" smtClean="0">
                <a:solidFill>
                  <a:srgbClr val="000000"/>
                </a:solidFill>
                <a:latin typeface="Arial"/>
              </a:rPr>
            </a:b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figures are expected in January. * This number may 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include some Medicaid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enrollment. </a:t>
            </a:r>
            <a:endParaRPr lang="en-US" sz="1000" dirty="0">
              <a:solidFill>
                <a:srgbClr val="000000"/>
              </a:solidFill>
              <a:latin typeface="Arial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Arial"/>
              </a:rPr>
              <a:t>Sources: </a:t>
            </a:r>
            <a:r>
              <a:rPr lang="en-US" sz="1000" dirty="0"/>
              <a:t>S. R. Collins and T. Garber, </a:t>
            </a:r>
            <a:r>
              <a:rPr lang="en-US" sz="1000" dirty="0" smtClean="0"/>
              <a:t>“</a:t>
            </a:r>
            <a:r>
              <a:rPr lang="en-US" sz="1000" dirty="0" smtClean="0">
                <a:hlinkClick r:id="rId4"/>
              </a:rPr>
              <a:t>Enrollment </a:t>
            </a:r>
            <a:r>
              <a:rPr lang="en-US" sz="1000" dirty="0">
                <a:hlinkClick r:id="rId4"/>
              </a:rPr>
              <a:t>in the Affordable Care Act's Health Insurance Options: An Update</a:t>
            </a:r>
            <a:r>
              <a:rPr lang="en-US" sz="1000" dirty="0" smtClean="0"/>
              <a:t>,” </a:t>
            </a:r>
            <a:br>
              <a:rPr lang="en-US" sz="1000" dirty="0" smtClean="0"/>
            </a:br>
            <a:r>
              <a:rPr lang="en-US" sz="1000" i="1" dirty="0" smtClean="0"/>
              <a:t>The Commonwealth </a:t>
            </a:r>
            <a:r>
              <a:rPr lang="en-US" sz="1000" i="1" dirty="0"/>
              <a:t>Fund Blog,</a:t>
            </a:r>
            <a:r>
              <a:rPr lang="en-US" sz="1000" dirty="0"/>
              <a:t> </a:t>
            </a:r>
            <a:r>
              <a:rPr lang="en-US" sz="1000" dirty="0" smtClean="0"/>
              <a:t>Nov. 21, 2013;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Health 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Insurance Marketplace: November Enrollment Report, ASPE Issue Brief,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1000" dirty="0" smtClean="0">
                <a:solidFill>
                  <a:srgbClr val="000000"/>
                </a:solidFill>
                <a:latin typeface="Arial"/>
              </a:rPr>
            </a:b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U.S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Department 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of Health and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Human 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Services,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Nov. </a:t>
            </a:r>
            <a:r>
              <a:rPr lang="en-US" sz="1000" dirty="0">
                <a:solidFill>
                  <a:srgbClr val="000000"/>
                </a:solidFill>
                <a:latin typeface="Arial"/>
              </a:rPr>
              <a:t>13, 2013, </a:t>
            </a:r>
            <a:r>
              <a:rPr lang="en-US" sz="1000" dirty="0" smtClean="0">
                <a:solidFill>
                  <a:srgbClr val="000000"/>
                </a:solidFill>
                <a:latin typeface="Arial"/>
                <a:hlinkClick r:id="rId5"/>
              </a:rPr>
              <a:t>http</a:t>
            </a:r>
            <a:r>
              <a:rPr lang="en-US" sz="1000" dirty="0">
                <a:solidFill>
                  <a:srgbClr val="000000"/>
                </a:solidFill>
                <a:latin typeface="Arial"/>
                <a:hlinkClick r:id="rId5"/>
              </a:rPr>
              <a:t>://</a:t>
            </a:r>
            <a:r>
              <a:rPr lang="en-US" sz="1000" dirty="0" smtClean="0">
                <a:solidFill>
                  <a:srgbClr val="000000"/>
                </a:solidFill>
                <a:latin typeface="Arial"/>
                <a:hlinkClick r:id="rId5"/>
              </a:rPr>
              <a:t>aspe.hhs.gov/health/reports/2013/marketplaceenrollment/rpt_enrollment.pdf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; </a:t>
            </a:r>
          </a:p>
          <a:p>
            <a:r>
              <a:rPr lang="en-US" sz="1000" dirty="0" smtClean="0"/>
              <a:t>Health </a:t>
            </a:r>
            <a:r>
              <a:rPr lang="en-US" sz="1000" dirty="0"/>
              <a:t>Insurance Marketplace: </a:t>
            </a:r>
            <a:r>
              <a:rPr lang="en-US" sz="1000" dirty="0" smtClean="0"/>
              <a:t>December Enrollment </a:t>
            </a:r>
            <a:r>
              <a:rPr lang="en-US" sz="1000" dirty="0"/>
              <a:t>Report, ASPE Issue Brief, U.S. Department of Health and Human </a:t>
            </a:r>
            <a:r>
              <a:rPr lang="en-US" sz="1000" dirty="0" smtClean="0"/>
              <a:t>Services</a:t>
            </a:r>
            <a:r>
              <a:rPr lang="en-US" sz="1000" dirty="0"/>
              <a:t>, </a:t>
            </a:r>
            <a:r>
              <a:rPr lang="en-US" sz="1000" dirty="0" smtClean="0"/>
              <a:t>Dec. </a:t>
            </a:r>
            <a:r>
              <a:rPr lang="en-US" sz="1000" dirty="0"/>
              <a:t>11, 2013, </a:t>
            </a:r>
            <a:r>
              <a:rPr lang="en-US" sz="1000" dirty="0">
                <a:hlinkClick r:id="rId6"/>
              </a:rPr>
              <a:t>http://aspe.hhs.gov/health/reports/2013/MarketPlaceEnrollment/Dec2013/</a:t>
            </a:r>
            <a:r>
              <a:rPr lang="en-US" sz="1000" dirty="0" smtClean="0">
                <a:hlinkClick r:id="rId6"/>
              </a:rPr>
              <a:t>ib_2013dec_enrollment.pdf</a:t>
            </a:r>
            <a:r>
              <a:rPr lang="en-US" sz="1000" dirty="0" smtClean="0"/>
              <a:t>; President </a:t>
            </a:r>
            <a:r>
              <a:rPr lang="en-US" sz="1000" dirty="0"/>
              <a:t>Obama’s Press Conference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December </a:t>
            </a:r>
            <a:r>
              <a:rPr lang="en-US" sz="1000" dirty="0"/>
              <a:t>20, 2013 </a:t>
            </a:r>
            <a:r>
              <a:rPr lang="en-US" sz="1000" dirty="0">
                <a:hlinkClick r:id="rId7"/>
              </a:rPr>
              <a:t>http://</a:t>
            </a:r>
            <a:r>
              <a:rPr lang="en-US" sz="1000" dirty="0" smtClean="0">
                <a:hlinkClick r:id="rId7"/>
              </a:rPr>
              <a:t>www.washingtonpost.com/politics/running-transcript-president-obamas-december-20-news-conference/2013/12/20/</a:t>
            </a:r>
            <a:br>
              <a:rPr lang="en-US" sz="1000" dirty="0" smtClean="0">
                <a:hlinkClick r:id="rId7"/>
              </a:rPr>
            </a:br>
            <a:r>
              <a:rPr lang="en-US" sz="1000" dirty="0" smtClean="0">
                <a:hlinkClick r:id="rId7"/>
              </a:rPr>
              <a:t>1e4b82e2-69a6-11e3-8b5b-a77187b716a3_story.html</a:t>
            </a:r>
            <a:r>
              <a:rPr lang="en-US" sz="1000" dirty="0" smtClean="0"/>
              <a:t>; </a:t>
            </a:r>
            <a:r>
              <a:rPr lang="en-US" sz="1000" dirty="0"/>
              <a:t>and state websites.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2184" y="5026223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November 2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87919" y="5029200"/>
            <a:ext cx="1309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November 21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45267" y="5029200"/>
            <a:ext cx="1309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November 30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78928" y="5026223"/>
            <a:ext cx="1300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December 20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232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 anchor="t" anchorCtr="1">
            <a:normAutofit/>
          </a:bodyPr>
          <a:lstStyle/>
          <a:p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dirty="0">
                <a:ea typeface="ＭＳ Ｐゴシック"/>
              </a:rPr>
              <a:t>3</a:t>
            </a:r>
            <a:r>
              <a:rPr lang="en-US" sz="2000" b="1" kern="0" dirty="0" smtClean="0">
                <a:ea typeface="ＭＳ Ｐゴシック"/>
              </a:rPr>
              <a:t>. Enrollment in Private Plans and Medicaid Coverage in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State-Run Marketplaces, as of December 19, 2013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60459"/>
              </p:ext>
            </p:extLst>
          </p:nvPr>
        </p:nvGraphicFramePr>
        <p:xfrm>
          <a:off x="287869" y="1174028"/>
          <a:ext cx="8534400" cy="45477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60531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7185" marR="67185" marT="33591" marB="335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Eligible for marketplace plans</a:t>
                      </a:r>
                    </a:p>
                    <a:p>
                      <a:pPr algn="ctr"/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HHS Report (11/30)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 marL="67185" marR="67185" marT="33591" marB="335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Eligible for Medicaid/CHIP</a:t>
                      </a:r>
                    </a:p>
                    <a:p>
                      <a:pPr algn="ctr"/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HHS Report (11/30)</a:t>
                      </a:r>
                      <a:endParaRPr lang="en-US" sz="1400" i="1" dirty="0"/>
                    </a:p>
                  </a:txBody>
                  <a:tcPr marL="67185" marR="67185" marT="33591" marB="335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Selected a marketplace plan</a:t>
                      </a:r>
                    </a:p>
                    <a:p>
                      <a:pPr algn="ctr"/>
                      <a:r>
                        <a:rPr lang="en-US" sz="1400" i="1" baseline="0" dirty="0" smtClean="0">
                          <a:solidFill>
                            <a:schemeClr val="tx1"/>
                          </a:solidFill>
                        </a:rPr>
                        <a:t>HHS Report (11/30) &amp; State websites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 marL="67185" marR="67185" marT="33591" marB="335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Enrolled in Medicaid</a:t>
                      </a:r>
                    </a:p>
                    <a:p>
                      <a:pPr algn="ctr"/>
                      <a:r>
                        <a:rPr lang="en-US" sz="1400" i="1" dirty="0" smtClean="0">
                          <a:solidFill>
                            <a:schemeClr val="tx1"/>
                          </a:solidFill>
                        </a:rPr>
                        <a:t>State websites</a:t>
                      </a:r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 marL="67185" marR="67185" marT="33591" marB="335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California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225,897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181,817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212,514 (12/19)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Colorado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60,508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N/A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23,009 (12/14)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114,192 (12/14)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Connecticut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24,838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12,635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14,365 (12/5)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9,075 (12/5)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District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Columbia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N/A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565 (11/13)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Hawaii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2,987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N/A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444 (11/30)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Kentucky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75,008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53,046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20,951 (12/12)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64,471 (12/12)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7,465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13,296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5,179 (12/13)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104,362 (12/13)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N/A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1,138 (11/30)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46,153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20,108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11,805 (12/14)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27,150 (12/14)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26,131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28,588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8,874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(12/14)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224,542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52,888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60,735 (12/16)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73,887 (12/16)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6,890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6,461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219 (12/2)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65,251 (12/2)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6,145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6,627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2,669 (11/30)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3,213 (11/12)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15,472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4,577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4,987 (11/30)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59,839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154,060</a:t>
                      </a:r>
                      <a:endParaRPr lang="en-US" sz="1400" b="1" dirty="0"/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20,144 (12/12)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159,186 (12/12)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671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69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781,875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534,103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387,598</a:t>
                      </a: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620,787</a:t>
                      </a:r>
                      <a:endParaRPr lang="en-US" sz="1400" b="1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94360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Note: </a:t>
            </a:r>
            <a:r>
              <a:rPr lang="en-US" sz="1000" dirty="0" smtClean="0"/>
              <a:t>New York does not specify what </a:t>
            </a:r>
            <a:r>
              <a:rPr lang="en-US" sz="1000" dirty="0"/>
              <a:t>share of the 134,622 enrolled individuals enrolled in a private plan. </a:t>
            </a:r>
            <a:r>
              <a:rPr lang="en-US" sz="1000" dirty="0" smtClean="0"/>
              <a:t>At the end </a:t>
            </a:r>
            <a:r>
              <a:rPr lang="en-US" sz="1000" dirty="0"/>
              <a:t>of </a:t>
            </a:r>
            <a:r>
              <a:rPr lang="en-US" sz="1000" dirty="0" smtClean="0"/>
              <a:t>November, New York </a:t>
            </a:r>
            <a:br>
              <a:rPr lang="en-US" sz="1000" dirty="0" smtClean="0"/>
            </a:br>
            <a:r>
              <a:rPr lang="en-US" sz="1000" dirty="0" smtClean="0"/>
              <a:t>reported </a:t>
            </a:r>
            <a:r>
              <a:rPr lang="en-US" sz="1000" dirty="0"/>
              <a:t>a total of 100,881 total enrolled individuals and HHS reported that 45,513 were enrolled in private plans. </a:t>
            </a:r>
            <a:r>
              <a:rPr lang="en-US" sz="1000" dirty="0" smtClean="0"/>
              <a:t>We </a:t>
            </a:r>
            <a:r>
              <a:rPr lang="en-US" sz="1000" dirty="0"/>
              <a:t>applied this share (45%)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to </a:t>
            </a:r>
            <a:r>
              <a:rPr lang="en-US" sz="1000" dirty="0"/>
              <a:t>the newly reported total of 134,622 to estimate that 60,735 individuals enrolled in a private plan and the remainder enrolled in Medicaid 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coverage. Source: Health Insurance Marketplace: December Enrollment Report, ASPE Issue Brief, U.S. Department of Health and Human </a:t>
            </a:r>
            <a:br>
              <a:rPr lang="en-US" sz="1000" dirty="0" smtClean="0"/>
            </a:br>
            <a:r>
              <a:rPr lang="en-US" sz="1000" dirty="0" smtClean="0"/>
              <a:t>Services, Dec. 11, 2013, </a:t>
            </a:r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aspe.hhs.gov/health/reports/2013/MarketPlaceEnrollment/Dec2013/ib_2013dec_enrollment.pdf</a:t>
            </a:r>
            <a:r>
              <a:rPr lang="en-US" sz="1000" dirty="0" smtClean="0"/>
              <a:t>; and state websites. 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94735" y="826753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States with state-run </a:t>
            </a:r>
            <a:r>
              <a:rPr lang="en-US" sz="1400" b="1" dirty="0"/>
              <a:t>m</a:t>
            </a:r>
            <a:r>
              <a:rPr lang="en-US" sz="1400" b="1" dirty="0" smtClean="0"/>
              <a:t>arketplaces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923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10668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dirty="0">
                <a:ea typeface="ＭＳ Ｐゴシック"/>
              </a:rPr>
              <a:t>4</a:t>
            </a:r>
            <a:r>
              <a:rPr lang="en-US" sz="2000" dirty="0" smtClean="0">
                <a:ea typeface="ＭＳ Ｐゴシック"/>
              </a:rPr>
              <a:t>. </a:t>
            </a:r>
            <a:r>
              <a:rPr lang="en-US" sz="2000" dirty="0">
                <a:ea typeface="ＭＳ Ｐゴシック"/>
              </a:rPr>
              <a:t>Enrollment in Medicaid </a:t>
            </a:r>
            <a:r>
              <a:rPr lang="en-US" sz="2000" dirty="0" smtClean="0">
                <a:ea typeface="ＭＳ Ｐゴシック"/>
              </a:rPr>
              <a:t>In States Running Their </a:t>
            </a:r>
            <a:r>
              <a:rPr lang="en-US" sz="2000" dirty="0">
                <a:ea typeface="ＭＳ Ｐゴシック"/>
              </a:rPr>
              <a:t>Marketplaces, </a:t>
            </a:r>
            <a:br>
              <a:rPr lang="en-US" sz="2000" dirty="0">
                <a:ea typeface="ＭＳ Ｐゴシック"/>
              </a:rPr>
            </a:br>
            <a:r>
              <a:rPr lang="en-US" sz="2000" dirty="0" smtClean="0">
                <a:ea typeface="ＭＳ Ｐゴシック"/>
              </a:rPr>
              <a:t>as of December 19, 2013</a:t>
            </a:r>
            <a:endParaRPr lang="en-US" sz="2000" b="1" dirty="0">
              <a:cs typeface="Arial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64043044"/>
              </p:ext>
            </p:extLst>
          </p:nvPr>
        </p:nvGraphicFramePr>
        <p:xfrm>
          <a:off x="110065" y="990600"/>
          <a:ext cx="8839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933" y="1033046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Individuals who enrolled in Medicaid coverage* </a:t>
            </a:r>
            <a:endParaRPr lang="en-US" sz="16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4840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"/>
              </a:rPr>
              <a:t>* Estimates do not include Medicaid enrollment in states with federally facilitated marketplaces.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"/>
              </a:rPr>
              <a:t>Sources: </a:t>
            </a:r>
            <a:r>
              <a:rPr lang="en-US" sz="1100" dirty="0"/>
              <a:t>S. R. Collins and T. Garber, </a:t>
            </a:r>
            <a:r>
              <a:rPr lang="en-US" sz="1100" dirty="0" smtClean="0"/>
              <a:t>“</a:t>
            </a:r>
            <a:r>
              <a:rPr lang="en-US" sz="1100" dirty="0">
                <a:hlinkClick r:id="rId4"/>
              </a:rPr>
              <a:t>Enrollment in the Affordable Care Act's Health Insurance Options: An Update</a:t>
            </a:r>
            <a:r>
              <a:rPr lang="en-US" sz="1100" dirty="0" smtClean="0"/>
              <a:t>,” </a:t>
            </a:r>
            <a:br>
              <a:rPr lang="en-US" sz="1100" dirty="0" smtClean="0"/>
            </a:br>
            <a:r>
              <a:rPr lang="en-US" sz="1100" i="1" dirty="0" smtClean="0"/>
              <a:t>The Commonwealth </a:t>
            </a:r>
            <a:r>
              <a:rPr lang="en-US" sz="1100" i="1" dirty="0"/>
              <a:t>Fund Blog,</a:t>
            </a:r>
            <a:r>
              <a:rPr lang="en-US" sz="1100" dirty="0"/>
              <a:t> </a:t>
            </a:r>
            <a:r>
              <a:rPr lang="en-US" sz="1100" dirty="0" smtClean="0"/>
              <a:t>Nov. 21, 2013; </a:t>
            </a:r>
            <a:r>
              <a:rPr lang="en-US" sz="1100" dirty="0"/>
              <a:t>and state websites.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7412" y="5334000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November 2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05025" y="5336977"/>
            <a:ext cx="1309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November 21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05443" y="5334000"/>
            <a:ext cx="1300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December 19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110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6_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33FF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3">
        <a:dk1>
          <a:srgbClr val="000000"/>
        </a:dk1>
        <a:lt1>
          <a:srgbClr val="0000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14">
        <a:dk1>
          <a:srgbClr val="808080"/>
        </a:dk1>
        <a:lt1>
          <a:srgbClr val="FFFFFF"/>
        </a:lt1>
        <a:dk2>
          <a:srgbClr val="0000FF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15276</TotalTime>
  <Words>509</Words>
  <Application>Microsoft Office PowerPoint</Application>
  <PresentationFormat>On-screen Show (4:3)</PresentationFormat>
  <Paragraphs>153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5_Default Design</vt:lpstr>
      <vt:lpstr>7_Default Design</vt:lpstr>
      <vt:lpstr>Exhibit 1. More Than a Million People Have Selected or Enrolled in Marketplace Plans, as of December 20, 2013</vt:lpstr>
      <vt:lpstr>Exhibit 2. Enrollment in Marketplaces, as of December 20, 2013</vt:lpstr>
      <vt:lpstr>Exhibit 3. Enrollment in Private Plans and Medicaid Coverage in  State-Run Marketplaces, as of December 19, 2013</vt:lpstr>
      <vt:lpstr>Exhibit 4. Enrollment in Medicaid In States Running Their Marketplaces,  as of December 19, 2013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Christine F. Haran</cp:lastModifiedBy>
  <cp:revision>791</cp:revision>
  <cp:lastPrinted>2013-12-20T15:50:03Z</cp:lastPrinted>
  <dcterms:created xsi:type="dcterms:W3CDTF">2011-06-07T14:17:18Z</dcterms:created>
  <dcterms:modified xsi:type="dcterms:W3CDTF">2013-12-23T15:11:43Z</dcterms:modified>
</cp:coreProperties>
</file>