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7135" r:id="rId1"/>
    <p:sldMasterId id="2147487149" r:id="rId2"/>
  </p:sldMasterIdLst>
  <p:notesMasterIdLst>
    <p:notesMasterId r:id="rId6"/>
  </p:notesMasterIdLst>
  <p:handoutMasterIdLst>
    <p:handoutMasterId r:id="rId7"/>
  </p:handoutMasterIdLst>
  <p:sldIdLst>
    <p:sldId id="461" r:id="rId3"/>
    <p:sldId id="463" r:id="rId4"/>
    <p:sldId id="464" r:id="rId5"/>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bw"/>
  <p:clrMru>
    <a:srgbClr val="000099"/>
    <a:srgbClr val="0000FF"/>
    <a:srgbClr val="0033CC"/>
    <a:srgbClr val="000066"/>
    <a:srgbClr val="3366FF"/>
    <a:srgbClr val="66CCFF"/>
    <a:srgbClr val="0099FF"/>
    <a:srgbClr val="6699FF"/>
    <a:srgbClr val="3333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22" autoAdjust="0"/>
    <p:restoredTop sz="83430" autoAdjust="0"/>
  </p:normalViewPr>
  <p:slideViewPr>
    <p:cSldViewPr>
      <p:cViewPr varScale="1">
        <p:scale>
          <a:sx n="114" d="100"/>
          <a:sy n="114" d="100"/>
        </p:scale>
        <p:origin x="-159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handoutMaster" Target="handoutMasters/handout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1171402487732514E-2"/>
          <c:y val="6.6057021357686499E-2"/>
          <c:w val="0.93882859751226733"/>
          <c:h val="0.86420001596611751"/>
        </c:manualLayout>
      </c:layout>
      <c:barChart>
        <c:barDir val="col"/>
        <c:grouping val="stacked"/>
        <c:varyColors val="0"/>
        <c:ser>
          <c:idx val="0"/>
          <c:order val="0"/>
          <c:tx>
            <c:strRef>
              <c:f>Sheet1!$B$1</c:f>
              <c:strCache>
                <c:ptCount val="1"/>
                <c:pt idx="0">
                  <c:v>Uninsured now</c:v>
                </c:pt>
              </c:strCache>
            </c:strRef>
          </c:tx>
          <c:spPr>
            <a:solidFill>
              <a:srgbClr val="000090"/>
            </a:solidFill>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Sheet1!$A$2:$A$6</c:f>
              <c:strCache>
                <c:ptCount val="5"/>
                <c:pt idx="0">
                  <c:v>U.S.</c:v>
                </c:pt>
                <c:pt idx="1">
                  <c:v>California</c:v>
                </c:pt>
                <c:pt idx="2">
                  <c:v>New York</c:v>
                </c:pt>
                <c:pt idx="3">
                  <c:v>Florida</c:v>
                </c:pt>
                <c:pt idx="4">
                  <c:v>Texas</c:v>
                </c:pt>
              </c:strCache>
            </c:strRef>
          </c:cat>
          <c:val>
            <c:numRef>
              <c:f>Sheet1!$B$2:$B$6</c:f>
              <c:numCache>
                <c:formatCode>General</c:formatCode>
                <c:ptCount val="5"/>
                <c:pt idx="0">
                  <c:v>19</c:v>
                </c:pt>
                <c:pt idx="1">
                  <c:v>22</c:v>
                </c:pt>
                <c:pt idx="2">
                  <c:v>23</c:v>
                </c:pt>
                <c:pt idx="3">
                  <c:v>25</c:v>
                </c:pt>
                <c:pt idx="4">
                  <c:v>29</c:v>
                </c:pt>
              </c:numCache>
            </c:numRef>
          </c:val>
        </c:ser>
        <c:ser>
          <c:idx val="1"/>
          <c:order val="1"/>
          <c:tx>
            <c:strRef>
              <c:f>Sheet1!$C$1</c:f>
              <c:strCache>
                <c:ptCount val="1"/>
                <c:pt idx="0">
                  <c:v>Insured now, time uninsured in past year</c:v>
                </c:pt>
              </c:strCache>
            </c:strRef>
          </c:tx>
          <c:spPr>
            <a:solidFill>
              <a:schemeClr val="accent5"/>
            </a:solidFill>
          </c:spPr>
          <c:invertIfNegative val="0"/>
          <c:dLbls>
            <c:showLegendKey val="0"/>
            <c:showVal val="1"/>
            <c:showCatName val="0"/>
            <c:showSerName val="0"/>
            <c:showPercent val="0"/>
            <c:showBubbleSize val="0"/>
            <c:showLeaderLines val="0"/>
          </c:dLbls>
          <c:cat>
            <c:strRef>
              <c:f>Sheet1!$A$2:$A$6</c:f>
              <c:strCache>
                <c:ptCount val="5"/>
                <c:pt idx="0">
                  <c:v>U.S.</c:v>
                </c:pt>
                <c:pt idx="1">
                  <c:v>California</c:v>
                </c:pt>
                <c:pt idx="2">
                  <c:v>New York</c:v>
                </c:pt>
                <c:pt idx="3">
                  <c:v>Florida</c:v>
                </c:pt>
                <c:pt idx="4">
                  <c:v>Texas</c:v>
                </c:pt>
              </c:strCache>
            </c:strRef>
          </c:cat>
          <c:val>
            <c:numRef>
              <c:f>Sheet1!$C$2:$C$6</c:f>
              <c:numCache>
                <c:formatCode>General</c:formatCode>
                <c:ptCount val="5"/>
                <c:pt idx="0">
                  <c:v>10</c:v>
                </c:pt>
                <c:pt idx="1">
                  <c:v>10</c:v>
                </c:pt>
                <c:pt idx="2">
                  <c:v>8</c:v>
                </c:pt>
                <c:pt idx="3">
                  <c:v>12</c:v>
                </c:pt>
                <c:pt idx="4">
                  <c:v>11</c:v>
                </c:pt>
              </c:numCache>
            </c:numRef>
          </c:val>
        </c:ser>
        <c:ser>
          <c:idx val="2"/>
          <c:order val="2"/>
          <c:tx>
            <c:strRef>
              <c:f>Sheet1!$D$1</c:f>
              <c:strCache>
                <c:ptCount val="1"/>
                <c:pt idx="0">
                  <c:v>Insured all year, underinsured^</c:v>
                </c:pt>
              </c:strCache>
            </c:strRef>
          </c:tx>
          <c:spPr>
            <a:solidFill>
              <a:schemeClr val="accent1">
                <a:lumMod val="75000"/>
              </a:schemeClr>
            </a:solidFill>
          </c:spPr>
          <c:invertIfNegative val="0"/>
          <c:dLbls>
            <c:txPr>
              <a:bodyPr/>
              <a:lstStyle/>
              <a:p>
                <a:pPr>
                  <a:defRPr>
                    <a:solidFill>
                      <a:schemeClr val="bg1"/>
                    </a:solidFill>
                  </a:defRPr>
                </a:pPr>
                <a:endParaRPr lang="en-US"/>
              </a:p>
            </c:txPr>
            <c:showLegendKey val="0"/>
            <c:showVal val="1"/>
            <c:showCatName val="0"/>
            <c:showSerName val="0"/>
            <c:showPercent val="0"/>
            <c:showBubbleSize val="0"/>
            <c:showLeaderLines val="0"/>
          </c:dLbls>
          <c:cat>
            <c:strRef>
              <c:f>Sheet1!$A$2:$A$6</c:f>
              <c:strCache>
                <c:ptCount val="5"/>
                <c:pt idx="0">
                  <c:v>U.S.</c:v>
                </c:pt>
                <c:pt idx="1">
                  <c:v>California</c:v>
                </c:pt>
                <c:pt idx="2">
                  <c:v>New York</c:v>
                </c:pt>
                <c:pt idx="3">
                  <c:v>Florida</c:v>
                </c:pt>
                <c:pt idx="4">
                  <c:v>Texas</c:v>
                </c:pt>
              </c:strCache>
            </c:strRef>
          </c:cat>
          <c:val>
            <c:numRef>
              <c:f>Sheet1!$D$2:$D$6</c:f>
              <c:numCache>
                <c:formatCode>General</c:formatCode>
                <c:ptCount val="5"/>
                <c:pt idx="0">
                  <c:v>16</c:v>
                </c:pt>
                <c:pt idx="1">
                  <c:v>11</c:v>
                </c:pt>
                <c:pt idx="2">
                  <c:v>11</c:v>
                </c:pt>
                <c:pt idx="3">
                  <c:v>17</c:v>
                </c:pt>
                <c:pt idx="4">
                  <c:v>14</c:v>
                </c:pt>
              </c:numCache>
            </c:numRef>
          </c:val>
        </c:ser>
        <c:dLbls>
          <c:showLegendKey val="0"/>
          <c:showVal val="0"/>
          <c:showCatName val="0"/>
          <c:showSerName val="0"/>
          <c:showPercent val="0"/>
          <c:showBubbleSize val="0"/>
        </c:dLbls>
        <c:gapWidth val="157"/>
        <c:overlap val="100"/>
        <c:axId val="123781504"/>
        <c:axId val="123783040"/>
      </c:barChart>
      <c:catAx>
        <c:axId val="123781504"/>
        <c:scaling>
          <c:orientation val="minMax"/>
        </c:scaling>
        <c:delete val="0"/>
        <c:axPos val="b"/>
        <c:numFmt formatCode="General" sourceLinked="1"/>
        <c:majorTickMark val="out"/>
        <c:minorTickMark val="none"/>
        <c:tickLblPos val="nextTo"/>
        <c:txPr>
          <a:bodyPr/>
          <a:lstStyle/>
          <a:p>
            <a:pPr>
              <a:defRPr sz="1600"/>
            </a:pPr>
            <a:endParaRPr lang="en-US"/>
          </a:p>
        </c:txPr>
        <c:crossAx val="123783040"/>
        <c:crosses val="autoZero"/>
        <c:auto val="1"/>
        <c:lblAlgn val="ctr"/>
        <c:lblOffset val="100"/>
        <c:noMultiLvlLbl val="0"/>
      </c:catAx>
      <c:valAx>
        <c:axId val="123783040"/>
        <c:scaling>
          <c:orientation val="minMax"/>
          <c:max val="75"/>
        </c:scaling>
        <c:delete val="0"/>
        <c:axPos val="l"/>
        <c:numFmt formatCode="General" sourceLinked="1"/>
        <c:majorTickMark val="out"/>
        <c:minorTickMark val="none"/>
        <c:tickLblPos val="nextTo"/>
        <c:crossAx val="123781504"/>
        <c:crosses val="autoZero"/>
        <c:crossBetween val="between"/>
        <c:majorUnit val="25"/>
      </c:valAx>
    </c:plotArea>
    <c:legend>
      <c:legendPos val="t"/>
      <c:layout>
        <c:manualLayout>
          <c:xMode val="edge"/>
          <c:yMode val="edge"/>
          <c:x val="0.26428357868309937"/>
          <c:y val="4.0880986328368098E-2"/>
          <c:w val="0.55259214880748597"/>
          <c:h val="0.22781246164054433"/>
        </c:manualLayout>
      </c:layout>
      <c:overlay val="0"/>
    </c:legend>
    <c:plotVisOnly val="1"/>
    <c:dispBlanksAs val="gap"/>
    <c:showDLblsOverMax val="0"/>
  </c:chart>
  <c:txPr>
    <a:bodyPr/>
    <a:lstStyle/>
    <a:p>
      <a:pPr>
        <a:defRPr sz="1600" b="1">
          <a:latin typeface="Arial" pitchFamily="34" charset="0"/>
          <a:cs typeface="Arial" pitchFamily="34" charset="0"/>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0287668687431776E-2"/>
          <c:y val="3.008641511998196E-2"/>
          <c:w val="0.90047102220330555"/>
          <c:h val="0.83093868659818537"/>
        </c:manualLayout>
      </c:layout>
      <c:barChart>
        <c:barDir val="col"/>
        <c:grouping val="clustered"/>
        <c:varyColors val="0"/>
        <c:ser>
          <c:idx val="0"/>
          <c:order val="0"/>
          <c:tx>
            <c:strRef>
              <c:f>Sheet1!$B$1</c:f>
              <c:strCache>
                <c:ptCount val="1"/>
                <c:pt idx="0">
                  <c:v>Any bill problems or medical debt*</c:v>
                </c:pt>
              </c:strCache>
            </c:strRef>
          </c:tx>
          <c:spPr>
            <a:solidFill>
              <a:srgbClr val="000099"/>
            </a:solidFill>
            <a:ln>
              <a:solidFill>
                <a:schemeClr val="tx1"/>
              </a:solidFill>
            </a:ln>
          </c:spPr>
          <c:invertIfNegative val="0"/>
          <c:dPt>
            <c:idx val="6"/>
            <c:invertIfNegative val="0"/>
            <c:bubble3D val="0"/>
            <c:spPr>
              <a:solidFill>
                <a:schemeClr val="accent5">
                  <a:lumMod val="75000"/>
                </a:schemeClr>
              </a:solidFill>
              <a:ln>
                <a:solidFill>
                  <a:schemeClr val="tx1"/>
                </a:solidFill>
              </a:ln>
            </c:spPr>
          </c:dPt>
          <c:dPt>
            <c:idx val="7"/>
            <c:invertIfNegative val="0"/>
            <c:bubble3D val="0"/>
            <c:spPr>
              <a:solidFill>
                <a:schemeClr val="accent1">
                  <a:lumMod val="75000"/>
                </a:schemeClr>
              </a:solidFill>
              <a:ln>
                <a:solidFill>
                  <a:schemeClr val="tx1"/>
                </a:solidFill>
              </a:ln>
            </c:spPr>
          </c:dPt>
          <c:dPt>
            <c:idx val="8"/>
            <c:invertIfNegative val="0"/>
            <c:bubble3D val="0"/>
            <c:spPr>
              <a:solidFill>
                <a:schemeClr val="accent1">
                  <a:lumMod val="75000"/>
                </a:schemeClr>
              </a:solidFill>
              <a:ln>
                <a:solidFill>
                  <a:schemeClr val="tx1"/>
                </a:solidFill>
              </a:ln>
            </c:spPr>
          </c:dPt>
          <c:dPt>
            <c:idx val="9"/>
            <c:invertIfNegative val="0"/>
            <c:bubble3D val="0"/>
            <c:spPr>
              <a:solidFill>
                <a:schemeClr val="accent1">
                  <a:lumMod val="75000"/>
                </a:schemeClr>
              </a:solidFill>
              <a:ln>
                <a:solidFill>
                  <a:schemeClr val="tx1"/>
                </a:solidFill>
              </a:ln>
            </c:spPr>
          </c:dPt>
          <c:dPt>
            <c:idx val="10"/>
            <c:invertIfNegative val="0"/>
            <c:bubble3D val="0"/>
            <c:spPr>
              <a:solidFill>
                <a:schemeClr val="accent1">
                  <a:lumMod val="75000"/>
                </a:schemeClr>
              </a:solidFill>
              <a:ln>
                <a:solidFill>
                  <a:schemeClr val="tx1"/>
                </a:solidFill>
              </a:ln>
            </c:spPr>
          </c:dPt>
          <c:dLbls>
            <c:dLbl>
              <c:idx val="5"/>
              <c:delete val="1"/>
            </c:dLbl>
            <c:showLegendKey val="0"/>
            <c:showVal val="1"/>
            <c:showCatName val="0"/>
            <c:showSerName val="0"/>
            <c:showPercent val="0"/>
            <c:showBubbleSize val="0"/>
            <c:showLeaderLines val="0"/>
          </c:dLbls>
          <c:cat>
            <c:strRef>
              <c:f>Sheet1!$A$2:$A$12</c:f>
              <c:strCache>
                <c:ptCount val="11"/>
                <c:pt idx="0">
                  <c:v>U.S.</c:v>
                </c:pt>
                <c:pt idx="1">
                  <c:v>California</c:v>
                </c:pt>
                <c:pt idx="2">
                  <c:v>New York</c:v>
                </c:pt>
                <c:pt idx="3">
                  <c:v>Florida</c:v>
                </c:pt>
                <c:pt idx="4">
                  <c:v>Texas</c:v>
                </c:pt>
                <c:pt idx="6">
                  <c:v>U.S.</c:v>
                </c:pt>
                <c:pt idx="7">
                  <c:v>California</c:v>
                </c:pt>
                <c:pt idx="8">
                  <c:v>New York</c:v>
                </c:pt>
                <c:pt idx="9">
                  <c:v>Florida</c:v>
                </c:pt>
                <c:pt idx="10">
                  <c:v>Texas</c:v>
                </c:pt>
              </c:strCache>
            </c:strRef>
          </c:cat>
          <c:val>
            <c:numRef>
              <c:f>Sheet1!$B$2:$B$12</c:f>
              <c:numCache>
                <c:formatCode>General</c:formatCode>
                <c:ptCount val="11"/>
                <c:pt idx="0">
                  <c:v>41</c:v>
                </c:pt>
                <c:pt idx="1">
                  <c:v>34</c:v>
                </c:pt>
                <c:pt idx="2">
                  <c:v>38</c:v>
                </c:pt>
                <c:pt idx="3">
                  <c:v>48</c:v>
                </c:pt>
                <c:pt idx="4">
                  <c:v>43</c:v>
                </c:pt>
                <c:pt idx="5">
                  <c:v>0</c:v>
                </c:pt>
                <c:pt idx="6">
                  <c:v>43</c:v>
                </c:pt>
                <c:pt idx="7">
                  <c:v>41</c:v>
                </c:pt>
                <c:pt idx="8">
                  <c:v>48</c:v>
                </c:pt>
                <c:pt idx="9">
                  <c:v>51</c:v>
                </c:pt>
                <c:pt idx="10">
                  <c:v>47</c:v>
                </c:pt>
              </c:numCache>
            </c:numRef>
          </c:val>
        </c:ser>
        <c:dLbls>
          <c:showLegendKey val="0"/>
          <c:showVal val="0"/>
          <c:showCatName val="0"/>
          <c:showSerName val="0"/>
          <c:showPercent val="0"/>
          <c:showBubbleSize val="0"/>
        </c:dLbls>
        <c:gapWidth val="45"/>
        <c:overlap val="-10"/>
        <c:axId val="123921920"/>
        <c:axId val="123923456"/>
      </c:barChart>
      <c:catAx>
        <c:axId val="123921920"/>
        <c:scaling>
          <c:orientation val="minMax"/>
        </c:scaling>
        <c:delete val="0"/>
        <c:axPos val="b"/>
        <c:majorTickMark val="out"/>
        <c:minorTickMark val="none"/>
        <c:tickLblPos val="nextTo"/>
        <c:txPr>
          <a:bodyPr rot="-1140000" anchor="t" anchorCtr="0"/>
          <a:lstStyle/>
          <a:p>
            <a:pPr>
              <a:defRPr sz="1300"/>
            </a:pPr>
            <a:endParaRPr lang="en-US"/>
          </a:p>
        </c:txPr>
        <c:crossAx val="123923456"/>
        <c:crosses val="autoZero"/>
        <c:auto val="0"/>
        <c:lblAlgn val="ctr"/>
        <c:lblOffset val="100"/>
        <c:noMultiLvlLbl val="0"/>
      </c:catAx>
      <c:valAx>
        <c:axId val="123923456"/>
        <c:scaling>
          <c:orientation val="minMax"/>
          <c:max val="100"/>
        </c:scaling>
        <c:delete val="0"/>
        <c:axPos val="l"/>
        <c:numFmt formatCode="General" sourceLinked="1"/>
        <c:majorTickMark val="out"/>
        <c:minorTickMark val="none"/>
        <c:tickLblPos val="nextTo"/>
        <c:crossAx val="123921920"/>
        <c:crosses val="autoZero"/>
        <c:crossBetween val="between"/>
        <c:majorUnit val="20"/>
      </c:valAx>
    </c:plotArea>
    <c:plotVisOnly val="1"/>
    <c:dispBlanksAs val="gap"/>
    <c:showDLblsOverMax val="0"/>
  </c:chart>
  <c:txPr>
    <a:bodyPr/>
    <a:lstStyle/>
    <a:p>
      <a:pPr>
        <a:defRPr sz="1400" b="1">
          <a:latin typeface="Arial" pitchFamily="34" charset="0"/>
          <a:cs typeface="Arial"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0.75652</cdr:x>
      <cdr:y>0.52162</cdr:y>
    </cdr:from>
    <cdr:to>
      <cdr:x>0.8</cdr:x>
      <cdr:y>0.91408</cdr:y>
    </cdr:to>
    <cdr:sp macro="" textlink="">
      <cdr:nvSpPr>
        <cdr:cNvPr id="2" name="AutoShape 19"/>
        <cdr:cNvSpPr>
          <a:spLocks xmlns:a="http://schemas.openxmlformats.org/drawingml/2006/main"/>
        </cdr:cNvSpPr>
      </cdr:nvSpPr>
      <cdr:spPr bwMode="auto">
        <a:xfrm xmlns:a="http://schemas.openxmlformats.org/drawingml/2006/main">
          <a:off x="6629400" y="2430686"/>
          <a:ext cx="381000" cy="1828800"/>
        </a:xfrm>
        <a:prstGeom xmlns:a="http://schemas.openxmlformats.org/drawingml/2006/main" prst="rightBrace">
          <a:avLst>
            <a:gd name="adj1" fmla="val 27778"/>
            <a:gd name="adj2" fmla="val 50000"/>
          </a:avLst>
        </a:prstGeom>
        <a:noFill xmlns:a="http://schemas.openxmlformats.org/drawingml/2006/main"/>
        <a:ln xmlns:a="http://schemas.openxmlformats.org/drawingml/2006/main" w="9525">
          <a:solidFill>
            <a:schemeClr val="tx1"/>
          </a:solidFill>
          <a:round/>
          <a:headEnd/>
          <a:tailEnd/>
        </a:ln>
      </cdr:spPr>
      <cdr:txBody>
        <a:bodyPr xmlns:a="http://schemas.openxmlformats.org/drawingml/2006/main" wrap="none" anchor="ct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xmlns:a="http://schemas.openxmlformats.org/drawingml/2006/main">
          <a:endParaRPr lang="en-US" smtClean="0">
            <a:solidFill>
              <a:srgbClr val="000000"/>
            </a:solidFill>
            <a:ea typeface="ＭＳ Ｐゴシック" pitchFamily="34" charset="-128"/>
          </a:endParaRPr>
        </a:p>
      </cdr:txBody>
    </cdr:sp>
  </cdr:relSizeAnchor>
  <cdr:relSizeAnchor xmlns:cdr="http://schemas.openxmlformats.org/drawingml/2006/chartDrawing">
    <cdr:from>
      <cdr:x>0.7913</cdr:x>
      <cdr:y>0.69309</cdr:y>
    </cdr:from>
    <cdr:to>
      <cdr:x>0.84366</cdr:x>
      <cdr:y>0.74592</cdr:y>
    </cdr:to>
    <cdr:sp macro="" textlink="">
      <cdr:nvSpPr>
        <cdr:cNvPr id="3" name="TextBox 43"/>
        <cdr:cNvSpPr txBox="1"/>
      </cdr:nvSpPr>
      <cdr:spPr>
        <a:xfrm xmlns:a="http://schemas.openxmlformats.org/drawingml/2006/main">
          <a:off x="6934200" y="3229690"/>
          <a:ext cx="458804" cy="246221"/>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xmlns:a="http://schemas.openxmlformats.org/drawingml/2006/main">
          <a:pPr algn="ctr"/>
          <a:r>
            <a:rPr lang="en-US" sz="1000" b="1" dirty="0" smtClean="0">
              <a:solidFill>
                <a:schemeClr val="tx1"/>
              </a:solidFill>
            </a:rPr>
            <a:t>37%</a:t>
          </a:r>
          <a:endParaRPr lang="en-US" sz="1000" b="1" dirty="0">
            <a:solidFill>
              <a:schemeClr val="tx1"/>
            </a:solidFill>
          </a:endParaRPr>
        </a:p>
      </cdr:txBody>
    </cdr:sp>
  </cdr:relSizeAnchor>
  <cdr:relSizeAnchor xmlns:cdr="http://schemas.openxmlformats.org/drawingml/2006/chartDrawing">
    <cdr:from>
      <cdr:x>0.86897</cdr:x>
      <cdr:y>0.23081</cdr:y>
    </cdr:from>
    <cdr:to>
      <cdr:x>0.94064</cdr:x>
      <cdr:y>0.30346</cdr:y>
    </cdr:to>
    <cdr:sp macro="" textlink="">
      <cdr:nvSpPr>
        <cdr:cNvPr id="4" name="TextBox 16"/>
        <cdr:cNvSpPr txBox="1"/>
      </cdr:nvSpPr>
      <cdr:spPr>
        <a:xfrm xmlns:a="http://schemas.openxmlformats.org/drawingml/2006/main">
          <a:off x="7614753" y="1075525"/>
          <a:ext cx="628048" cy="338554"/>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en-US"/>
          </a:defPPr>
          <a:lvl1pPr algn="l" rtl="0" fontAlgn="base">
            <a:spcBef>
              <a:spcPct val="0"/>
            </a:spcBef>
            <a:spcAft>
              <a:spcPct val="0"/>
            </a:spcAft>
            <a:defRPr kern="1200">
              <a:solidFill>
                <a:schemeClr val="tx1"/>
              </a:solidFill>
              <a:latin typeface="Arial" charset="0"/>
              <a:ea typeface="ＭＳ Ｐゴシック" charset="-128"/>
              <a:cs typeface="+mn-cs"/>
            </a:defRPr>
          </a:lvl1pPr>
          <a:lvl2pPr marL="457200" algn="l" rtl="0" fontAlgn="base">
            <a:spcBef>
              <a:spcPct val="0"/>
            </a:spcBef>
            <a:spcAft>
              <a:spcPct val="0"/>
            </a:spcAft>
            <a:defRPr kern="1200">
              <a:solidFill>
                <a:schemeClr val="tx1"/>
              </a:solidFill>
              <a:latin typeface="Arial" charset="0"/>
              <a:ea typeface="ＭＳ Ｐゴシック" charset="-128"/>
              <a:cs typeface="+mn-cs"/>
            </a:defRPr>
          </a:lvl2pPr>
          <a:lvl3pPr marL="914400" algn="l" rtl="0" fontAlgn="base">
            <a:spcBef>
              <a:spcPct val="0"/>
            </a:spcBef>
            <a:spcAft>
              <a:spcPct val="0"/>
            </a:spcAft>
            <a:defRPr kern="1200">
              <a:solidFill>
                <a:schemeClr val="tx1"/>
              </a:solidFill>
              <a:latin typeface="Arial" charset="0"/>
              <a:ea typeface="ＭＳ Ｐゴシック" charset="-128"/>
              <a:cs typeface="+mn-cs"/>
            </a:defRPr>
          </a:lvl3pPr>
          <a:lvl4pPr marL="1371600" algn="l" rtl="0" fontAlgn="base">
            <a:spcBef>
              <a:spcPct val="0"/>
            </a:spcBef>
            <a:spcAft>
              <a:spcPct val="0"/>
            </a:spcAft>
            <a:defRPr kern="1200">
              <a:solidFill>
                <a:schemeClr val="tx1"/>
              </a:solidFill>
              <a:latin typeface="Arial" charset="0"/>
              <a:ea typeface="ＭＳ Ｐゴシック" charset="-128"/>
              <a:cs typeface="+mn-cs"/>
            </a:defRPr>
          </a:lvl4pPr>
          <a:lvl5pPr marL="1828800" algn="l"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a:lstStyle>
        <a:p xmlns:a="http://schemas.openxmlformats.org/drawingml/2006/main">
          <a:pPr algn="ctr"/>
          <a:r>
            <a:rPr lang="en-US" sz="1600" b="1" dirty="0" smtClean="0">
              <a:solidFill>
                <a:schemeClr val="tx1"/>
              </a:solidFill>
            </a:rPr>
            <a:t>54</a:t>
          </a:r>
          <a:endParaRPr lang="en-US" sz="1600" b="1" dirty="0">
            <a:solidFill>
              <a:schemeClr val="tx1"/>
            </a:solidFill>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0.52212</cdr:x>
      <cdr:y>0.14681</cdr:y>
    </cdr:from>
    <cdr:to>
      <cdr:x>0.52212</cdr:x>
      <cdr:y>0.85677</cdr:y>
    </cdr:to>
    <cdr:cxnSp macro="">
      <cdr:nvCxnSpPr>
        <cdr:cNvPr id="2" name="Straight Connector 1"/>
        <cdr:cNvCxnSpPr/>
      </cdr:nvCxnSpPr>
      <cdr:spPr>
        <a:xfrm xmlns:a="http://schemas.openxmlformats.org/drawingml/2006/main">
          <a:off x="4495800" y="760512"/>
          <a:ext cx="0" cy="3677674"/>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0.17347</cdr:x>
      <cdr:y>0.14873</cdr:y>
    </cdr:from>
    <cdr:to>
      <cdr:x>0.19197</cdr:x>
      <cdr:y>0.17815</cdr:y>
    </cdr:to>
    <cdr:sp macro="" textlink="">
      <cdr:nvSpPr>
        <cdr:cNvPr id="3" name="Rectangle 2"/>
        <cdr:cNvSpPr/>
      </cdr:nvSpPr>
      <cdr:spPr>
        <a:xfrm xmlns:a="http://schemas.openxmlformats.org/drawingml/2006/main">
          <a:off x="1493652" y="770451"/>
          <a:ext cx="159292" cy="152400"/>
        </a:xfrm>
        <a:prstGeom xmlns:a="http://schemas.openxmlformats.org/drawingml/2006/main" prst="rect">
          <a:avLst/>
        </a:prstGeom>
        <a:solidFill xmlns:a="http://schemas.openxmlformats.org/drawingml/2006/main">
          <a:srgbClr val="000099"/>
        </a:solidFill>
        <a:ln xmlns:a="http://schemas.openxmlformats.org/drawingml/2006/main" w="12700">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defPPr>
            <a:defRPr lang="en-US"/>
          </a:defPPr>
          <a:lvl1pPr algn="l" rtl="0" fontAlgn="base">
            <a:spcBef>
              <a:spcPct val="0"/>
            </a:spcBef>
            <a:spcAft>
              <a:spcPct val="0"/>
            </a:spcAft>
            <a:defRPr kern="1200">
              <a:solidFill>
                <a:schemeClr val="lt1"/>
              </a:solidFill>
              <a:latin typeface="+mn-lt"/>
              <a:ea typeface="+mn-ea"/>
              <a:cs typeface="+mn-cs"/>
            </a:defRPr>
          </a:lvl1pPr>
          <a:lvl2pPr marL="457200" algn="l" rtl="0" fontAlgn="base">
            <a:spcBef>
              <a:spcPct val="0"/>
            </a:spcBef>
            <a:spcAft>
              <a:spcPct val="0"/>
            </a:spcAft>
            <a:defRPr kern="1200">
              <a:solidFill>
                <a:schemeClr val="lt1"/>
              </a:solidFill>
              <a:latin typeface="+mn-lt"/>
              <a:ea typeface="+mn-ea"/>
              <a:cs typeface="+mn-cs"/>
            </a:defRPr>
          </a:lvl2pPr>
          <a:lvl3pPr marL="914400" algn="l" rtl="0" fontAlgn="base">
            <a:spcBef>
              <a:spcPct val="0"/>
            </a:spcBef>
            <a:spcAft>
              <a:spcPct val="0"/>
            </a:spcAft>
            <a:defRPr kern="1200">
              <a:solidFill>
                <a:schemeClr val="lt1"/>
              </a:solidFill>
              <a:latin typeface="+mn-lt"/>
              <a:ea typeface="+mn-ea"/>
              <a:cs typeface="+mn-cs"/>
            </a:defRPr>
          </a:lvl3pPr>
          <a:lvl4pPr marL="1371600" algn="l" rtl="0" fontAlgn="base">
            <a:spcBef>
              <a:spcPct val="0"/>
            </a:spcBef>
            <a:spcAft>
              <a:spcPct val="0"/>
            </a:spcAft>
            <a:defRPr kern="1200">
              <a:solidFill>
                <a:schemeClr val="lt1"/>
              </a:solidFill>
              <a:latin typeface="+mn-lt"/>
              <a:ea typeface="+mn-ea"/>
              <a:cs typeface="+mn-cs"/>
            </a:defRPr>
          </a:lvl4pPr>
          <a:lvl5pPr marL="1828800" algn="l" rtl="0" fontAlgn="base">
            <a:spcBef>
              <a:spcPct val="0"/>
            </a:spcBef>
            <a:spcAft>
              <a:spcPct val="0"/>
            </a:spcAft>
            <a:defRPr kern="1200">
              <a:solidFill>
                <a:schemeClr val="lt1"/>
              </a:solidFill>
              <a:latin typeface="+mn-lt"/>
              <a:ea typeface="+mn-ea"/>
              <a:cs typeface="+mn-cs"/>
            </a:defRPr>
          </a:lvl5pPr>
          <a:lvl6pPr marL="2286000" algn="l" defTabSz="914400" rtl="0" eaLnBrk="1" latinLnBrk="0" hangingPunct="1">
            <a:defRPr kern="1200">
              <a:solidFill>
                <a:schemeClr val="lt1"/>
              </a:solidFill>
              <a:latin typeface="+mn-lt"/>
              <a:ea typeface="+mn-ea"/>
              <a:cs typeface="+mn-cs"/>
            </a:defRPr>
          </a:lvl6pPr>
          <a:lvl7pPr marL="2743200" algn="l" defTabSz="914400" rtl="0" eaLnBrk="1" latinLnBrk="0" hangingPunct="1">
            <a:defRPr kern="1200">
              <a:solidFill>
                <a:schemeClr val="lt1"/>
              </a:solidFill>
              <a:latin typeface="+mn-lt"/>
              <a:ea typeface="+mn-ea"/>
              <a:cs typeface="+mn-cs"/>
            </a:defRPr>
          </a:lvl7pPr>
          <a:lvl8pPr marL="3200400" algn="l" defTabSz="914400" rtl="0" eaLnBrk="1" latinLnBrk="0" hangingPunct="1">
            <a:defRPr kern="1200">
              <a:solidFill>
                <a:schemeClr val="lt1"/>
              </a:solidFill>
              <a:latin typeface="+mn-lt"/>
              <a:ea typeface="+mn-ea"/>
              <a:cs typeface="+mn-cs"/>
            </a:defRPr>
          </a:lvl8pPr>
          <a:lvl9pPr marL="3657600" algn="l" defTabSz="914400" rtl="0" eaLnBrk="1" latinLnBrk="0" hangingPunct="1">
            <a:defRPr kern="1200">
              <a:solidFill>
                <a:schemeClr val="lt1"/>
              </a:solidFill>
              <a:latin typeface="+mn-lt"/>
              <a:ea typeface="+mn-ea"/>
              <a:cs typeface="+mn-cs"/>
            </a:defRPr>
          </a:lvl9pPr>
        </a:lstStyle>
        <a:p xmlns:a="http://schemas.openxmlformats.org/drawingml/2006/main">
          <a:pPr algn="ctr"/>
          <a:endParaRPr lang="en-US"/>
        </a:p>
      </cdr:txBody>
    </cdr:sp>
  </cdr:relSizeAnchor>
  <cdr:relSizeAnchor xmlns:cdr="http://schemas.openxmlformats.org/drawingml/2006/chartDrawing">
    <cdr:from>
      <cdr:x>0.19504</cdr:x>
      <cdr:y>0.1321</cdr:y>
    </cdr:from>
    <cdr:to>
      <cdr:x>0.45133</cdr:x>
      <cdr:y>0.29391</cdr:y>
    </cdr:to>
    <cdr:sp macro="" textlink="">
      <cdr:nvSpPr>
        <cdr:cNvPr id="4" name="TextBox 3"/>
        <cdr:cNvSpPr txBox="1"/>
      </cdr:nvSpPr>
      <cdr:spPr>
        <a:xfrm xmlns:a="http://schemas.openxmlformats.org/drawingml/2006/main">
          <a:off x="1679411" y="684292"/>
          <a:ext cx="2206811" cy="838219"/>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400" b="1" dirty="0" smtClean="0"/>
            <a:t>Any medical bill problems or accrued medical debt*</a:t>
          </a:r>
          <a:endParaRPr lang="en-US" sz="1400" b="1" dirty="0"/>
        </a:p>
      </cdr:txBody>
    </cdr:sp>
  </cdr:relSizeAnchor>
  <cdr:relSizeAnchor xmlns:cdr="http://schemas.openxmlformats.org/drawingml/2006/chartDrawing">
    <cdr:from>
      <cdr:x>0.63037</cdr:x>
      <cdr:y>0.1321</cdr:y>
    </cdr:from>
    <cdr:to>
      <cdr:x>0.89381</cdr:x>
      <cdr:y>0.22659</cdr:y>
    </cdr:to>
    <cdr:sp macro="" textlink="">
      <cdr:nvSpPr>
        <cdr:cNvPr id="5" name="TextBox 1"/>
        <cdr:cNvSpPr txBox="1"/>
      </cdr:nvSpPr>
      <cdr:spPr>
        <a:xfrm xmlns:a="http://schemas.openxmlformats.org/drawingml/2006/main">
          <a:off x="5427888" y="684312"/>
          <a:ext cx="2268311" cy="48946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en-US" sz="1400" b="1" dirty="0" smtClean="0"/>
            <a:t>Any cost-related problems getting needed care**</a:t>
          </a:r>
          <a:endParaRPr lang="en-US" sz="1400" b="1" dirty="0"/>
        </a:p>
      </cdr:txBody>
    </cdr:sp>
  </cdr:relSizeAnchor>
  <cdr:relSizeAnchor xmlns:cdr="http://schemas.openxmlformats.org/drawingml/2006/chartDrawing">
    <cdr:from>
      <cdr:x>0.61062</cdr:x>
      <cdr:y>0.14681</cdr:y>
    </cdr:from>
    <cdr:to>
      <cdr:x>0.62912</cdr:x>
      <cdr:y>0.17623</cdr:y>
    </cdr:to>
    <cdr:sp macro="" textlink="">
      <cdr:nvSpPr>
        <cdr:cNvPr id="7" name="Rectangle 6"/>
        <cdr:cNvSpPr/>
      </cdr:nvSpPr>
      <cdr:spPr>
        <a:xfrm xmlns:a="http://schemas.openxmlformats.org/drawingml/2006/main">
          <a:off x="5257800" y="760512"/>
          <a:ext cx="159292" cy="152400"/>
        </a:xfrm>
        <a:prstGeom xmlns:a="http://schemas.openxmlformats.org/drawingml/2006/main" prst="rect">
          <a:avLst/>
        </a:prstGeom>
        <a:solidFill xmlns:a="http://schemas.openxmlformats.org/drawingml/2006/main">
          <a:schemeClr val="accent1">
            <a:lumMod val="75000"/>
          </a:schemeClr>
        </a:solidFill>
        <a:ln xmlns:a="http://schemas.openxmlformats.org/drawingml/2006/main" w="12700">
          <a:solidFill>
            <a:schemeClr val="tx1"/>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rot="0" spcFirstLastPara="0" vert="horz" wrap="square" lIns="91440" tIns="45720" rIns="91440" bIns="45720" numCol="1" spcCol="0" rtlCol="0" fromWordArt="0" anchor="ctr" anchorCtr="0" forceAA="0" compatLnSpc="1">
          <a:prstTxWarp prst="textNoShape">
            <a:avLst/>
          </a:prstTxWarp>
          <a:noAutofit/>
        </a:bodyPr>
        <a:lstStyle xmlns:a="http://schemas.openxmlformats.org/drawingml/2006/main">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xmlns:a="http://schemas.openxmlformats.org/drawingml/2006/main">
          <a:pPr algn="ctr"/>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1618"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111619" name="Rectangle 3"/>
          <p:cNvSpPr>
            <a:spLocks noGrp="1" noChangeArrowheads="1"/>
          </p:cNvSpPr>
          <p:nvPr>
            <p:ph type="dt" sz="quarter" idx="1"/>
          </p:nvPr>
        </p:nvSpPr>
        <p:spPr bwMode="auto">
          <a:xfrm>
            <a:off x="3977531" y="0"/>
            <a:ext cx="3043979" cy="465773"/>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111620" name="Rectangle 4"/>
          <p:cNvSpPr>
            <a:spLocks noGrp="1" noChangeArrowheads="1"/>
          </p:cNvSpPr>
          <p:nvPr>
            <p:ph type="ftr" sz="quarter" idx="2"/>
          </p:nvPr>
        </p:nvSpPr>
        <p:spPr bwMode="auto">
          <a:xfrm>
            <a:off x="1" y="8841738"/>
            <a:ext cx="3043979" cy="465773"/>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111621" name="Rectangle 5"/>
          <p:cNvSpPr>
            <a:spLocks noGrp="1" noChangeArrowheads="1"/>
          </p:cNvSpPr>
          <p:nvPr>
            <p:ph type="sldNum" sz="quarter" idx="3"/>
          </p:nvPr>
        </p:nvSpPr>
        <p:spPr bwMode="auto">
          <a:xfrm>
            <a:off x="3977531" y="8841738"/>
            <a:ext cx="3043979" cy="465773"/>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a:defRPr sz="1200"/>
            </a:lvl1pPr>
          </a:lstStyle>
          <a:p>
            <a:fld id="{3ACD2599-9449-4294-BE00-CB95C2E79F49}" type="slidenum">
              <a:rPr lang="en-US"/>
              <a:pPr/>
              <a:t>‹#›</a:t>
            </a:fld>
            <a:endParaRPr lang="en-US"/>
          </a:p>
        </p:txBody>
      </p:sp>
    </p:spTree>
    <p:extLst>
      <p:ext uri="{BB962C8B-B14F-4D97-AF65-F5344CB8AC3E}">
        <p14:creationId xmlns:p14="http://schemas.microsoft.com/office/powerpoint/2010/main" val="31419885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3043979" cy="465773"/>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defRPr sz="1200">
                <a:latin typeface="Arial" charset="0"/>
                <a:ea typeface="+mn-ea"/>
              </a:defRPr>
            </a:lvl1pPr>
          </a:lstStyle>
          <a:p>
            <a:pPr>
              <a:defRPr/>
            </a:pPr>
            <a:endParaRPr lang="en-US"/>
          </a:p>
        </p:txBody>
      </p:sp>
      <p:sp>
        <p:nvSpPr>
          <p:cNvPr id="4099" name="Rectangle 3"/>
          <p:cNvSpPr>
            <a:spLocks noGrp="1" noChangeArrowheads="1"/>
          </p:cNvSpPr>
          <p:nvPr>
            <p:ph type="dt" idx="1"/>
          </p:nvPr>
        </p:nvSpPr>
        <p:spPr bwMode="auto">
          <a:xfrm>
            <a:off x="3977531" y="0"/>
            <a:ext cx="3043979" cy="465773"/>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lvl1pPr algn="r">
              <a:defRPr sz="1200">
                <a:latin typeface="Arial" charset="0"/>
                <a:ea typeface="+mn-ea"/>
              </a:defRPr>
            </a:lvl1pPr>
          </a:lstStyle>
          <a:p>
            <a:pPr>
              <a:defRPr/>
            </a:pPr>
            <a:endParaRPr lang="en-US"/>
          </a:p>
        </p:txBody>
      </p:sp>
      <p:sp>
        <p:nvSpPr>
          <p:cNvPr id="5632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702946" y="4422459"/>
            <a:ext cx="5617208" cy="4188778"/>
          </a:xfrm>
          <a:prstGeom prst="rect">
            <a:avLst/>
          </a:prstGeom>
          <a:noFill/>
          <a:ln w="9525">
            <a:noFill/>
            <a:miter lim="800000"/>
            <a:headEnd/>
            <a:tailEnd/>
          </a:ln>
          <a:effectLst/>
        </p:spPr>
        <p:txBody>
          <a:bodyPr vert="horz" wrap="square" lIns="93317" tIns="46659" rIns="93317" bIns="466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1" y="8841738"/>
            <a:ext cx="3043979" cy="465773"/>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defRPr sz="1200">
                <a:latin typeface="Arial" charset="0"/>
                <a:ea typeface="+mn-ea"/>
              </a:defRPr>
            </a:lvl1pPr>
          </a:lstStyle>
          <a:p>
            <a:pPr>
              <a:defRPr/>
            </a:pPr>
            <a:endParaRPr lang="en-US"/>
          </a:p>
        </p:txBody>
      </p:sp>
      <p:sp>
        <p:nvSpPr>
          <p:cNvPr id="4103" name="Rectangle 7"/>
          <p:cNvSpPr>
            <a:spLocks noGrp="1" noChangeArrowheads="1"/>
          </p:cNvSpPr>
          <p:nvPr>
            <p:ph type="sldNum" sz="quarter" idx="5"/>
          </p:nvPr>
        </p:nvSpPr>
        <p:spPr bwMode="auto">
          <a:xfrm>
            <a:off x="3977531" y="8841738"/>
            <a:ext cx="3043979" cy="465773"/>
          </a:xfrm>
          <a:prstGeom prst="rect">
            <a:avLst/>
          </a:prstGeom>
          <a:noFill/>
          <a:ln w="9525">
            <a:noFill/>
            <a:miter lim="800000"/>
            <a:headEnd/>
            <a:tailEnd/>
          </a:ln>
          <a:effectLst/>
        </p:spPr>
        <p:txBody>
          <a:bodyPr vert="horz" wrap="square" lIns="93317" tIns="46659" rIns="93317" bIns="46659" numCol="1" anchor="b" anchorCtr="0" compatLnSpc="1">
            <a:prstTxWarp prst="textNoShape">
              <a:avLst/>
            </a:prstTxWarp>
          </a:bodyPr>
          <a:lstStyle>
            <a:lvl1pPr algn="r">
              <a:defRPr sz="1200"/>
            </a:lvl1pPr>
          </a:lstStyle>
          <a:p>
            <a:fld id="{3F00FC04-CD9B-4012-BBE3-6A8ED7A52949}" type="slidenum">
              <a:rPr lang="en-US"/>
              <a:pPr/>
              <a:t>‹#›</a:t>
            </a:fld>
            <a:endParaRPr lang="en-US"/>
          </a:p>
        </p:txBody>
      </p:sp>
    </p:spTree>
    <p:extLst>
      <p:ext uri="{BB962C8B-B14F-4D97-AF65-F5344CB8AC3E}">
        <p14:creationId xmlns:p14="http://schemas.microsoft.com/office/powerpoint/2010/main" val="8351388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eaLnBrk="1" hangingPunct="1">
              <a:defRPr/>
            </a:pPr>
            <a:r>
              <a:rPr lang="en-US" dirty="0">
                <a:solidFill>
                  <a:srgbClr val="000000"/>
                </a:solidFill>
              </a:rPr>
              <a:t>The number of adults with gaps in coverage or who are underinsured climbed steadily over the last decade, rising from 61 million people, or third (36%) of working age adults, to 81 million , or 44 percent in 2010 (Exhibit ES-3).  There was little change </a:t>
            </a:r>
            <a:r>
              <a:rPr lang="en-US" dirty="0" err="1">
                <a:solidFill>
                  <a:srgbClr val="000000"/>
                </a:solidFill>
              </a:rPr>
              <a:t>howeverbetween</a:t>
            </a:r>
            <a:r>
              <a:rPr lang="en-US" dirty="0">
                <a:solidFill>
                  <a:srgbClr val="000000"/>
                </a:solidFill>
              </a:rPr>
              <a:t> 2010 and 2012, in either measure.  The lack of improvement in the number of people with a time uninsured likely reflects both an improvement in coverage among young adults, and a little or no improvement for adults in older age groups.   </a:t>
            </a:r>
          </a:p>
          <a:p>
            <a:pPr defTabSz="915772" eaLnBrk="1" hangingPunct="1">
              <a:defRPr/>
            </a:pPr>
            <a:endParaRPr lang="en-US" dirty="0">
              <a:solidFill>
                <a:srgbClr val="000000"/>
              </a:solidFill>
            </a:endParaRPr>
          </a:p>
          <a:p>
            <a:pPr defTabSz="915772" eaLnBrk="1" hangingPunct="1">
              <a:defRPr/>
            </a:pPr>
            <a:r>
              <a:rPr lang="en-US" dirty="0">
                <a:solidFill>
                  <a:srgbClr val="000000"/>
                </a:solidFill>
              </a:rPr>
              <a:t> The lack of change in  the number of adults who are </a:t>
            </a:r>
            <a:r>
              <a:rPr lang="en-US" u="sng" dirty="0">
                <a:solidFill>
                  <a:srgbClr val="000000"/>
                </a:solidFill>
              </a:rPr>
              <a:t>underinsured</a:t>
            </a:r>
            <a:r>
              <a:rPr lang="en-US" dirty="0">
                <a:solidFill>
                  <a:srgbClr val="000000"/>
                </a:solidFill>
              </a:rPr>
              <a:t> over the past two years is likely partly a result of slower health care cost growth and lower overall health spending by consumers, combined with declining household incomes. But provisions in the health reform law—such as requiring insurers to cover recommended preventive care without cost sharing, or banning the practice of placing limits on what plans will pay over a lifetime,, also are beginning to make health care more affordable for many consumers. </a:t>
            </a:r>
          </a:p>
          <a:p>
            <a:endParaRPr lang="en-US" dirty="0"/>
          </a:p>
        </p:txBody>
      </p:sp>
      <p:sp>
        <p:nvSpPr>
          <p:cNvPr id="4" name="Slide Number Placeholder 3"/>
          <p:cNvSpPr>
            <a:spLocks noGrp="1"/>
          </p:cNvSpPr>
          <p:nvPr>
            <p:ph type="sldNum" sz="quarter" idx="10"/>
          </p:nvPr>
        </p:nvSpPr>
        <p:spPr/>
        <p:txBody>
          <a:bodyPr/>
          <a:lstStyle/>
          <a:p>
            <a:fld id="{3F00FC04-CD9B-4012-BBE3-6A8ED7A52949}"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6432033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427DA6-D31B-456D-8864-33B316F05154}" type="slidenum">
              <a:rPr lang="en-US"/>
              <a:pPr/>
              <a:t>2</a:t>
            </a:fld>
            <a:endParaRPr lang="en-US" dirty="0"/>
          </a:p>
        </p:txBody>
      </p:sp>
      <p:sp>
        <p:nvSpPr>
          <p:cNvPr id="13314" name="Rectangle 2"/>
          <p:cNvSpPr>
            <a:spLocks noGrp="1" noRot="1" noChangeAspect="1" noChangeArrowheads="1" noTextEdit="1"/>
          </p:cNvSpPr>
          <p:nvPr>
            <p:ph type="sldImg"/>
          </p:nvPr>
        </p:nvSpPr>
        <p:spPr>
          <a:xfrm>
            <a:off x="1185863" y="698500"/>
            <a:ext cx="4654550" cy="3490913"/>
          </a:xfrm>
          <a:ln/>
        </p:spPr>
      </p:sp>
      <p:sp>
        <p:nvSpPr>
          <p:cNvPr id="1331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pPr>
              <a:defRPr/>
            </a:pPr>
            <a:fld id="{C8565299-4973-4F30-ABE2-CDC44D270B45}" type="slidenum">
              <a:rPr lang="en-US" smtClean="0">
                <a:solidFill>
                  <a:prstClr val="black"/>
                </a:solidFill>
              </a:rPr>
              <a:pPr>
                <a:defRPr/>
              </a:pPr>
              <a:t>3</a:t>
            </a:fld>
            <a:endParaRPr lang="en-US">
              <a:solidFill>
                <a:prstClr val="black"/>
              </a:solidFill>
            </a:endParaRPr>
          </a:p>
        </p:txBody>
      </p:sp>
    </p:spTree>
    <p:extLst>
      <p:ext uri="{BB962C8B-B14F-4D97-AF65-F5344CB8AC3E}">
        <p14:creationId xmlns:p14="http://schemas.microsoft.com/office/powerpoint/2010/main" val="1519794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050912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83012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9861568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5077316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733097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grpSp>
        <p:nvGrpSpPr>
          <p:cNvPr id="2" name="Group 5"/>
          <p:cNvGrpSpPr>
            <a:grpSpLocks/>
          </p:cNvGrpSpPr>
          <p:nvPr userDrawn="1"/>
        </p:nvGrpSpPr>
        <p:grpSpPr bwMode="auto">
          <a:xfrm>
            <a:off x="77788" y="166688"/>
            <a:ext cx="1728787" cy="1554162"/>
            <a:chOff x="49" y="105"/>
            <a:chExt cx="1089" cy="979"/>
          </a:xfrm>
        </p:grpSpPr>
        <p:sp>
          <p:nvSpPr>
            <p:cNvPr id="5" name="Oval 6"/>
            <p:cNvSpPr>
              <a:spLocks noChangeArrowheads="1"/>
            </p:cNvSpPr>
            <p:nvPr userDrawn="1"/>
          </p:nvSpPr>
          <p:spPr bwMode="auto">
            <a:xfrm>
              <a:off x="105" y="105"/>
              <a:ext cx="979" cy="979"/>
            </a:xfrm>
            <a:prstGeom prst="ellipse">
              <a:avLst/>
            </a:prstGeom>
            <a:noFill/>
            <a:ln w="38100">
              <a:solidFill>
                <a:schemeClr val="tx1"/>
              </a:solidFill>
              <a:round/>
              <a:headEnd/>
              <a:tailEnd/>
            </a:ln>
            <a:effectLst/>
          </p:spPr>
          <p:txBody>
            <a:bodyPr wrap="none" anchor="ctr"/>
            <a:lstStyle/>
            <a:p>
              <a:pPr>
                <a:defRPr/>
              </a:pPr>
              <a:endParaRPr lang="en-US" sz="2000">
                <a:solidFill>
                  <a:srgbClr val="000000"/>
                </a:solidFill>
                <a:ea typeface="+mn-ea"/>
              </a:endParaRPr>
            </a:p>
          </p:txBody>
        </p:sp>
        <p:sp>
          <p:nvSpPr>
            <p:cNvPr id="6" name="Text Box 7"/>
            <p:cNvSpPr txBox="1">
              <a:spLocks noChangeArrowheads="1"/>
            </p:cNvSpPr>
            <p:nvPr userDrawn="1"/>
          </p:nvSpPr>
          <p:spPr bwMode="auto">
            <a:xfrm>
              <a:off x="49" y="393"/>
              <a:ext cx="1089" cy="403"/>
            </a:xfrm>
            <a:prstGeom prst="rect">
              <a:avLst/>
            </a:prstGeom>
            <a:noFill/>
            <a:ln w="9525">
              <a:noFill/>
              <a:miter lim="800000"/>
              <a:headEnd/>
              <a:tailEnd/>
            </a:ln>
            <a:effectLst/>
          </p:spPr>
          <p:txBody>
            <a:bodyPr>
              <a:spAutoFit/>
            </a:bodyPr>
            <a:lstStyle/>
            <a:p>
              <a:pPr algn="ctr">
                <a:defRPr/>
              </a:pPr>
              <a:r>
                <a:rPr lang="en-US" sz="1200" b="1">
                  <a:solidFill>
                    <a:srgbClr val="000000"/>
                  </a:solidFill>
                  <a:ea typeface="+mn-ea"/>
                </a:rPr>
                <a:t>THE COMMONWEALTH</a:t>
              </a:r>
            </a:p>
            <a:p>
              <a:pPr algn="ctr">
                <a:defRPr/>
              </a:pPr>
              <a:r>
                <a:rPr lang="en-US" sz="1200" b="1">
                  <a:solidFill>
                    <a:srgbClr val="000000"/>
                  </a:solidFill>
                  <a:ea typeface="+mn-ea"/>
                </a:rPr>
                <a:t> FUND</a:t>
              </a:r>
            </a:p>
          </p:txBody>
        </p:sp>
      </p:grpSp>
      <p:sp>
        <p:nvSpPr>
          <p:cNvPr id="200706" name="Rectangle 2"/>
          <p:cNvSpPr>
            <a:spLocks noGrp="1" noChangeArrowheads="1"/>
          </p:cNvSpPr>
          <p:nvPr>
            <p:ph type="ctrTitle"/>
          </p:nvPr>
        </p:nvSpPr>
        <p:spPr>
          <a:xfrm>
            <a:off x="685800" y="2133600"/>
            <a:ext cx="7772400" cy="1470025"/>
          </a:xfrm>
        </p:spPr>
        <p:txBody>
          <a:bodyPr/>
          <a:lstStyle>
            <a:lvl1pPr>
              <a:defRPr/>
            </a:lvl1pPr>
          </a:lstStyle>
          <a:p>
            <a:r>
              <a:rPr lang="en-US"/>
              <a:t>Click to edit Master title style</a:t>
            </a:r>
          </a:p>
        </p:txBody>
      </p:sp>
      <p:sp>
        <p:nvSpPr>
          <p:cNvPr id="200707" name="Rectangle 3"/>
          <p:cNvSpPr>
            <a:spLocks noGrp="1" noChangeArrowheads="1"/>
          </p:cNvSpPr>
          <p:nvPr>
            <p:ph type="subTitle" idx="1"/>
          </p:nvPr>
        </p:nvSpPr>
        <p:spPr>
          <a:xfrm>
            <a:off x="1371600" y="3886200"/>
            <a:ext cx="6400800" cy="1752600"/>
          </a:xfrm>
        </p:spPr>
        <p:txBody>
          <a:bodyPr/>
          <a:lstStyle>
            <a:lvl1pPr marL="0" indent="0" algn="ctr">
              <a:buFontTx/>
              <a:buNone/>
              <a:defRPr sz="1600"/>
            </a:lvl1pPr>
          </a:lstStyle>
          <a:p>
            <a:r>
              <a:rPr lang="en-US"/>
              <a:t>Click to edit Master subtitle style</a:t>
            </a:r>
          </a:p>
        </p:txBody>
      </p:sp>
      <p:sp>
        <p:nvSpPr>
          <p:cNvPr id="7" name="Rectangle 4"/>
          <p:cNvSpPr>
            <a:spLocks noGrp="1" noChangeArrowheads="1"/>
          </p:cNvSpPr>
          <p:nvPr>
            <p:ph type="ftr" sz="quarter" idx="10"/>
          </p:nvPr>
        </p:nvSpPr>
        <p:spPr bwMode="auto">
          <a:xfrm>
            <a:off x="3124200" y="6245225"/>
            <a:ext cx="2895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a:solidFill>
                <a:srgbClr val="000000"/>
              </a:solidFill>
              <a:ea typeface="+mn-ea"/>
            </a:endParaRPr>
          </a:p>
        </p:txBody>
      </p:sp>
    </p:spTree>
    <p:extLst>
      <p:ext uri="{BB962C8B-B14F-4D97-AF65-F5344CB8AC3E}">
        <p14:creationId xmlns:p14="http://schemas.microsoft.com/office/powerpoint/2010/main" val="26706258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3FEFFE71-1B64-4A45-A451-FC87ACEB279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4391023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sldNum" sz="quarter" idx="10"/>
          </p:nvPr>
        </p:nvSpPr>
        <p:spPr>
          <a:ln/>
        </p:spPr>
        <p:txBody>
          <a:bodyPr/>
          <a:lstStyle>
            <a:lvl1pPr>
              <a:defRPr/>
            </a:lvl1pPr>
          </a:lstStyle>
          <a:p>
            <a:pPr>
              <a:defRPr/>
            </a:pPr>
            <a:fld id="{4D94E472-4738-4F3A-9BEB-80EDA4E6DE8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370562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09550" y="1123950"/>
            <a:ext cx="4305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67250" y="1123950"/>
            <a:ext cx="43053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sldNum" sz="quarter" idx="10"/>
          </p:nvPr>
        </p:nvSpPr>
        <p:spPr>
          <a:ln/>
        </p:spPr>
        <p:txBody>
          <a:bodyPr/>
          <a:lstStyle>
            <a:lvl1pPr>
              <a:defRPr/>
            </a:lvl1pPr>
          </a:lstStyle>
          <a:p>
            <a:pPr>
              <a:defRPr/>
            </a:pPr>
            <a:fld id="{8E2AF05C-63E7-42D6-B2D0-FAA62946AEE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14978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sldNum" sz="quarter" idx="10"/>
          </p:nvPr>
        </p:nvSpPr>
        <p:spPr>
          <a:ln/>
        </p:spPr>
        <p:txBody>
          <a:bodyPr/>
          <a:lstStyle>
            <a:lvl1pPr>
              <a:defRPr/>
            </a:lvl1pPr>
          </a:lstStyle>
          <a:p>
            <a:pPr>
              <a:defRPr/>
            </a:pPr>
            <a:fld id="{4737770F-3E17-40DF-B0C6-982FF1B1094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433799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550144E9-BDC2-4AE6-A5DD-EE80F6DEF26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88422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5621673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88849E-59FB-4CBD-9B75-4C472D9325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9127300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793CC368-87B5-42B5-9BD9-BD725DAC46D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41340298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sldNum" sz="quarter" idx="10"/>
          </p:nvPr>
        </p:nvSpPr>
        <p:spPr>
          <a:ln/>
        </p:spPr>
        <p:txBody>
          <a:bodyPr/>
          <a:lstStyle>
            <a:lvl1pPr>
              <a:defRPr/>
            </a:lvl1pPr>
          </a:lstStyle>
          <a:p>
            <a:pPr>
              <a:defRPr/>
            </a:pPr>
            <a:fld id="{6418480E-FABD-4610-9BCD-C5FBF3D4A81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06062563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D0122A1C-7CA0-4B52-9220-C59591D53FC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5593036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163513"/>
            <a:ext cx="2284412" cy="598963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0" y="163513"/>
            <a:ext cx="6704013" cy="598963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A23F5908-99FB-4067-AFEF-D7C6CBF51C9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5777764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0" y="163513"/>
            <a:ext cx="9140825" cy="731837"/>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209550" y="1123950"/>
            <a:ext cx="8763000" cy="5029200"/>
          </a:xfrm>
        </p:spPr>
        <p:txBody>
          <a:bodyPr/>
          <a:lstStyle/>
          <a:p>
            <a:pPr lvl="0"/>
            <a:endParaRPr lang="en-US" noProof="0" smtClean="0"/>
          </a:p>
        </p:txBody>
      </p:sp>
      <p:sp>
        <p:nvSpPr>
          <p:cNvPr id="4" name="Rectangle 4"/>
          <p:cNvSpPr>
            <a:spLocks noGrp="1" noChangeArrowheads="1"/>
          </p:cNvSpPr>
          <p:nvPr>
            <p:ph type="sldNum" sz="quarter" idx="10"/>
          </p:nvPr>
        </p:nvSpPr>
        <p:spPr>
          <a:ln/>
        </p:spPr>
        <p:txBody>
          <a:bodyPr/>
          <a:lstStyle>
            <a:lvl1pPr>
              <a:defRPr/>
            </a:lvl1pPr>
          </a:lstStyle>
          <a:p>
            <a:pPr>
              <a:defRPr/>
            </a:pPr>
            <a:fld id="{6D3B0B9B-89F4-4E5B-A172-74DAECC3AF2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41089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1769948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2988947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786379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4094459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302435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7443861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Tree>
    <p:extLst>
      <p:ext uri="{BB962C8B-B14F-4D97-AF65-F5344CB8AC3E}">
        <p14:creationId xmlns:p14="http://schemas.microsoft.com/office/powerpoint/2010/main" val="3515816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theme" Target="../theme/theme2.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5363"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2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mn-ea"/>
              </a:defRPr>
            </a:lvl1pPr>
          </a:lstStyle>
          <a:p>
            <a:pPr>
              <a:defRPr/>
            </a:pPr>
            <a:endParaRPr lang="en-US">
              <a:solidFill>
                <a:srgbClr val="000000"/>
              </a:solidFill>
            </a:endParaRPr>
          </a:p>
        </p:txBody>
      </p:sp>
      <p:sp>
        <p:nvSpPr>
          <p:cNvPr id="28672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mn-ea"/>
              </a:defRPr>
            </a:lvl1pPr>
          </a:lstStyle>
          <a:p>
            <a:pPr>
              <a:defRPr/>
            </a:pPr>
            <a:endParaRPr lang="en-US">
              <a:solidFill>
                <a:srgbClr val="000000"/>
              </a:solidFill>
            </a:endParaRPr>
          </a:p>
        </p:txBody>
      </p:sp>
    </p:spTree>
    <p:extLst>
      <p:ext uri="{BB962C8B-B14F-4D97-AF65-F5344CB8AC3E}">
        <p14:creationId xmlns:p14="http://schemas.microsoft.com/office/powerpoint/2010/main" val="4271952010"/>
      </p:ext>
    </p:extLst>
  </p:cSld>
  <p:clrMap bg1="lt1" tx1="dk1" bg2="lt2" tx2="dk2" accent1="accent1" accent2="accent2" accent3="accent3" accent4="accent4" accent5="accent5" accent6="accent6" hlink="hlink" folHlink="folHlink"/>
  <p:sldLayoutIdLst>
    <p:sldLayoutId id="2147487136" r:id="rId1"/>
    <p:sldLayoutId id="2147487137" r:id="rId2"/>
    <p:sldLayoutId id="2147487138" r:id="rId3"/>
    <p:sldLayoutId id="2147487139" r:id="rId4"/>
    <p:sldLayoutId id="2147487140" r:id="rId5"/>
    <p:sldLayoutId id="2147487141" r:id="rId6"/>
    <p:sldLayoutId id="2147487142" r:id="rId7"/>
    <p:sldLayoutId id="2147487143" r:id="rId8"/>
    <p:sldLayoutId id="2147487144" r:id="rId9"/>
    <p:sldLayoutId id="2147487145" r:id="rId10"/>
    <p:sldLayoutId id="2147487146" r:id="rId11"/>
    <p:sldLayoutId id="2147487147" r:id="rId12"/>
    <p:sldLayoutId id="2147487148" r:id="rId13"/>
  </p:sldLayoutIdLst>
  <p:txStyles>
    <p:titleStyle>
      <a:lvl1pPr algn="ctr" rtl="0" eaLnBrk="0" fontAlgn="base" hangingPunct="0">
        <a:spcBef>
          <a:spcPct val="0"/>
        </a:spcBef>
        <a:spcAft>
          <a:spcPct val="0"/>
        </a:spcAft>
        <a:defRPr sz="20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2000">
          <a:solidFill>
            <a:schemeClr val="tx2"/>
          </a:solidFill>
          <a:latin typeface="Arial Black" pitchFamily="34" charset="0"/>
          <a:ea typeface="ＭＳ Ｐゴシック" charset="-128"/>
          <a:cs typeface="ＭＳ Ｐゴシック" charset="-128"/>
        </a:defRPr>
      </a:lvl2pPr>
      <a:lvl3pPr algn="ctr" rtl="0" eaLnBrk="0" fontAlgn="base" hangingPunct="0">
        <a:spcBef>
          <a:spcPct val="0"/>
        </a:spcBef>
        <a:spcAft>
          <a:spcPct val="0"/>
        </a:spcAft>
        <a:defRPr sz="2000">
          <a:solidFill>
            <a:schemeClr val="tx2"/>
          </a:solidFill>
          <a:latin typeface="Arial Black" pitchFamily="34" charset="0"/>
          <a:ea typeface="ＭＳ Ｐゴシック" charset="-128"/>
          <a:cs typeface="ＭＳ Ｐゴシック" charset="-128"/>
        </a:defRPr>
      </a:lvl3pPr>
      <a:lvl4pPr algn="ctr" rtl="0" eaLnBrk="0" fontAlgn="base" hangingPunct="0">
        <a:spcBef>
          <a:spcPct val="0"/>
        </a:spcBef>
        <a:spcAft>
          <a:spcPct val="0"/>
        </a:spcAft>
        <a:defRPr sz="2000">
          <a:solidFill>
            <a:schemeClr val="tx2"/>
          </a:solidFill>
          <a:latin typeface="Arial Black" pitchFamily="34" charset="0"/>
          <a:ea typeface="ＭＳ Ｐゴシック" charset="-128"/>
          <a:cs typeface="ＭＳ Ｐゴシック" charset="-128"/>
        </a:defRPr>
      </a:lvl4pPr>
      <a:lvl5pPr algn="ctr" rtl="0" eaLnBrk="0" fontAlgn="base" hangingPunct="0">
        <a:spcBef>
          <a:spcPct val="0"/>
        </a:spcBef>
        <a:spcAft>
          <a:spcPct val="0"/>
        </a:spcAft>
        <a:defRPr sz="2000">
          <a:solidFill>
            <a:schemeClr val="tx2"/>
          </a:solidFill>
          <a:latin typeface="Arial Black" pitchFamily="34" charset="0"/>
          <a:ea typeface="ＭＳ Ｐゴシック" charset="-128"/>
          <a:cs typeface="ＭＳ Ｐゴシック" charset="-128"/>
        </a:defRPr>
      </a:lvl5pPr>
      <a:lvl6pPr marL="457200" algn="ctr" rtl="0" fontAlgn="base">
        <a:spcBef>
          <a:spcPct val="0"/>
        </a:spcBef>
        <a:spcAft>
          <a:spcPct val="0"/>
        </a:spcAft>
        <a:defRPr sz="2000">
          <a:solidFill>
            <a:schemeClr val="tx2"/>
          </a:solidFill>
          <a:latin typeface="Arial Black" pitchFamily="34" charset="0"/>
        </a:defRPr>
      </a:lvl6pPr>
      <a:lvl7pPr marL="914400" algn="ctr" rtl="0" fontAlgn="base">
        <a:spcBef>
          <a:spcPct val="0"/>
        </a:spcBef>
        <a:spcAft>
          <a:spcPct val="0"/>
        </a:spcAft>
        <a:defRPr sz="2000">
          <a:solidFill>
            <a:schemeClr val="tx2"/>
          </a:solidFill>
          <a:latin typeface="Arial Black" pitchFamily="34" charset="0"/>
        </a:defRPr>
      </a:lvl7pPr>
      <a:lvl8pPr marL="1371600" algn="ctr" rtl="0" fontAlgn="base">
        <a:spcBef>
          <a:spcPct val="0"/>
        </a:spcBef>
        <a:spcAft>
          <a:spcPct val="0"/>
        </a:spcAft>
        <a:defRPr sz="2000">
          <a:solidFill>
            <a:schemeClr val="tx2"/>
          </a:solidFill>
          <a:latin typeface="Arial Black" pitchFamily="34" charset="0"/>
        </a:defRPr>
      </a:lvl8pPr>
      <a:lvl9pPr marL="1828800" algn="ctr" rtl="0" fontAlgn="base">
        <a:spcBef>
          <a:spcPct val="0"/>
        </a:spcBef>
        <a:spcAft>
          <a:spcPct val="0"/>
        </a:spcAft>
        <a:defRPr sz="2000">
          <a:solidFill>
            <a:schemeClr val="tx2"/>
          </a:solidFill>
          <a:latin typeface="Arial Black"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0" y="163513"/>
            <a:ext cx="9140825" cy="7318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75" name="Rectangle 3"/>
          <p:cNvSpPr>
            <a:spLocks noGrp="1" noChangeArrowheads="1"/>
          </p:cNvSpPr>
          <p:nvPr>
            <p:ph type="body" idx="1"/>
          </p:nvPr>
        </p:nvSpPr>
        <p:spPr bwMode="auto">
          <a:xfrm>
            <a:off x="209550" y="1123950"/>
            <a:ext cx="87630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9684" name="Rectangle 4"/>
          <p:cNvSpPr>
            <a:spLocks noGrp="1" noChangeArrowheads="1"/>
          </p:cNvSpPr>
          <p:nvPr>
            <p:ph type="sldNum" sz="quarter" idx="4"/>
          </p:nvPr>
        </p:nvSpPr>
        <p:spPr bwMode="auto">
          <a:xfrm>
            <a:off x="7010400" y="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1EB22ABD-010A-4564-B1E3-AE7312949704}" type="slidenum">
              <a:rPr lang="en-US">
                <a:solidFill>
                  <a:srgbClr val="000000"/>
                </a:solidFill>
                <a:ea typeface="+mn-ea"/>
              </a:rPr>
              <a:pPr>
                <a:defRPr/>
              </a:pPr>
              <a:t>‹#›</a:t>
            </a:fld>
            <a:endParaRPr lang="en-US">
              <a:solidFill>
                <a:srgbClr val="000000"/>
              </a:solidFill>
              <a:ea typeface="+mn-ea"/>
            </a:endParaRPr>
          </a:p>
        </p:txBody>
      </p:sp>
      <p:grpSp>
        <p:nvGrpSpPr>
          <p:cNvPr id="2" name="Group 5"/>
          <p:cNvGrpSpPr>
            <a:grpSpLocks/>
          </p:cNvGrpSpPr>
          <p:nvPr userDrawn="1"/>
        </p:nvGrpSpPr>
        <p:grpSpPr bwMode="auto">
          <a:xfrm>
            <a:off x="8029575" y="5867400"/>
            <a:ext cx="1143000" cy="914400"/>
            <a:chOff x="5058" y="3695"/>
            <a:chExt cx="720" cy="576"/>
          </a:xfrm>
        </p:grpSpPr>
        <p:sp>
          <p:nvSpPr>
            <p:cNvPr id="199686" name="Oval 6"/>
            <p:cNvSpPr>
              <a:spLocks noChangeArrowheads="1"/>
            </p:cNvSpPr>
            <p:nvPr userDrawn="1"/>
          </p:nvSpPr>
          <p:spPr bwMode="auto">
            <a:xfrm>
              <a:off x="5128" y="3695"/>
              <a:ext cx="576" cy="576"/>
            </a:xfrm>
            <a:prstGeom prst="ellipse">
              <a:avLst/>
            </a:prstGeom>
            <a:noFill/>
            <a:ln w="28575">
              <a:solidFill>
                <a:schemeClr val="tx1"/>
              </a:solidFill>
              <a:round/>
              <a:headEnd/>
              <a:tailEnd/>
            </a:ln>
            <a:effectLst/>
          </p:spPr>
          <p:txBody>
            <a:bodyPr wrap="none" anchor="ctr"/>
            <a:lstStyle/>
            <a:p>
              <a:pPr>
                <a:defRPr/>
              </a:pPr>
              <a:endParaRPr lang="en-US" sz="2000">
                <a:solidFill>
                  <a:srgbClr val="000000"/>
                </a:solidFill>
                <a:ea typeface="+mn-ea"/>
              </a:endParaRPr>
            </a:p>
          </p:txBody>
        </p:sp>
        <p:sp>
          <p:nvSpPr>
            <p:cNvPr id="199687" name="Text Box 7"/>
            <p:cNvSpPr txBox="1">
              <a:spLocks noChangeArrowheads="1"/>
            </p:cNvSpPr>
            <p:nvPr userDrawn="1"/>
          </p:nvSpPr>
          <p:spPr bwMode="auto">
            <a:xfrm>
              <a:off x="5058" y="3855"/>
              <a:ext cx="720" cy="259"/>
            </a:xfrm>
            <a:prstGeom prst="rect">
              <a:avLst/>
            </a:prstGeom>
            <a:noFill/>
            <a:ln w="9525">
              <a:noFill/>
              <a:miter lim="800000"/>
              <a:headEnd/>
              <a:tailEnd/>
            </a:ln>
            <a:effectLst/>
          </p:spPr>
          <p:txBody>
            <a:bodyPr>
              <a:spAutoFit/>
            </a:bodyPr>
            <a:lstStyle/>
            <a:p>
              <a:pPr algn="ctr">
                <a:defRPr/>
              </a:pPr>
              <a:r>
                <a:rPr lang="en-US" sz="700" b="1">
                  <a:solidFill>
                    <a:srgbClr val="000000"/>
                  </a:solidFill>
                  <a:ea typeface="+mn-ea"/>
                </a:rPr>
                <a:t>THE COMMONWEALTH</a:t>
              </a:r>
            </a:p>
            <a:p>
              <a:pPr algn="ctr">
                <a:defRPr/>
              </a:pPr>
              <a:r>
                <a:rPr lang="en-US" sz="700" b="1">
                  <a:solidFill>
                    <a:srgbClr val="000000"/>
                  </a:solidFill>
                  <a:ea typeface="+mn-ea"/>
                </a:rPr>
                <a:t> FUND</a:t>
              </a:r>
            </a:p>
          </p:txBody>
        </p:sp>
      </p:grpSp>
    </p:spTree>
    <p:extLst>
      <p:ext uri="{BB962C8B-B14F-4D97-AF65-F5344CB8AC3E}">
        <p14:creationId xmlns:p14="http://schemas.microsoft.com/office/powerpoint/2010/main" val="186611513"/>
      </p:ext>
    </p:extLst>
  </p:cSld>
  <p:clrMap bg1="lt1" tx1="dk1" bg2="lt2" tx2="dk2" accent1="accent1" accent2="accent2" accent3="accent3" accent4="accent4" accent5="accent5" accent6="accent6" hlink="hlink" folHlink="folHlink"/>
  <p:sldLayoutIdLst>
    <p:sldLayoutId id="2147487150" r:id="rId1"/>
    <p:sldLayoutId id="2147487151" r:id="rId2"/>
    <p:sldLayoutId id="2147487152" r:id="rId3"/>
    <p:sldLayoutId id="2147487153" r:id="rId4"/>
    <p:sldLayoutId id="2147487154" r:id="rId5"/>
    <p:sldLayoutId id="2147487155" r:id="rId6"/>
    <p:sldLayoutId id="2147487156" r:id="rId7"/>
    <p:sldLayoutId id="2147487157" r:id="rId8"/>
    <p:sldLayoutId id="2147487158" r:id="rId9"/>
    <p:sldLayoutId id="2147487159" r:id="rId10"/>
    <p:sldLayoutId id="2147487160" r:id="rId11"/>
    <p:sldLayoutId id="2147487161" r:id="rId12"/>
  </p:sldLayoutIdLst>
  <p:txStyles>
    <p:titleStyle>
      <a:lvl1pPr algn="ctr" rtl="0" eaLnBrk="0" fontAlgn="base" hangingPunct="0">
        <a:spcBef>
          <a:spcPct val="0"/>
        </a:spcBef>
        <a:spcAft>
          <a:spcPct val="0"/>
        </a:spcAft>
        <a:defRPr sz="2400" b="1">
          <a:solidFill>
            <a:schemeClr val="tx2"/>
          </a:solidFill>
          <a:latin typeface="+mj-lt"/>
          <a:ea typeface="+mj-ea"/>
          <a:cs typeface="+mj-cs"/>
        </a:defRPr>
      </a:lvl1pPr>
      <a:lvl2pPr algn="ctr" rtl="0" eaLnBrk="0" fontAlgn="base" hangingPunct="0">
        <a:spcBef>
          <a:spcPct val="0"/>
        </a:spcBef>
        <a:spcAft>
          <a:spcPct val="0"/>
        </a:spcAft>
        <a:defRPr sz="2400" b="1">
          <a:solidFill>
            <a:schemeClr val="tx2"/>
          </a:solidFill>
          <a:latin typeface="Arial" charset="0"/>
          <a:cs typeface="Arial" charset="0"/>
        </a:defRPr>
      </a:lvl2pPr>
      <a:lvl3pPr algn="ctr" rtl="0" eaLnBrk="0" fontAlgn="base" hangingPunct="0">
        <a:spcBef>
          <a:spcPct val="0"/>
        </a:spcBef>
        <a:spcAft>
          <a:spcPct val="0"/>
        </a:spcAft>
        <a:defRPr sz="2400" b="1">
          <a:solidFill>
            <a:schemeClr val="tx2"/>
          </a:solidFill>
          <a:latin typeface="Arial" charset="0"/>
          <a:cs typeface="Arial" charset="0"/>
        </a:defRPr>
      </a:lvl3pPr>
      <a:lvl4pPr algn="ctr" rtl="0" eaLnBrk="0" fontAlgn="base" hangingPunct="0">
        <a:spcBef>
          <a:spcPct val="0"/>
        </a:spcBef>
        <a:spcAft>
          <a:spcPct val="0"/>
        </a:spcAft>
        <a:defRPr sz="2400" b="1">
          <a:solidFill>
            <a:schemeClr val="tx2"/>
          </a:solidFill>
          <a:latin typeface="Arial" charset="0"/>
          <a:cs typeface="Arial" charset="0"/>
        </a:defRPr>
      </a:lvl4pPr>
      <a:lvl5pPr algn="ctr" rtl="0" eaLnBrk="0" fontAlgn="base" hangingPunct="0">
        <a:spcBef>
          <a:spcPct val="0"/>
        </a:spcBef>
        <a:spcAft>
          <a:spcPct val="0"/>
        </a:spcAft>
        <a:defRPr sz="2400" b="1">
          <a:solidFill>
            <a:schemeClr val="tx2"/>
          </a:solidFill>
          <a:latin typeface="Arial" charset="0"/>
          <a:cs typeface="Arial" charset="0"/>
        </a:defRPr>
      </a:lvl5pPr>
      <a:lvl6pPr marL="457200" algn="ctr" rtl="0" fontAlgn="base">
        <a:spcBef>
          <a:spcPct val="0"/>
        </a:spcBef>
        <a:spcAft>
          <a:spcPct val="0"/>
        </a:spcAft>
        <a:defRPr sz="2400" b="1">
          <a:solidFill>
            <a:schemeClr val="tx2"/>
          </a:solidFill>
          <a:latin typeface="Arial" charset="0"/>
          <a:cs typeface="Arial" charset="0"/>
        </a:defRPr>
      </a:lvl6pPr>
      <a:lvl7pPr marL="914400" algn="ctr" rtl="0" fontAlgn="base">
        <a:spcBef>
          <a:spcPct val="0"/>
        </a:spcBef>
        <a:spcAft>
          <a:spcPct val="0"/>
        </a:spcAft>
        <a:defRPr sz="2400" b="1">
          <a:solidFill>
            <a:schemeClr val="tx2"/>
          </a:solidFill>
          <a:latin typeface="Arial" charset="0"/>
          <a:cs typeface="Arial" charset="0"/>
        </a:defRPr>
      </a:lvl7pPr>
      <a:lvl8pPr marL="1371600" algn="ctr" rtl="0" fontAlgn="base">
        <a:spcBef>
          <a:spcPct val="0"/>
        </a:spcBef>
        <a:spcAft>
          <a:spcPct val="0"/>
        </a:spcAft>
        <a:defRPr sz="2400" b="1">
          <a:solidFill>
            <a:schemeClr val="tx2"/>
          </a:solidFill>
          <a:latin typeface="Arial" charset="0"/>
          <a:cs typeface="Arial" charset="0"/>
        </a:defRPr>
      </a:lvl8pPr>
      <a:lvl9pPr marL="1828800" algn="ctr" rtl="0" fontAlgn="base">
        <a:spcBef>
          <a:spcPct val="0"/>
        </a:spcBef>
        <a:spcAft>
          <a:spcPct val="0"/>
        </a:spcAft>
        <a:defRPr sz="24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b="1">
          <a:solidFill>
            <a:schemeClr val="tx1"/>
          </a:solidFill>
          <a:latin typeface="+mn-lt"/>
          <a:ea typeface="+mn-ea"/>
          <a:cs typeface="+mn-cs"/>
        </a:defRPr>
      </a:lvl1pPr>
      <a:lvl2pPr marL="742950" indent="-285750" algn="l" rtl="0" eaLnBrk="0" fontAlgn="base" hangingPunct="0">
        <a:spcBef>
          <a:spcPct val="20000"/>
        </a:spcBef>
        <a:spcAft>
          <a:spcPct val="0"/>
        </a:spcAft>
        <a:buChar char="–"/>
        <a:defRPr b="1">
          <a:solidFill>
            <a:schemeClr val="tx1"/>
          </a:solidFill>
          <a:latin typeface="+mn-lt"/>
          <a:cs typeface="+mn-cs"/>
        </a:defRPr>
      </a:lvl2pPr>
      <a:lvl3pPr marL="1143000" indent="-228600" algn="l" rtl="0" eaLnBrk="0" fontAlgn="base" hangingPunct="0">
        <a:spcBef>
          <a:spcPct val="20000"/>
        </a:spcBef>
        <a:spcAft>
          <a:spcPct val="0"/>
        </a:spcAft>
        <a:buChar char="•"/>
        <a:defRPr b="1">
          <a:solidFill>
            <a:schemeClr val="tx1"/>
          </a:solidFill>
          <a:latin typeface="+mn-lt"/>
          <a:cs typeface="+mn-cs"/>
        </a:defRPr>
      </a:lvl3pPr>
      <a:lvl4pPr marL="1600200" indent="-228600" algn="l" rtl="0" eaLnBrk="0" fontAlgn="base" hangingPunct="0">
        <a:spcBef>
          <a:spcPct val="20000"/>
        </a:spcBef>
        <a:spcAft>
          <a:spcPct val="0"/>
        </a:spcAft>
        <a:buChar char="–"/>
        <a:defRPr b="1">
          <a:solidFill>
            <a:schemeClr val="tx1"/>
          </a:solidFill>
          <a:latin typeface="+mn-lt"/>
          <a:cs typeface="+mn-cs"/>
        </a:defRPr>
      </a:lvl4pPr>
      <a:lvl5pPr marL="2057400" indent="-228600" algn="l" rtl="0" eaLnBrk="0" fontAlgn="base" hangingPunct="0">
        <a:spcBef>
          <a:spcPct val="20000"/>
        </a:spcBef>
        <a:spcAft>
          <a:spcPct val="0"/>
        </a:spcAft>
        <a:buChar char="»"/>
        <a:defRPr b="1">
          <a:solidFill>
            <a:schemeClr val="tx1"/>
          </a:solidFill>
          <a:latin typeface="+mn-lt"/>
          <a:cs typeface="+mn-cs"/>
        </a:defRPr>
      </a:lvl5pPr>
      <a:lvl6pPr marL="2514600" indent="-228600" algn="l" rtl="0" fontAlgn="base">
        <a:spcBef>
          <a:spcPct val="20000"/>
        </a:spcBef>
        <a:spcAft>
          <a:spcPct val="0"/>
        </a:spcAft>
        <a:buChar char="»"/>
        <a:defRPr b="1">
          <a:solidFill>
            <a:schemeClr val="tx1"/>
          </a:solidFill>
          <a:latin typeface="+mn-lt"/>
          <a:cs typeface="+mn-cs"/>
        </a:defRPr>
      </a:lvl6pPr>
      <a:lvl7pPr marL="2971800" indent="-228600" algn="l" rtl="0" fontAlgn="base">
        <a:spcBef>
          <a:spcPct val="20000"/>
        </a:spcBef>
        <a:spcAft>
          <a:spcPct val="0"/>
        </a:spcAft>
        <a:buChar char="»"/>
        <a:defRPr b="1">
          <a:solidFill>
            <a:schemeClr val="tx1"/>
          </a:solidFill>
          <a:latin typeface="+mn-lt"/>
          <a:cs typeface="+mn-cs"/>
        </a:defRPr>
      </a:lvl7pPr>
      <a:lvl8pPr marL="3429000" indent="-228600" algn="l" rtl="0" fontAlgn="base">
        <a:spcBef>
          <a:spcPct val="20000"/>
        </a:spcBef>
        <a:spcAft>
          <a:spcPct val="0"/>
        </a:spcAft>
        <a:buChar char="»"/>
        <a:defRPr b="1">
          <a:solidFill>
            <a:schemeClr val="tx1"/>
          </a:solidFill>
          <a:latin typeface="+mn-lt"/>
          <a:cs typeface="+mn-cs"/>
        </a:defRPr>
      </a:lvl8pPr>
      <a:lvl9pPr marL="3886200" indent="-228600" algn="l" rtl="0" fontAlgn="base">
        <a:spcBef>
          <a:spcPct val="20000"/>
        </a:spcBef>
        <a:spcAft>
          <a:spcPct val="0"/>
        </a:spcAft>
        <a:buChar char="»"/>
        <a:defRPr b="1">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extLst>
              <p:ext uri="{D42A27DB-BD31-4B8C-83A1-F6EECF244321}">
                <p14:modId xmlns:p14="http://schemas.microsoft.com/office/powerpoint/2010/main" val="2170897995"/>
              </p:ext>
            </p:extLst>
          </p:nvPr>
        </p:nvGraphicFramePr>
        <p:xfrm>
          <a:off x="177299" y="964998"/>
          <a:ext cx="8763000" cy="4659868"/>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74523" y="609600"/>
            <a:ext cx="3352800" cy="338554"/>
          </a:xfrm>
          <a:prstGeom prst="rect">
            <a:avLst/>
          </a:prstGeom>
          <a:noFill/>
        </p:spPr>
        <p:txBody>
          <a:bodyPr wrap="square" rtlCol="0">
            <a:spAutoFit/>
          </a:bodyPr>
          <a:lstStyle/>
          <a:p>
            <a:r>
              <a:rPr lang="en-US" sz="1600" b="1" dirty="0" smtClean="0">
                <a:solidFill>
                  <a:srgbClr val="000000"/>
                </a:solidFill>
              </a:rPr>
              <a:t>Percent of adults ages 19–64</a:t>
            </a:r>
            <a:endParaRPr lang="en-US" sz="1600" b="1" dirty="0">
              <a:solidFill>
                <a:srgbClr val="000000"/>
              </a:solidFill>
            </a:endParaRPr>
          </a:p>
        </p:txBody>
      </p:sp>
      <p:sp>
        <p:nvSpPr>
          <p:cNvPr id="35" name="Rectangle 48"/>
          <p:cNvSpPr>
            <a:spLocks noChangeArrowheads="1"/>
          </p:cNvSpPr>
          <p:nvPr/>
        </p:nvSpPr>
        <p:spPr bwMode="auto">
          <a:xfrm>
            <a:off x="0" y="76200"/>
            <a:ext cx="9140825" cy="707886"/>
          </a:xfrm>
          <a:prstGeom prst="rect">
            <a:avLst/>
          </a:prstGeom>
          <a:noFill/>
          <a:ln w="9525">
            <a:noFill/>
            <a:miter lim="800000"/>
            <a:headEnd/>
            <a:tailEnd/>
          </a:ln>
        </p:spPr>
        <p:txBody>
          <a:bodyPr anchorCtr="1">
            <a:spAutoFit/>
          </a:bodyPr>
          <a:lstStyle/>
          <a:p>
            <a:pPr algn="ctr"/>
            <a:r>
              <a:rPr lang="en-US" sz="2000" b="1" dirty="0">
                <a:solidFill>
                  <a:srgbClr val="000000"/>
                </a:solidFill>
                <a:cs typeface="Arial" charset="0"/>
              </a:rPr>
              <a:t>Exhibit </a:t>
            </a:r>
            <a:r>
              <a:rPr lang="en-US" sz="2000" b="1" dirty="0" smtClean="0">
                <a:solidFill>
                  <a:srgbClr val="000000"/>
                </a:solidFill>
                <a:cs typeface="Arial" charset="0"/>
              </a:rPr>
              <a:t>1. </a:t>
            </a:r>
            <a:r>
              <a:rPr lang="en-US" sz="2000" b="1" dirty="0" smtClean="0">
                <a:cs typeface="Arial" charset="0"/>
              </a:rPr>
              <a:t>More Than Half of Adults in Florida and Texas Were Uninsured or Underinsured in 2012</a:t>
            </a:r>
            <a:endParaRPr lang="en-US" sz="2000" b="1" dirty="0">
              <a:solidFill>
                <a:srgbClr val="000000"/>
              </a:solidFill>
              <a:cs typeface="Arial" charset="0"/>
            </a:endParaRPr>
          </a:p>
        </p:txBody>
      </p:sp>
      <p:sp>
        <p:nvSpPr>
          <p:cNvPr id="37" name="TextBox 36"/>
          <p:cNvSpPr txBox="1"/>
          <p:nvPr/>
        </p:nvSpPr>
        <p:spPr>
          <a:xfrm>
            <a:off x="1965202" y="4175133"/>
            <a:ext cx="944034" cy="707886"/>
          </a:xfrm>
          <a:prstGeom prst="rect">
            <a:avLst/>
          </a:prstGeom>
          <a:noFill/>
        </p:spPr>
        <p:txBody>
          <a:bodyPr wrap="square" rtlCol="0">
            <a:spAutoFit/>
          </a:bodyPr>
          <a:lstStyle/>
          <a:p>
            <a:pPr algn="ctr"/>
            <a:r>
              <a:rPr lang="en-US" sz="1000" b="1" dirty="0" smtClean="0">
                <a:solidFill>
                  <a:srgbClr val="000000"/>
                </a:solidFill>
              </a:rPr>
              <a:t>Uninsured during the year*</a:t>
            </a:r>
          </a:p>
          <a:p>
            <a:pPr algn="ctr"/>
            <a:r>
              <a:rPr lang="en-US" sz="1000" b="1" dirty="0" smtClean="0">
                <a:solidFill>
                  <a:srgbClr val="000000"/>
                </a:solidFill>
              </a:rPr>
              <a:t>30%</a:t>
            </a:r>
            <a:endParaRPr lang="en-US" sz="1000" b="1" dirty="0">
              <a:solidFill>
                <a:srgbClr val="000000"/>
              </a:solidFill>
            </a:endParaRPr>
          </a:p>
        </p:txBody>
      </p:sp>
      <p:sp>
        <p:nvSpPr>
          <p:cNvPr id="38" name="AutoShape 19"/>
          <p:cNvSpPr>
            <a:spLocks/>
          </p:cNvSpPr>
          <p:nvPr/>
        </p:nvSpPr>
        <p:spPr bwMode="auto">
          <a:xfrm>
            <a:off x="1849626" y="3926596"/>
            <a:ext cx="381000" cy="1277537"/>
          </a:xfrm>
          <a:prstGeom prst="rightBrace">
            <a:avLst>
              <a:gd name="adj1" fmla="val 27778"/>
              <a:gd name="adj2" fmla="val 50000"/>
            </a:avLst>
          </a:prstGeom>
          <a:noFill/>
          <a:ln w="9525">
            <a:solidFill>
              <a:schemeClr val="tx1"/>
            </a:solidFill>
            <a:round/>
            <a:headEnd/>
            <a:tailEnd/>
          </a:ln>
        </p:spPr>
        <p:txBody>
          <a:bodyPr wrap="none" anchor="ctr"/>
          <a:lstStyle/>
          <a:p>
            <a:endParaRPr lang="en-US" smtClean="0">
              <a:solidFill>
                <a:srgbClr val="000000"/>
              </a:solidFill>
              <a:ea typeface="ＭＳ Ｐゴシック" pitchFamily="34" charset="-128"/>
            </a:endParaRPr>
          </a:p>
        </p:txBody>
      </p:sp>
      <p:sp>
        <p:nvSpPr>
          <p:cNvPr id="39" name="AutoShape 19"/>
          <p:cNvSpPr>
            <a:spLocks/>
          </p:cNvSpPr>
          <p:nvPr/>
        </p:nvSpPr>
        <p:spPr bwMode="auto">
          <a:xfrm>
            <a:off x="3495538" y="3810000"/>
            <a:ext cx="381000" cy="1353737"/>
          </a:xfrm>
          <a:prstGeom prst="rightBrace">
            <a:avLst>
              <a:gd name="adj1" fmla="val 27778"/>
              <a:gd name="adj2" fmla="val 50000"/>
            </a:avLst>
          </a:prstGeom>
          <a:noFill/>
          <a:ln w="9525">
            <a:solidFill>
              <a:schemeClr val="tx1"/>
            </a:solidFill>
            <a:round/>
            <a:headEnd/>
            <a:tailEnd/>
          </a:ln>
        </p:spPr>
        <p:txBody>
          <a:bodyPr wrap="none" anchor="ctr"/>
          <a:lstStyle/>
          <a:p>
            <a:endParaRPr lang="en-US" smtClean="0">
              <a:solidFill>
                <a:srgbClr val="000000"/>
              </a:solidFill>
              <a:ea typeface="ＭＳ Ｐゴシック" pitchFamily="34" charset="-128"/>
            </a:endParaRPr>
          </a:p>
        </p:txBody>
      </p:sp>
      <p:sp>
        <p:nvSpPr>
          <p:cNvPr id="40" name="AutoShape 19"/>
          <p:cNvSpPr>
            <a:spLocks/>
          </p:cNvSpPr>
          <p:nvPr/>
        </p:nvSpPr>
        <p:spPr bwMode="auto">
          <a:xfrm>
            <a:off x="5163553" y="3733800"/>
            <a:ext cx="381000" cy="1429937"/>
          </a:xfrm>
          <a:prstGeom prst="rightBrace">
            <a:avLst>
              <a:gd name="adj1" fmla="val 27778"/>
              <a:gd name="adj2" fmla="val 50000"/>
            </a:avLst>
          </a:prstGeom>
          <a:noFill/>
          <a:ln w="9525">
            <a:solidFill>
              <a:schemeClr val="tx1"/>
            </a:solidFill>
            <a:round/>
            <a:headEnd/>
            <a:tailEnd/>
          </a:ln>
        </p:spPr>
        <p:txBody>
          <a:bodyPr wrap="none" anchor="ctr"/>
          <a:lstStyle/>
          <a:p>
            <a:endParaRPr lang="en-US" smtClean="0">
              <a:solidFill>
                <a:srgbClr val="000000"/>
              </a:solidFill>
              <a:ea typeface="ＭＳ Ｐゴシック" pitchFamily="34" charset="-128"/>
            </a:endParaRPr>
          </a:p>
        </p:txBody>
      </p:sp>
      <p:sp>
        <p:nvSpPr>
          <p:cNvPr id="41" name="AutoShape 19"/>
          <p:cNvSpPr>
            <a:spLocks/>
          </p:cNvSpPr>
          <p:nvPr/>
        </p:nvSpPr>
        <p:spPr bwMode="auto">
          <a:xfrm>
            <a:off x="8416089" y="3276600"/>
            <a:ext cx="381000" cy="1828800"/>
          </a:xfrm>
          <a:prstGeom prst="rightBrace">
            <a:avLst>
              <a:gd name="adj1" fmla="val 27778"/>
              <a:gd name="adj2" fmla="val 50000"/>
            </a:avLst>
          </a:prstGeom>
          <a:noFill/>
          <a:ln w="9525">
            <a:solidFill>
              <a:schemeClr val="tx1"/>
            </a:solidFill>
            <a:round/>
            <a:headEnd/>
            <a:tailEnd/>
          </a:ln>
        </p:spPr>
        <p:txBody>
          <a:bodyPr wrap="none" anchor="ctr"/>
          <a:lstStyle/>
          <a:p>
            <a:endParaRPr lang="en-US" smtClean="0">
              <a:solidFill>
                <a:srgbClr val="000000"/>
              </a:solidFill>
              <a:ea typeface="ＭＳ Ｐゴシック" pitchFamily="34" charset="-128"/>
            </a:endParaRPr>
          </a:p>
        </p:txBody>
      </p:sp>
      <p:sp>
        <p:nvSpPr>
          <p:cNvPr id="42" name="TextBox 41"/>
          <p:cNvSpPr txBox="1"/>
          <p:nvPr/>
        </p:nvSpPr>
        <p:spPr>
          <a:xfrm>
            <a:off x="3771900" y="4363757"/>
            <a:ext cx="533400" cy="246221"/>
          </a:xfrm>
          <a:prstGeom prst="rect">
            <a:avLst/>
          </a:prstGeom>
          <a:noFill/>
        </p:spPr>
        <p:txBody>
          <a:bodyPr wrap="square" rtlCol="0">
            <a:spAutoFit/>
          </a:bodyPr>
          <a:lstStyle/>
          <a:p>
            <a:pPr algn="ctr"/>
            <a:r>
              <a:rPr lang="en-US" sz="1000" b="1" dirty="0" smtClean="0"/>
              <a:t>31%</a:t>
            </a:r>
            <a:endParaRPr lang="en-US" sz="1000" b="1" dirty="0"/>
          </a:p>
        </p:txBody>
      </p:sp>
      <p:sp>
        <p:nvSpPr>
          <p:cNvPr id="43" name="TextBox 42"/>
          <p:cNvSpPr txBox="1"/>
          <p:nvPr/>
        </p:nvSpPr>
        <p:spPr>
          <a:xfrm>
            <a:off x="5477578" y="4325657"/>
            <a:ext cx="533400" cy="246221"/>
          </a:xfrm>
          <a:prstGeom prst="rect">
            <a:avLst/>
          </a:prstGeom>
          <a:noFill/>
        </p:spPr>
        <p:txBody>
          <a:bodyPr wrap="square" rtlCol="0">
            <a:spAutoFit/>
          </a:bodyPr>
          <a:lstStyle/>
          <a:p>
            <a:pPr algn="ctr"/>
            <a:r>
              <a:rPr lang="en-US" sz="1000" b="1" dirty="0" smtClean="0"/>
              <a:t>31%</a:t>
            </a:r>
            <a:endParaRPr lang="en-US" sz="1000" b="1" dirty="0"/>
          </a:p>
        </p:txBody>
      </p:sp>
      <p:sp>
        <p:nvSpPr>
          <p:cNvPr id="44" name="TextBox 43"/>
          <p:cNvSpPr txBox="1"/>
          <p:nvPr/>
        </p:nvSpPr>
        <p:spPr>
          <a:xfrm>
            <a:off x="8738936" y="4066478"/>
            <a:ext cx="458804" cy="246221"/>
          </a:xfrm>
          <a:prstGeom prst="rect">
            <a:avLst/>
          </a:prstGeom>
          <a:noFill/>
        </p:spPr>
        <p:txBody>
          <a:bodyPr wrap="square" rtlCol="0">
            <a:spAutoFit/>
          </a:bodyPr>
          <a:lstStyle/>
          <a:p>
            <a:pPr algn="ctr"/>
            <a:r>
              <a:rPr lang="en-US" sz="1000" b="1" dirty="0"/>
              <a:t>4</a:t>
            </a:r>
            <a:r>
              <a:rPr lang="en-US" sz="1000" b="1" dirty="0" smtClean="0"/>
              <a:t>0%</a:t>
            </a:r>
            <a:endParaRPr lang="en-US" sz="1000" b="1" dirty="0"/>
          </a:p>
        </p:txBody>
      </p:sp>
      <p:sp>
        <p:nvSpPr>
          <p:cNvPr id="2" name="TextBox 1"/>
          <p:cNvSpPr txBox="1"/>
          <p:nvPr/>
        </p:nvSpPr>
        <p:spPr>
          <a:xfrm>
            <a:off x="1240026" y="2548354"/>
            <a:ext cx="609600" cy="338554"/>
          </a:xfrm>
          <a:prstGeom prst="rect">
            <a:avLst/>
          </a:prstGeom>
          <a:noFill/>
        </p:spPr>
        <p:txBody>
          <a:bodyPr wrap="square" rtlCol="0">
            <a:spAutoFit/>
          </a:bodyPr>
          <a:lstStyle/>
          <a:p>
            <a:pPr algn="ctr"/>
            <a:r>
              <a:rPr lang="en-US" sz="1600" b="1" dirty="0" smtClean="0">
                <a:solidFill>
                  <a:srgbClr val="000000"/>
                </a:solidFill>
              </a:rPr>
              <a:t>46</a:t>
            </a:r>
            <a:endParaRPr lang="en-US" sz="1600" b="1" dirty="0">
              <a:solidFill>
                <a:srgbClr val="000000"/>
              </a:solidFill>
            </a:endParaRPr>
          </a:p>
        </p:txBody>
      </p:sp>
      <p:sp>
        <p:nvSpPr>
          <p:cNvPr id="15" name="TextBox 14"/>
          <p:cNvSpPr txBox="1"/>
          <p:nvPr/>
        </p:nvSpPr>
        <p:spPr>
          <a:xfrm>
            <a:off x="4550359" y="2621604"/>
            <a:ext cx="544994" cy="338554"/>
          </a:xfrm>
          <a:prstGeom prst="rect">
            <a:avLst/>
          </a:prstGeom>
          <a:noFill/>
        </p:spPr>
        <p:txBody>
          <a:bodyPr wrap="square" rtlCol="0">
            <a:spAutoFit/>
          </a:bodyPr>
          <a:lstStyle/>
          <a:p>
            <a:pPr algn="ctr"/>
            <a:r>
              <a:rPr lang="en-US" sz="1600" b="1" dirty="0" smtClean="0"/>
              <a:t>43</a:t>
            </a:r>
            <a:endParaRPr lang="en-US" sz="1600" b="1" dirty="0"/>
          </a:p>
        </p:txBody>
      </p:sp>
      <p:sp>
        <p:nvSpPr>
          <p:cNvPr id="16" name="TextBox 15"/>
          <p:cNvSpPr txBox="1"/>
          <p:nvPr/>
        </p:nvSpPr>
        <p:spPr>
          <a:xfrm>
            <a:off x="2907632" y="2599047"/>
            <a:ext cx="581361" cy="338554"/>
          </a:xfrm>
          <a:prstGeom prst="rect">
            <a:avLst/>
          </a:prstGeom>
          <a:noFill/>
        </p:spPr>
        <p:txBody>
          <a:bodyPr wrap="square" rtlCol="0">
            <a:spAutoFit/>
          </a:bodyPr>
          <a:lstStyle/>
          <a:p>
            <a:pPr algn="ctr"/>
            <a:r>
              <a:rPr lang="en-US" sz="1600" b="1" dirty="0" smtClean="0"/>
              <a:t>42</a:t>
            </a:r>
            <a:endParaRPr lang="en-US" sz="1600" b="1" dirty="0"/>
          </a:p>
        </p:txBody>
      </p:sp>
      <p:sp>
        <p:nvSpPr>
          <p:cNvPr id="17" name="TextBox 16"/>
          <p:cNvSpPr txBox="1"/>
          <p:nvPr/>
        </p:nvSpPr>
        <p:spPr>
          <a:xfrm>
            <a:off x="6172200" y="2040523"/>
            <a:ext cx="533400" cy="338554"/>
          </a:xfrm>
          <a:prstGeom prst="rect">
            <a:avLst/>
          </a:prstGeom>
          <a:noFill/>
        </p:spPr>
        <p:txBody>
          <a:bodyPr wrap="square" rtlCol="0">
            <a:spAutoFit/>
          </a:bodyPr>
          <a:lstStyle/>
          <a:p>
            <a:pPr algn="ctr"/>
            <a:r>
              <a:rPr lang="en-US" sz="1600" b="1" dirty="0" smtClean="0"/>
              <a:t>53</a:t>
            </a:r>
            <a:endParaRPr lang="en-US" sz="1600" b="1" dirty="0"/>
          </a:p>
        </p:txBody>
      </p:sp>
      <p:sp>
        <p:nvSpPr>
          <p:cNvPr id="18" name="Text Box 5"/>
          <p:cNvSpPr txBox="1">
            <a:spLocks noChangeArrowheads="1"/>
          </p:cNvSpPr>
          <p:nvPr/>
        </p:nvSpPr>
        <p:spPr bwMode="auto">
          <a:xfrm>
            <a:off x="0" y="5865598"/>
            <a:ext cx="8610600" cy="1015663"/>
          </a:xfrm>
          <a:prstGeom prst="rect">
            <a:avLst/>
          </a:prstGeom>
          <a:noFill/>
          <a:ln w="9525">
            <a:noFill/>
            <a:miter lim="800000"/>
            <a:headEnd/>
            <a:tailEnd/>
          </a:ln>
        </p:spPr>
        <p:txBody>
          <a:bodyPr>
            <a:spAutoFit/>
          </a:bodyPr>
          <a:lstStyle/>
          <a:p>
            <a:r>
              <a:rPr lang="en-US" sz="1200" dirty="0" smtClean="0">
                <a:solidFill>
                  <a:srgbClr val="000000"/>
                </a:solidFill>
              </a:rPr>
              <a:t>Notes: Totals </a:t>
            </a:r>
            <a:r>
              <a:rPr lang="en-US" sz="1200" dirty="0">
                <a:solidFill>
                  <a:srgbClr val="000000"/>
                </a:solidFill>
              </a:rPr>
              <a:t>may not equal sum of bars because of rounding.</a:t>
            </a:r>
          </a:p>
          <a:p>
            <a:r>
              <a:rPr lang="en-US" sz="1200" dirty="0">
                <a:solidFill>
                  <a:srgbClr val="000000"/>
                </a:solidFill>
              </a:rPr>
              <a:t>^</a:t>
            </a:r>
            <a:r>
              <a:rPr lang="en-US" sz="1200" dirty="0" smtClean="0">
                <a:solidFill>
                  <a:srgbClr val="000000"/>
                </a:solidFill>
              </a:rPr>
              <a:t>Underinsured </a:t>
            </a:r>
            <a:r>
              <a:rPr lang="en-US" sz="1200" dirty="0">
                <a:solidFill>
                  <a:srgbClr val="000000"/>
                </a:solidFill>
              </a:rPr>
              <a:t>defined as insured all year but experienced one of the following: </a:t>
            </a:r>
            <a:r>
              <a:rPr lang="en-US" sz="1200" dirty="0" smtClean="0">
                <a:solidFill>
                  <a:srgbClr val="000000"/>
                </a:solidFill>
              </a:rPr>
              <a:t>out-of-pocket </a:t>
            </a:r>
            <a:r>
              <a:rPr lang="en-US" sz="1200" dirty="0">
                <a:solidFill>
                  <a:srgbClr val="000000"/>
                </a:solidFill>
              </a:rPr>
              <a:t>medical expenses equaled 10% or more of income; </a:t>
            </a:r>
            <a:r>
              <a:rPr lang="en-US" sz="1200" dirty="0" smtClean="0">
                <a:solidFill>
                  <a:srgbClr val="000000"/>
                </a:solidFill>
              </a:rPr>
              <a:t>out-of-pocket </a:t>
            </a:r>
            <a:r>
              <a:rPr lang="en-US" sz="1200" dirty="0">
                <a:solidFill>
                  <a:srgbClr val="000000"/>
                </a:solidFill>
              </a:rPr>
              <a:t>medical expenses equaled 5% or more of </a:t>
            </a:r>
            <a:r>
              <a:rPr lang="en-US" sz="1200" dirty="0" smtClean="0">
                <a:solidFill>
                  <a:srgbClr val="000000"/>
                </a:solidFill>
              </a:rPr>
              <a:t>income, </a:t>
            </a:r>
            <a:r>
              <a:rPr lang="en-US" sz="1200" dirty="0">
                <a:solidFill>
                  <a:srgbClr val="000000"/>
                </a:solidFill>
              </a:rPr>
              <a:t>if </a:t>
            </a:r>
            <a:r>
              <a:rPr lang="en-US" sz="1200" dirty="0" smtClean="0">
                <a:solidFill>
                  <a:srgbClr val="000000"/>
                </a:solidFill>
              </a:rPr>
              <a:t>low-income </a:t>
            </a:r>
            <a:r>
              <a:rPr lang="en-US" sz="1200" dirty="0">
                <a:solidFill>
                  <a:srgbClr val="000000"/>
                </a:solidFill>
              </a:rPr>
              <a:t>(&lt;200% of poverty); </a:t>
            </a:r>
            <a:r>
              <a:rPr lang="en-US" sz="1200">
                <a:solidFill>
                  <a:srgbClr val="000000"/>
                </a:solidFill>
              </a:rPr>
              <a:t>or </a:t>
            </a:r>
            <a:r>
              <a:rPr lang="en-US" sz="1200" smtClean="0">
                <a:solidFill>
                  <a:srgbClr val="000000"/>
                </a:solidFill>
              </a:rPr>
              <a:t>deductibles </a:t>
            </a:r>
            <a:r>
              <a:rPr lang="en-US" sz="1200" dirty="0">
                <a:solidFill>
                  <a:srgbClr val="000000"/>
                </a:solidFill>
              </a:rPr>
              <a:t>equaled 5% or more of income. *</a:t>
            </a:r>
            <a:r>
              <a:rPr lang="en-US" sz="1200" dirty="0" smtClean="0">
                <a:solidFill>
                  <a:srgbClr val="000000"/>
                </a:solidFill>
              </a:rPr>
              <a:t>Combines </a:t>
            </a:r>
            <a:r>
              <a:rPr lang="en-US" sz="1200" dirty="0">
                <a:solidFill>
                  <a:srgbClr val="000000"/>
                </a:solidFill>
              </a:rPr>
              <a:t>"Uninsured now" and "Insured now, time uninsured in past </a:t>
            </a:r>
            <a:r>
              <a:rPr lang="en-US" sz="1200" dirty="0" smtClean="0">
                <a:solidFill>
                  <a:srgbClr val="000000"/>
                </a:solidFill>
              </a:rPr>
              <a:t>year“</a:t>
            </a:r>
          </a:p>
          <a:p>
            <a:r>
              <a:rPr lang="en-US" sz="1200" dirty="0" smtClean="0">
                <a:solidFill>
                  <a:srgbClr val="000000"/>
                </a:solidFill>
              </a:rPr>
              <a:t>Source</a:t>
            </a:r>
            <a:r>
              <a:rPr lang="en-US" sz="1200" dirty="0">
                <a:solidFill>
                  <a:srgbClr val="000000"/>
                </a:solidFill>
              </a:rPr>
              <a:t>: The Commonwealth Fund Biennial Health Insurance Surveys </a:t>
            </a:r>
            <a:r>
              <a:rPr lang="en-US" sz="1200" dirty="0" smtClean="0">
                <a:solidFill>
                  <a:srgbClr val="000000"/>
                </a:solidFill>
              </a:rPr>
              <a:t>(2012).</a:t>
            </a:r>
            <a:endParaRPr lang="en-US" sz="1200" dirty="0">
              <a:solidFill>
                <a:srgbClr val="000000"/>
              </a:solidFill>
            </a:endParaRPr>
          </a:p>
        </p:txBody>
      </p:sp>
    </p:spTree>
    <p:extLst>
      <p:ext uri="{BB962C8B-B14F-4D97-AF65-F5344CB8AC3E}">
        <p14:creationId xmlns:p14="http://schemas.microsoft.com/office/powerpoint/2010/main" val="37270409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4" name="Text Box 16"/>
          <p:cNvSpPr txBox="1">
            <a:spLocks noChangeArrowheads="1"/>
          </p:cNvSpPr>
          <p:nvPr/>
        </p:nvSpPr>
        <p:spPr bwMode="auto">
          <a:xfrm>
            <a:off x="-3175" y="5842337"/>
            <a:ext cx="9144000" cy="1015663"/>
          </a:xfrm>
          <a:prstGeom prst="rect">
            <a:avLst/>
          </a:prstGeom>
          <a:noFill/>
          <a:ln w="9525">
            <a:noFill/>
            <a:miter lim="800000"/>
            <a:headEnd/>
            <a:tailEnd/>
          </a:ln>
          <a:effectLst/>
        </p:spPr>
        <p:txBody>
          <a:bodyPr wrap="square">
            <a:spAutoFit/>
          </a:bodyPr>
          <a:lstStyle/>
          <a:p>
            <a:r>
              <a:rPr lang="en-US" sz="1200" dirty="0"/>
              <a:t>*Includes: Had problems paying or unable to pay medical bills; contacted by collection agency for unpaid medical bills; had to change way of life to pay bills; medical bills being paid off over time. **Includes any of the following because of cost: Had a medical </a:t>
            </a:r>
            <a:r>
              <a:rPr lang="en-US" sz="1200" dirty="0" smtClean="0"/>
              <a:t>problem; </a:t>
            </a:r>
            <a:r>
              <a:rPr lang="en-US" sz="1200" dirty="0"/>
              <a:t>did not visit doctor or clinic; did not fill a prescription; skipped recommended test, treatment, or follow-up; did not get needed specialist care. </a:t>
            </a:r>
            <a:endParaRPr lang="en-US" sz="1200" dirty="0" smtClean="0"/>
          </a:p>
          <a:p>
            <a:r>
              <a:rPr lang="en-US" sz="1200" dirty="0" smtClean="0">
                <a:solidFill>
                  <a:srgbClr val="000000"/>
                </a:solidFill>
              </a:rPr>
              <a:t>Source</a:t>
            </a:r>
            <a:r>
              <a:rPr lang="en-US" sz="1200" dirty="0">
                <a:solidFill>
                  <a:srgbClr val="000000"/>
                </a:solidFill>
              </a:rPr>
              <a:t>: The Commonwealth Fund Biennial Health Insurance Surveys (2012).</a:t>
            </a:r>
          </a:p>
        </p:txBody>
      </p:sp>
      <p:sp>
        <p:nvSpPr>
          <p:cNvPr id="8" name="TextBox 7"/>
          <p:cNvSpPr txBox="1"/>
          <p:nvPr/>
        </p:nvSpPr>
        <p:spPr>
          <a:xfrm>
            <a:off x="6781800" y="1828800"/>
            <a:ext cx="184731" cy="369332"/>
          </a:xfrm>
          <a:prstGeom prst="rect">
            <a:avLst/>
          </a:prstGeom>
          <a:noFill/>
        </p:spPr>
        <p:txBody>
          <a:bodyPr wrap="none" rtlCol="0">
            <a:spAutoFit/>
          </a:bodyPr>
          <a:lstStyle/>
          <a:p>
            <a:endParaRPr lang="en-US" dirty="0"/>
          </a:p>
        </p:txBody>
      </p:sp>
      <p:sp>
        <p:nvSpPr>
          <p:cNvPr id="24" name="TextBox 23"/>
          <p:cNvSpPr txBox="1"/>
          <p:nvPr/>
        </p:nvSpPr>
        <p:spPr>
          <a:xfrm>
            <a:off x="231648" y="559343"/>
            <a:ext cx="1828800" cy="307777"/>
          </a:xfrm>
          <a:prstGeom prst="rect">
            <a:avLst/>
          </a:prstGeom>
          <a:noFill/>
        </p:spPr>
        <p:txBody>
          <a:bodyPr wrap="square" rtlCol="0">
            <a:spAutoFit/>
          </a:bodyPr>
          <a:lstStyle/>
          <a:p>
            <a:r>
              <a:rPr lang="en-US" sz="1400" b="1" dirty="0" smtClean="0">
                <a:latin typeface="Arial" pitchFamily="34" charset="0"/>
                <a:cs typeface="Arial" pitchFamily="34" charset="0"/>
              </a:rPr>
              <a:t>Percent of adults</a:t>
            </a:r>
            <a:endParaRPr lang="en-US" sz="1400" b="1" dirty="0">
              <a:latin typeface="Arial" pitchFamily="34" charset="0"/>
              <a:cs typeface="Arial" pitchFamily="34" charset="0"/>
            </a:endParaRPr>
          </a:p>
        </p:txBody>
      </p:sp>
      <p:graphicFrame>
        <p:nvGraphicFramePr>
          <p:cNvPr id="2" name="Chart 1"/>
          <p:cNvGraphicFramePr/>
          <p:nvPr>
            <p:extLst>
              <p:ext uri="{D42A27DB-BD31-4B8C-83A1-F6EECF244321}">
                <p14:modId xmlns:p14="http://schemas.microsoft.com/office/powerpoint/2010/main" val="1938937293"/>
              </p:ext>
            </p:extLst>
          </p:nvPr>
        </p:nvGraphicFramePr>
        <p:xfrm>
          <a:off x="381000" y="839688"/>
          <a:ext cx="8610600" cy="5180112"/>
        </p:xfrm>
        <a:graphic>
          <a:graphicData uri="http://schemas.openxmlformats.org/drawingml/2006/chart">
            <c:chart xmlns:c="http://schemas.openxmlformats.org/drawingml/2006/chart" xmlns:r="http://schemas.openxmlformats.org/officeDocument/2006/relationships" r:id="rId3"/>
          </a:graphicData>
        </a:graphic>
      </p:graphicFrame>
      <p:sp>
        <p:nvSpPr>
          <p:cNvPr id="13" name="Rectangle 48"/>
          <p:cNvSpPr>
            <a:spLocks noChangeArrowheads="1"/>
          </p:cNvSpPr>
          <p:nvPr/>
        </p:nvSpPr>
        <p:spPr bwMode="auto">
          <a:xfrm>
            <a:off x="0" y="76200"/>
            <a:ext cx="9140825" cy="707886"/>
          </a:xfrm>
          <a:prstGeom prst="rect">
            <a:avLst/>
          </a:prstGeom>
          <a:noFill/>
          <a:ln w="9525">
            <a:noFill/>
            <a:miter lim="800000"/>
            <a:headEnd/>
            <a:tailEnd/>
          </a:ln>
        </p:spPr>
        <p:txBody>
          <a:bodyPr anchorCtr="1">
            <a:spAutoFit/>
          </a:bodyPr>
          <a:lstStyle/>
          <a:p>
            <a:pPr algn="ctr"/>
            <a:r>
              <a:rPr lang="en-US" sz="2000" b="1" dirty="0" smtClean="0">
                <a:cs typeface="Arial" charset="0"/>
              </a:rPr>
              <a:t>Exhibit 2. Residents in the Four Largest States </a:t>
            </a:r>
            <a:r>
              <a:rPr lang="en-US" sz="2000" b="1" dirty="0">
                <a:cs typeface="Arial" charset="0"/>
              </a:rPr>
              <a:t>A</a:t>
            </a:r>
            <a:r>
              <a:rPr lang="en-US" sz="2000" b="1" dirty="0" smtClean="0">
                <a:cs typeface="Arial" charset="0"/>
              </a:rPr>
              <a:t>re Struggling with Medical Bills and the Cost of Health Care</a:t>
            </a:r>
            <a:endParaRPr lang="en-US" sz="2000" b="1" dirty="0">
              <a:cs typeface="Arial" charset="0"/>
            </a:endParaRPr>
          </a:p>
        </p:txBody>
      </p:sp>
    </p:spTree>
    <p:extLst>
      <p:ext uri="{BB962C8B-B14F-4D97-AF65-F5344CB8AC3E}">
        <p14:creationId xmlns:p14="http://schemas.microsoft.com/office/powerpoint/2010/main" val="37425086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63513"/>
            <a:ext cx="9144000" cy="731837"/>
          </a:xfrm>
        </p:spPr>
        <p:txBody>
          <a:bodyPr/>
          <a:lstStyle/>
          <a:p>
            <a:r>
              <a:rPr lang="en-US" dirty="0" smtClean="0"/>
              <a:t>Exhibit 3. Status of State Participation in the Affordable Care Act’s Medicaid Expansion, as of April 2013</a:t>
            </a:r>
            <a:endParaRPr lang="en-US" dirty="0"/>
          </a:p>
        </p:txBody>
      </p:sp>
      <p:sp>
        <p:nvSpPr>
          <p:cNvPr id="3" name="TextBox 2"/>
          <p:cNvSpPr txBox="1"/>
          <p:nvPr/>
        </p:nvSpPr>
        <p:spPr>
          <a:xfrm>
            <a:off x="-1" y="6396335"/>
            <a:ext cx="8044405" cy="461665"/>
          </a:xfrm>
          <a:prstGeom prst="rect">
            <a:avLst/>
          </a:prstGeom>
          <a:noFill/>
        </p:spPr>
        <p:txBody>
          <a:bodyPr wrap="square" rtlCol="0">
            <a:spAutoFit/>
          </a:bodyPr>
          <a:lstStyle/>
          <a:p>
            <a:r>
              <a:rPr lang="en-US" sz="1200" dirty="0">
                <a:solidFill>
                  <a:srgbClr val="000000"/>
                </a:solidFill>
                <a:ea typeface="+mn-ea"/>
              </a:rPr>
              <a:t>Source: </a:t>
            </a:r>
            <a:r>
              <a:rPr lang="en-US" sz="1200" dirty="0" err="1">
                <a:solidFill>
                  <a:srgbClr val="000000"/>
                </a:solidFill>
                <a:ea typeface="+mn-ea"/>
              </a:rPr>
              <a:t>Avalere</a:t>
            </a:r>
            <a:r>
              <a:rPr lang="en-US" sz="1200" dirty="0">
                <a:solidFill>
                  <a:srgbClr val="000000"/>
                </a:solidFill>
                <a:ea typeface="+mn-ea"/>
              </a:rPr>
              <a:t> </a:t>
            </a:r>
            <a:r>
              <a:rPr lang="en-US" sz="1200" i="1" dirty="0">
                <a:solidFill>
                  <a:srgbClr val="000000"/>
                </a:solidFill>
                <a:ea typeface="+mn-ea"/>
              </a:rPr>
              <a:t>State Reform </a:t>
            </a:r>
            <a:r>
              <a:rPr lang="en-US" sz="1200" i="1" dirty="0" smtClean="0">
                <a:solidFill>
                  <a:srgbClr val="000000"/>
                </a:solidFill>
                <a:ea typeface="+mn-ea"/>
              </a:rPr>
              <a:t>Insights</a:t>
            </a:r>
            <a:r>
              <a:rPr lang="en-US" sz="1200" dirty="0" smtClean="0">
                <a:solidFill>
                  <a:srgbClr val="000000"/>
                </a:solidFill>
                <a:ea typeface="+mn-ea"/>
              </a:rPr>
              <a:t>; Center </a:t>
            </a:r>
            <a:r>
              <a:rPr lang="en-US" sz="1200" dirty="0">
                <a:solidFill>
                  <a:srgbClr val="000000"/>
                </a:solidFill>
                <a:ea typeface="+mn-ea"/>
              </a:rPr>
              <a:t>of Budget and Policy </a:t>
            </a:r>
            <a:r>
              <a:rPr lang="en-US" sz="1200" dirty="0" smtClean="0">
                <a:solidFill>
                  <a:srgbClr val="000000"/>
                </a:solidFill>
                <a:ea typeface="+mn-ea"/>
              </a:rPr>
              <a:t>Priorities; Politico.com; Commonwealth Fund analysis.</a:t>
            </a:r>
            <a:endParaRPr lang="en-US" sz="1200" dirty="0">
              <a:solidFill>
                <a:srgbClr val="000000"/>
              </a:solidFill>
              <a:ea typeface="+mn-ea"/>
            </a:endParaRPr>
          </a:p>
        </p:txBody>
      </p:sp>
      <p:sp>
        <p:nvSpPr>
          <p:cNvPr id="5" name="Freeform 2"/>
          <p:cNvSpPr>
            <a:spLocks/>
          </p:cNvSpPr>
          <p:nvPr/>
        </p:nvSpPr>
        <p:spPr bwMode="auto">
          <a:xfrm>
            <a:off x="1419225" y="2162175"/>
            <a:ext cx="1171575" cy="1730375"/>
          </a:xfrm>
          <a:custGeom>
            <a:avLst/>
            <a:gdLst>
              <a:gd name="T0" fmla="*/ 2147483647 w 468"/>
              <a:gd name="T1" fmla="*/ 0 h 723"/>
              <a:gd name="T2" fmla="*/ 2147483647 w 468"/>
              <a:gd name="T3" fmla="*/ 2147483647 h 723"/>
              <a:gd name="T4" fmla="*/ 2147483647 w 468"/>
              <a:gd name="T5" fmla="*/ 2147483647 h 723"/>
              <a:gd name="T6" fmla="*/ 2147483647 w 468"/>
              <a:gd name="T7" fmla="*/ 2147483647 h 723"/>
              <a:gd name="T8" fmla="*/ 2147483647 w 468"/>
              <a:gd name="T9" fmla="*/ 2147483647 h 723"/>
              <a:gd name="T10" fmla="*/ 2147483647 w 468"/>
              <a:gd name="T11" fmla="*/ 2147483647 h 723"/>
              <a:gd name="T12" fmla="*/ 2147483647 w 468"/>
              <a:gd name="T13" fmla="*/ 2147483647 h 723"/>
              <a:gd name="T14" fmla="*/ 2147483647 w 468"/>
              <a:gd name="T15" fmla="*/ 2147483647 h 723"/>
              <a:gd name="T16" fmla="*/ 2147483647 w 468"/>
              <a:gd name="T17" fmla="*/ 2147483647 h 723"/>
              <a:gd name="T18" fmla="*/ 2147483647 w 468"/>
              <a:gd name="T19" fmla="*/ 2147483647 h 723"/>
              <a:gd name="T20" fmla="*/ 2147483647 w 468"/>
              <a:gd name="T21" fmla="*/ 2147483647 h 723"/>
              <a:gd name="T22" fmla="*/ 2147483647 w 468"/>
              <a:gd name="T23" fmla="*/ 2147483647 h 723"/>
              <a:gd name="T24" fmla="*/ 2147483647 w 468"/>
              <a:gd name="T25" fmla="*/ 2147483647 h 723"/>
              <a:gd name="T26" fmla="*/ 2147483647 w 468"/>
              <a:gd name="T27" fmla="*/ 2147483647 h 723"/>
              <a:gd name="T28" fmla="*/ 2147483647 w 468"/>
              <a:gd name="T29" fmla="*/ 2147483647 h 723"/>
              <a:gd name="T30" fmla="*/ 2147483647 w 468"/>
              <a:gd name="T31" fmla="*/ 2147483647 h 723"/>
              <a:gd name="T32" fmla="*/ 2147483647 w 468"/>
              <a:gd name="T33" fmla="*/ 2147483647 h 723"/>
              <a:gd name="T34" fmla="*/ 2147483647 w 468"/>
              <a:gd name="T35" fmla="*/ 2147483647 h 723"/>
              <a:gd name="T36" fmla="*/ 2147483647 w 468"/>
              <a:gd name="T37" fmla="*/ 2147483647 h 723"/>
              <a:gd name="T38" fmla="*/ 2147483647 w 468"/>
              <a:gd name="T39" fmla="*/ 2147483647 h 723"/>
              <a:gd name="T40" fmla="*/ 2147483647 w 468"/>
              <a:gd name="T41" fmla="*/ 2147483647 h 723"/>
              <a:gd name="T42" fmla="*/ 2147483647 w 468"/>
              <a:gd name="T43" fmla="*/ 2147483647 h 723"/>
              <a:gd name="T44" fmla="*/ 2147483647 w 468"/>
              <a:gd name="T45" fmla="*/ 2147483647 h 723"/>
              <a:gd name="T46" fmla="*/ 2147483647 w 468"/>
              <a:gd name="T47" fmla="*/ 2147483647 h 723"/>
              <a:gd name="T48" fmla="*/ 2147483647 w 468"/>
              <a:gd name="T49" fmla="*/ 2147483647 h 723"/>
              <a:gd name="T50" fmla="*/ 2147483647 w 468"/>
              <a:gd name="T51" fmla="*/ 2147483647 h 723"/>
              <a:gd name="T52" fmla="*/ 2147483647 w 468"/>
              <a:gd name="T53" fmla="*/ 2147483647 h 723"/>
              <a:gd name="T54" fmla="*/ 2147483647 w 468"/>
              <a:gd name="T55" fmla="*/ 2147483647 h 723"/>
              <a:gd name="T56" fmla="*/ 2147483647 w 468"/>
              <a:gd name="T57" fmla="*/ 2147483647 h 723"/>
              <a:gd name="T58" fmla="*/ 2147483647 w 468"/>
              <a:gd name="T59" fmla="*/ 2147483647 h 723"/>
              <a:gd name="T60" fmla="*/ 2147483647 w 468"/>
              <a:gd name="T61" fmla="*/ 2147483647 h 723"/>
              <a:gd name="T62" fmla="*/ 2147483647 w 468"/>
              <a:gd name="T63" fmla="*/ 2147483647 h 723"/>
              <a:gd name="T64" fmla="*/ 2147483647 w 468"/>
              <a:gd name="T65" fmla="*/ 2147483647 h 723"/>
              <a:gd name="T66" fmla="*/ 2147483647 w 468"/>
              <a:gd name="T67" fmla="*/ 2147483647 h 723"/>
              <a:gd name="T68" fmla="*/ 2147483647 w 468"/>
              <a:gd name="T69" fmla="*/ 2147483647 h 723"/>
              <a:gd name="T70" fmla="*/ 2147483647 w 468"/>
              <a:gd name="T71" fmla="*/ 2147483647 h 723"/>
              <a:gd name="T72" fmla="*/ 2147483647 w 468"/>
              <a:gd name="T73" fmla="*/ 2147483647 h 723"/>
              <a:gd name="T74" fmla="*/ 2147483647 w 468"/>
              <a:gd name="T75" fmla="*/ 2147483647 h 723"/>
              <a:gd name="T76" fmla="*/ 2147483647 w 468"/>
              <a:gd name="T77" fmla="*/ 2147483647 h 723"/>
              <a:gd name="T78" fmla="*/ 2147483647 w 468"/>
              <a:gd name="T79" fmla="*/ 2147483647 h 723"/>
              <a:gd name="T80" fmla="*/ 2147483647 w 468"/>
              <a:gd name="T81" fmla="*/ 2147483647 h 723"/>
              <a:gd name="T82" fmla="*/ 2147483647 w 468"/>
              <a:gd name="T83" fmla="*/ 2147483647 h 723"/>
              <a:gd name="T84" fmla="*/ 2147483647 w 468"/>
              <a:gd name="T85" fmla="*/ 2147483647 h 723"/>
              <a:gd name="T86" fmla="*/ 0 w 468"/>
              <a:gd name="T87" fmla="*/ 2147483647 h 723"/>
              <a:gd name="T88" fmla="*/ 2147483647 w 468"/>
              <a:gd name="T89" fmla="*/ 2147483647 h 723"/>
              <a:gd name="T90" fmla="*/ 2147483647 w 468"/>
              <a:gd name="T91" fmla="*/ 2147483647 h 723"/>
              <a:gd name="T92" fmla="*/ 2147483647 w 468"/>
              <a:gd name="T93" fmla="*/ 2147483647 h 723"/>
              <a:gd name="T94" fmla="*/ 2147483647 w 468"/>
              <a:gd name="T95" fmla="*/ 0 h 72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468"/>
              <a:gd name="T145" fmla="*/ 0 h 723"/>
              <a:gd name="T146" fmla="*/ 468 w 468"/>
              <a:gd name="T147" fmla="*/ 723 h 72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468" h="723">
                <a:moveTo>
                  <a:pt x="36" y="0"/>
                </a:moveTo>
                <a:lnTo>
                  <a:pt x="251" y="43"/>
                </a:lnTo>
                <a:lnTo>
                  <a:pt x="204" y="256"/>
                </a:lnTo>
                <a:lnTo>
                  <a:pt x="446" y="580"/>
                </a:lnTo>
                <a:lnTo>
                  <a:pt x="468" y="621"/>
                </a:lnTo>
                <a:lnTo>
                  <a:pt x="445" y="641"/>
                </a:lnTo>
                <a:lnTo>
                  <a:pt x="430" y="677"/>
                </a:lnTo>
                <a:lnTo>
                  <a:pt x="416" y="698"/>
                </a:lnTo>
                <a:lnTo>
                  <a:pt x="431" y="717"/>
                </a:lnTo>
                <a:lnTo>
                  <a:pt x="406" y="723"/>
                </a:lnTo>
                <a:lnTo>
                  <a:pt x="264" y="718"/>
                </a:lnTo>
                <a:lnTo>
                  <a:pt x="255" y="676"/>
                </a:lnTo>
                <a:lnTo>
                  <a:pt x="230" y="645"/>
                </a:lnTo>
                <a:lnTo>
                  <a:pt x="212" y="634"/>
                </a:lnTo>
                <a:lnTo>
                  <a:pt x="207" y="612"/>
                </a:lnTo>
                <a:lnTo>
                  <a:pt x="192" y="600"/>
                </a:lnTo>
                <a:lnTo>
                  <a:pt x="177" y="585"/>
                </a:lnTo>
                <a:lnTo>
                  <a:pt x="172" y="568"/>
                </a:lnTo>
                <a:lnTo>
                  <a:pt x="158" y="557"/>
                </a:lnTo>
                <a:lnTo>
                  <a:pt x="136" y="563"/>
                </a:lnTo>
                <a:lnTo>
                  <a:pt x="111" y="554"/>
                </a:lnTo>
                <a:lnTo>
                  <a:pt x="111" y="545"/>
                </a:lnTo>
                <a:lnTo>
                  <a:pt x="110" y="525"/>
                </a:lnTo>
                <a:lnTo>
                  <a:pt x="100" y="503"/>
                </a:lnTo>
                <a:lnTo>
                  <a:pt x="99" y="485"/>
                </a:lnTo>
                <a:lnTo>
                  <a:pt x="88" y="469"/>
                </a:lnTo>
                <a:lnTo>
                  <a:pt x="91" y="454"/>
                </a:lnTo>
                <a:lnTo>
                  <a:pt x="60" y="417"/>
                </a:lnTo>
                <a:lnTo>
                  <a:pt x="60" y="396"/>
                </a:lnTo>
                <a:lnTo>
                  <a:pt x="76" y="388"/>
                </a:lnTo>
                <a:lnTo>
                  <a:pt x="76" y="375"/>
                </a:lnTo>
                <a:lnTo>
                  <a:pt x="60" y="371"/>
                </a:lnTo>
                <a:lnTo>
                  <a:pt x="53" y="351"/>
                </a:lnTo>
                <a:lnTo>
                  <a:pt x="45" y="316"/>
                </a:lnTo>
                <a:lnTo>
                  <a:pt x="68" y="335"/>
                </a:lnTo>
                <a:lnTo>
                  <a:pt x="59" y="310"/>
                </a:lnTo>
                <a:lnTo>
                  <a:pt x="76" y="310"/>
                </a:lnTo>
                <a:lnTo>
                  <a:pt x="76" y="292"/>
                </a:lnTo>
                <a:lnTo>
                  <a:pt x="59" y="280"/>
                </a:lnTo>
                <a:lnTo>
                  <a:pt x="51" y="297"/>
                </a:lnTo>
                <a:lnTo>
                  <a:pt x="36" y="291"/>
                </a:lnTo>
                <a:lnTo>
                  <a:pt x="6" y="210"/>
                </a:lnTo>
                <a:lnTo>
                  <a:pt x="14" y="152"/>
                </a:lnTo>
                <a:lnTo>
                  <a:pt x="0" y="119"/>
                </a:lnTo>
                <a:lnTo>
                  <a:pt x="7" y="94"/>
                </a:lnTo>
                <a:lnTo>
                  <a:pt x="22" y="89"/>
                </a:lnTo>
                <a:lnTo>
                  <a:pt x="36" y="49"/>
                </a:lnTo>
                <a:lnTo>
                  <a:pt x="36"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6" name="Freeform 3"/>
          <p:cNvSpPr>
            <a:spLocks/>
          </p:cNvSpPr>
          <p:nvPr/>
        </p:nvSpPr>
        <p:spPr bwMode="auto">
          <a:xfrm>
            <a:off x="1511300" y="1530350"/>
            <a:ext cx="1143000" cy="838200"/>
          </a:xfrm>
          <a:custGeom>
            <a:avLst/>
            <a:gdLst>
              <a:gd name="T0" fmla="*/ 2147483647 w 444"/>
              <a:gd name="T1" fmla="*/ 0 h 339"/>
              <a:gd name="T2" fmla="*/ 2147483647 w 444"/>
              <a:gd name="T3" fmla="*/ 2147483647 h 339"/>
              <a:gd name="T4" fmla="*/ 2147483647 w 444"/>
              <a:gd name="T5" fmla="*/ 2147483647 h 339"/>
              <a:gd name="T6" fmla="*/ 2147483647 w 444"/>
              <a:gd name="T7" fmla="*/ 2147483647 h 339"/>
              <a:gd name="T8" fmla="*/ 2147483647 w 444"/>
              <a:gd name="T9" fmla="*/ 2147483647 h 339"/>
              <a:gd name="T10" fmla="*/ 2147483647 w 444"/>
              <a:gd name="T11" fmla="*/ 2147483647 h 339"/>
              <a:gd name="T12" fmla="*/ 2147483647 w 444"/>
              <a:gd name="T13" fmla="*/ 2147483647 h 339"/>
              <a:gd name="T14" fmla="*/ 2147483647 w 444"/>
              <a:gd name="T15" fmla="*/ 2147483647 h 339"/>
              <a:gd name="T16" fmla="*/ 2147483647 w 444"/>
              <a:gd name="T17" fmla="*/ 2147483647 h 339"/>
              <a:gd name="T18" fmla="*/ 0 w 444"/>
              <a:gd name="T19" fmla="*/ 2147483647 h 339"/>
              <a:gd name="T20" fmla="*/ 0 w 444"/>
              <a:gd name="T21" fmla="*/ 2147483647 h 339"/>
              <a:gd name="T22" fmla="*/ 2147483647 w 444"/>
              <a:gd name="T23" fmla="*/ 2147483647 h 339"/>
              <a:gd name="T24" fmla="*/ 2147483647 w 444"/>
              <a:gd name="T25" fmla="*/ 2147483647 h 339"/>
              <a:gd name="T26" fmla="*/ 2147483647 w 444"/>
              <a:gd name="T27" fmla="*/ 2147483647 h 339"/>
              <a:gd name="T28" fmla="*/ 2147483647 w 444"/>
              <a:gd name="T29" fmla="*/ 2147483647 h 339"/>
              <a:gd name="T30" fmla="*/ 2147483647 w 444"/>
              <a:gd name="T31" fmla="*/ 2147483647 h 339"/>
              <a:gd name="T32" fmla="*/ 2147483647 w 444"/>
              <a:gd name="T33" fmla="*/ 2147483647 h 339"/>
              <a:gd name="T34" fmla="*/ 2147483647 w 444"/>
              <a:gd name="T35" fmla="*/ 2147483647 h 339"/>
              <a:gd name="T36" fmla="*/ 2147483647 w 444"/>
              <a:gd name="T37" fmla="*/ 2147483647 h 339"/>
              <a:gd name="T38" fmla="*/ 2147483647 w 444"/>
              <a:gd name="T39" fmla="*/ 2147483647 h 339"/>
              <a:gd name="T40" fmla="*/ 2147483647 w 444"/>
              <a:gd name="T41" fmla="*/ 2147483647 h 339"/>
              <a:gd name="T42" fmla="*/ 2147483647 w 444"/>
              <a:gd name="T43" fmla="*/ 2147483647 h 339"/>
              <a:gd name="T44" fmla="*/ 2147483647 w 444"/>
              <a:gd name="T45" fmla="*/ 2147483647 h 339"/>
              <a:gd name="T46" fmla="*/ 2147483647 w 444"/>
              <a:gd name="T47" fmla="*/ 2147483647 h 339"/>
              <a:gd name="T48" fmla="*/ 2147483647 w 444"/>
              <a:gd name="T49" fmla="*/ 2147483647 h 339"/>
              <a:gd name="T50" fmla="*/ 2147483647 w 444"/>
              <a:gd name="T51" fmla="*/ 2147483647 h 339"/>
              <a:gd name="T52" fmla="*/ 2147483647 w 444"/>
              <a:gd name="T53" fmla="*/ 0 h 339"/>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w 444"/>
              <a:gd name="T82" fmla="*/ 0 h 339"/>
              <a:gd name="T83" fmla="*/ 444 w 444"/>
              <a:gd name="T84" fmla="*/ 339 h 339"/>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T81" t="T82" r="T83" b="T84"/>
            <a:pathLst>
              <a:path w="444" h="339">
                <a:moveTo>
                  <a:pt x="97" y="0"/>
                </a:moveTo>
                <a:lnTo>
                  <a:pt x="84" y="7"/>
                </a:lnTo>
                <a:lnTo>
                  <a:pt x="76" y="37"/>
                </a:lnTo>
                <a:lnTo>
                  <a:pt x="68" y="62"/>
                </a:lnTo>
                <a:lnTo>
                  <a:pt x="62" y="82"/>
                </a:lnTo>
                <a:lnTo>
                  <a:pt x="54" y="104"/>
                </a:lnTo>
                <a:lnTo>
                  <a:pt x="45" y="126"/>
                </a:lnTo>
                <a:lnTo>
                  <a:pt x="33" y="150"/>
                </a:lnTo>
                <a:lnTo>
                  <a:pt x="17" y="178"/>
                </a:lnTo>
                <a:lnTo>
                  <a:pt x="0" y="205"/>
                </a:lnTo>
                <a:lnTo>
                  <a:pt x="0" y="264"/>
                </a:lnTo>
                <a:lnTo>
                  <a:pt x="249" y="315"/>
                </a:lnTo>
                <a:lnTo>
                  <a:pt x="364" y="339"/>
                </a:lnTo>
                <a:lnTo>
                  <a:pt x="388" y="221"/>
                </a:lnTo>
                <a:lnTo>
                  <a:pt x="403" y="211"/>
                </a:lnTo>
                <a:lnTo>
                  <a:pt x="389" y="185"/>
                </a:lnTo>
                <a:lnTo>
                  <a:pt x="396" y="158"/>
                </a:lnTo>
                <a:lnTo>
                  <a:pt x="444" y="113"/>
                </a:lnTo>
                <a:lnTo>
                  <a:pt x="411" y="72"/>
                </a:lnTo>
                <a:lnTo>
                  <a:pt x="273" y="43"/>
                </a:lnTo>
                <a:lnTo>
                  <a:pt x="254" y="55"/>
                </a:lnTo>
                <a:lnTo>
                  <a:pt x="229" y="35"/>
                </a:lnTo>
                <a:lnTo>
                  <a:pt x="207" y="56"/>
                </a:lnTo>
                <a:lnTo>
                  <a:pt x="186" y="35"/>
                </a:lnTo>
                <a:lnTo>
                  <a:pt x="131" y="36"/>
                </a:lnTo>
                <a:lnTo>
                  <a:pt x="138" y="3"/>
                </a:lnTo>
                <a:lnTo>
                  <a:pt x="97"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7" name="Freeform 4"/>
          <p:cNvSpPr>
            <a:spLocks/>
          </p:cNvSpPr>
          <p:nvPr/>
        </p:nvSpPr>
        <p:spPr bwMode="auto">
          <a:xfrm>
            <a:off x="3567113" y="3435350"/>
            <a:ext cx="1981200" cy="1716087"/>
          </a:xfrm>
          <a:custGeom>
            <a:avLst/>
            <a:gdLst>
              <a:gd name="T0" fmla="*/ 2147483647 w 773"/>
              <a:gd name="T1" fmla="*/ 0 h 716"/>
              <a:gd name="T2" fmla="*/ 2147483647 w 773"/>
              <a:gd name="T3" fmla="*/ 2147483647 h 716"/>
              <a:gd name="T4" fmla="*/ 2147483647 w 773"/>
              <a:gd name="T5" fmla="*/ 2147483647 h 716"/>
              <a:gd name="T6" fmla="*/ 2147483647 w 773"/>
              <a:gd name="T7" fmla="*/ 2147483647 h 716"/>
              <a:gd name="T8" fmla="*/ 2147483647 w 773"/>
              <a:gd name="T9" fmla="*/ 2147483647 h 716"/>
              <a:gd name="T10" fmla="*/ 2147483647 w 773"/>
              <a:gd name="T11" fmla="*/ 2147483647 h 716"/>
              <a:gd name="T12" fmla="*/ 2147483647 w 773"/>
              <a:gd name="T13" fmla="*/ 2147483647 h 716"/>
              <a:gd name="T14" fmla="*/ 2147483647 w 773"/>
              <a:gd name="T15" fmla="*/ 2147483647 h 716"/>
              <a:gd name="T16" fmla="*/ 2147483647 w 773"/>
              <a:gd name="T17" fmla="*/ 2147483647 h 716"/>
              <a:gd name="T18" fmla="*/ 2147483647 w 773"/>
              <a:gd name="T19" fmla="*/ 2147483647 h 716"/>
              <a:gd name="T20" fmla="*/ 2147483647 w 773"/>
              <a:gd name="T21" fmla="*/ 2147483647 h 716"/>
              <a:gd name="T22" fmla="*/ 2147483647 w 773"/>
              <a:gd name="T23" fmla="*/ 2147483647 h 716"/>
              <a:gd name="T24" fmla="*/ 2147483647 w 773"/>
              <a:gd name="T25" fmla="*/ 2147483647 h 716"/>
              <a:gd name="T26" fmla="*/ 2147483647 w 773"/>
              <a:gd name="T27" fmla="*/ 2147483647 h 716"/>
              <a:gd name="T28" fmla="*/ 2147483647 w 773"/>
              <a:gd name="T29" fmla="*/ 2147483647 h 716"/>
              <a:gd name="T30" fmla="*/ 2147483647 w 773"/>
              <a:gd name="T31" fmla="*/ 2147483647 h 716"/>
              <a:gd name="T32" fmla="*/ 2147483647 w 773"/>
              <a:gd name="T33" fmla="*/ 2147483647 h 716"/>
              <a:gd name="T34" fmla="*/ 2147483647 w 773"/>
              <a:gd name="T35" fmla="*/ 2147483647 h 716"/>
              <a:gd name="T36" fmla="*/ 2147483647 w 773"/>
              <a:gd name="T37" fmla="*/ 2147483647 h 716"/>
              <a:gd name="T38" fmla="*/ 2147483647 w 773"/>
              <a:gd name="T39" fmla="*/ 2147483647 h 716"/>
              <a:gd name="T40" fmla="*/ 2147483647 w 773"/>
              <a:gd name="T41" fmla="*/ 2147483647 h 716"/>
              <a:gd name="T42" fmla="*/ 2147483647 w 773"/>
              <a:gd name="T43" fmla="*/ 2147483647 h 716"/>
              <a:gd name="T44" fmla="*/ 2147483647 w 773"/>
              <a:gd name="T45" fmla="*/ 2147483647 h 716"/>
              <a:gd name="T46" fmla="*/ 2147483647 w 773"/>
              <a:gd name="T47" fmla="*/ 2147483647 h 716"/>
              <a:gd name="T48" fmla="*/ 2147483647 w 773"/>
              <a:gd name="T49" fmla="*/ 2147483647 h 716"/>
              <a:gd name="T50" fmla="*/ 2147483647 w 773"/>
              <a:gd name="T51" fmla="*/ 2147483647 h 716"/>
              <a:gd name="T52" fmla="*/ 2147483647 w 773"/>
              <a:gd name="T53" fmla="*/ 2147483647 h 716"/>
              <a:gd name="T54" fmla="*/ 2147483647 w 773"/>
              <a:gd name="T55" fmla="*/ 2147483647 h 716"/>
              <a:gd name="T56" fmla="*/ 2147483647 w 773"/>
              <a:gd name="T57" fmla="*/ 2147483647 h 716"/>
              <a:gd name="T58" fmla="*/ 2147483647 w 773"/>
              <a:gd name="T59" fmla="*/ 2147483647 h 716"/>
              <a:gd name="T60" fmla="*/ 2147483647 w 773"/>
              <a:gd name="T61" fmla="*/ 2147483647 h 716"/>
              <a:gd name="T62" fmla="*/ 2147483647 w 773"/>
              <a:gd name="T63" fmla="*/ 2147483647 h 716"/>
              <a:gd name="T64" fmla="*/ 2147483647 w 773"/>
              <a:gd name="T65" fmla="*/ 2147483647 h 716"/>
              <a:gd name="T66" fmla="*/ 2147483647 w 773"/>
              <a:gd name="T67" fmla="*/ 2147483647 h 716"/>
              <a:gd name="T68" fmla="*/ 2147483647 w 773"/>
              <a:gd name="T69" fmla="*/ 2147483647 h 716"/>
              <a:gd name="T70" fmla="*/ 2147483647 w 773"/>
              <a:gd name="T71" fmla="*/ 2147483647 h 716"/>
              <a:gd name="T72" fmla="*/ 2147483647 w 773"/>
              <a:gd name="T73" fmla="*/ 2147483647 h 716"/>
              <a:gd name="T74" fmla="*/ 2147483647 w 773"/>
              <a:gd name="T75" fmla="*/ 2147483647 h 716"/>
              <a:gd name="T76" fmla="*/ 2147483647 w 773"/>
              <a:gd name="T77" fmla="*/ 2147483647 h 716"/>
              <a:gd name="T78" fmla="*/ 2147483647 w 773"/>
              <a:gd name="T79" fmla="*/ 2147483647 h 716"/>
              <a:gd name="T80" fmla="*/ 2147483647 w 773"/>
              <a:gd name="T81" fmla="*/ 2147483647 h 716"/>
              <a:gd name="T82" fmla="*/ 2147483647 w 773"/>
              <a:gd name="T83" fmla="*/ 2147483647 h 716"/>
              <a:gd name="T84" fmla="*/ 2147483647 w 773"/>
              <a:gd name="T85" fmla="*/ 2147483647 h 716"/>
              <a:gd name="T86" fmla="*/ 2147483647 w 773"/>
              <a:gd name="T87" fmla="*/ 2147483647 h 716"/>
              <a:gd name="T88" fmla="*/ 2147483647 w 773"/>
              <a:gd name="T89" fmla="*/ 2147483647 h 716"/>
              <a:gd name="T90" fmla="*/ 2147483647 w 773"/>
              <a:gd name="T91" fmla="*/ 2147483647 h 716"/>
              <a:gd name="T92" fmla="*/ 0 w 773"/>
              <a:gd name="T93" fmla="*/ 2147483647 h 716"/>
              <a:gd name="T94" fmla="*/ 0 w 773"/>
              <a:gd name="T95" fmla="*/ 2147483647 h 716"/>
              <a:gd name="T96" fmla="*/ 2147483647 w 773"/>
              <a:gd name="T97" fmla="*/ 2147483647 h 716"/>
              <a:gd name="T98" fmla="*/ 2147483647 w 773"/>
              <a:gd name="T99" fmla="*/ 2147483647 h 716"/>
              <a:gd name="T100" fmla="*/ 2147483647 w 773"/>
              <a:gd name="T101" fmla="*/ 0 h 71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773"/>
              <a:gd name="T154" fmla="*/ 0 h 716"/>
              <a:gd name="T155" fmla="*/ 773 w 773"/>
              <a:gd name="T156" fmla="*/ 716 h 716"/>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773" h="716">
                <a:moveTo>
                  <a:pt x="224" y="0"/>
                </a:moveTo>
                <a:lnTo>
                  <a:pt x="395" y="6"/>
                </a:lnTo>
                <a:lnTo>
                  <a:pt x="395" y="136"/>
                </a:lnTo>
                <a:lnTo>
                  <a:pt x="482" y="172"/>
                </a:lnTo>
                <a:lnTo>
                  <a:pt x="506" y="160"/>
                </a:lnTo>
                <a:lnTo>
                  <a:pt x="563" y="188"/>
                </a:lnTo>
                <a:lnTo>
                  <a:pt x="597" y="186"/>
                </a:lnTo>
                <a:lnTo>
                  <a:pt x="663" y="158"/>
                </a:lnTo>
                <a:lnTo>
                  <a:pt x="701" y="185"/>
                </a:lnTo>
                <a:lnTo>
                  <a:pt x="734" y="192"/>
                </a:lnTo>
                <a:lnTo>
                  <a:pt x="734" y="298"/>
                </a:lnTo>
                <a:lnTo>
                  <a:pt x="773" y="364"/>
                </a:lnTo>
                <a:lnTo>
                  <a:pt x="764" y="454"/>
                </a:lnTo>
                <a:lnTo>
                  <a:pt x="722" y="490"/>
                </a:lnTo>
                <a:lnTo>
                  <a:pt x="713" y="457"/>
                </a:lnTo>
                <a:lnTo>
                  <a:pt x="701" y="472"/>
                </a:lnTo>
                <a:lnTo>
                  <a:pt x="710" y="493"/>
                </a:lnTo>
                <a:lnTo>
                  <a:pt x="635" y="547"/>
                </a:lnTo>
                <a:lnTo>
                  <a:pt x="617" y="550"/>
                </a:lnTo>
                <a:lnTo>
                  <a:pt x="578" y="577"/>
                </a:lnTo>
                <a:lnTo>
                  <a:pt x="578" y="592"/>
                </a:lnTo>
                <a:lnTo>
                  <a:pt x="566" y="595"/>
                </a:lnTo>
                <a:lnTo>
                  <a:pt x="575" y="613"/>
                </a:lnTo>
                <a:lnTo>
                  <a:pt x="554" y="640"/>
                </a:lnTo>
                <a:lnTo>
                  <a:pt x="566" y="679"/>
                </a:lnTo>
                <a:lnTo>
                  <a:pt x="578" y="692"/>
                </a:lnTo>
                <a:lnTo>
                  <a:pt x="575" y="716"/>
                </a:lnTo>
                <a:lnTo>
                  <a:pt x="545" y="716"/>
                </a:lnTo>
                <a:lnTo>
                  <a:pt x="518" y="704"/>
                </a:lnTo>
                <a:lnTo>
                  <a:pt x="500" y="707"/>
                </a:lnTo>
                <a:lnTo>
                  <a:pt x="440" y="686"/>
                </a:lnTo>
                <a:lnTo>
                  <a:pt x="413" y="604"/>
                </a:lnTo>
                <a:lnTo>
                  <a:pt x="371" y="565"/>
                </a:lnTo>
                <a:lnTo>
                  <a:pt x="334" y="493"/>
                </a:lnTo>
                <a:lnTo>
                  <a:pt x="317" y="486"/>
                </a:lnTo>
                <a:lnTo>
                  <a:pt x="297" y="468"/>
                </a:lnTo>
                <a:lnTo>
                  <a:pt x="278" y="468"/>
                </a:lnTo>
                <a:lnTo>
                  <a:pt x="249" y="462"/>
                </a:lnTo>
                <a:lnTo>
                  <a:pt x="227" y="468"/>
                </a:lnTo>
                <a:lnTo>
                  <a:pt x="212" y="504"/>
                </a:lnTo>
                <a:lnTo>
                  <a:pt x="189" y="510"/>
                </a:lnTo>
                <a:lnTo>
                  <a:pt x="140" y="482"/>
                </a:lnTo>
                <a:lnTo>
                  <a:pt x="111" y="448"/>
                </a:lnTo>
                <a:lnTo>
                  <a:pt x="106" y="407"/>
                </a:lnTo>
                <a:lnTo>
                  <a:pt x="85" y="379"/>
                </a:lnTo>
                <a:lnTo>
                  <a:pt x="36" y="340"/>
                </a:lnTo>
                <a:lnTo>
                  <a:pt x="0" y="299"/>
                </a:lnTo>
                <a:lnTo>
                  <a:pt x="0" y="282"/>
                </a:lnTo>
                <a:lnTo>
                  <a:pt x="117" y="283"/>
                </a:lnTo>
                <a:lnTo>
                  <a:pt x="212" y="291"/>
                </a:lnTo>
                <a:lnTo>
                  <a:pt x="224" y="0"/>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8" name="Freeform 5"/>
          <p:cNvSpPr>
            <a:spLocks/>
          </p:cNvSpPr>
          <p:nvPr/>
        </p:nvSpPr>
        <p:spPr bwMode="auto">
          <a:xfrm>
            <a:off x="8012113" y="1066800"/>
            <a:ext cx="522287" cy="768350"/>
          </a:xfrm>
          <a:custGeom>
            <a:avLst/>
            <a:gdLst>
              <a:gd name="T0" fmla="*/ 2147483647 w 210"/>
              <a:gd name="T1" fmla="*/ 2147483647 h 321"/>
              <a:gd name="T2" fmla="*/ 2147483647 w 210"/>
              <a:gd name="T3" fmla="*/ 2147483647 h 321"/>
              <a:gd name="T4" fmla="*/ 2147483647 w 210"/>
              <a:gd name="T5" fmla="*/ 2147483647 h 321"/>
              <a:gd name="T6" fmla="*/ 2147483647 w 210"/>
              <a:gd name="T7" fmla="*/ 2147483647 h 321"/>
              <a:gd name="T8" fmla="*/ 2147483647 w 210"/>
              <a:gd name="T9" fmla="*/ 2147483647 h 321"/>
              <a:gd name="T10" fmla="*/ 2147483647 w 210"/>
              <a:gd name="T11" fmla="*/ 2147483647 h 321"/>
              <a:gd name="T12" fmla="*/ 2147483647 w 210"/>
              <a:gd name="T13" fmla="*/ 2147483647 h 321"/>
              <a:gd name="T14" fmla="*/ 0 w 210"/>
              <a:gd name="T15" fmla="*/ 2147483647 h 321"/>
              <a:gd name="T16" fmla="*/ 2147483647 w 210"/>
              <a:gd name="T17" fmla="*/ 2147483647 h 321"/>
              <a:gd name="T18" fmla="*/ 2147483647 w 210"/>
              <a:gd name="T19" fmla="*/ 2147483647 h 321"/>
              <a:gd name="T20" fmla="*/ 2147483647 w 210"/>
              <a:gd name="T21" fmla="*/ 2147483647 h 321"/>
              <a:gd name="T22" fmla="*/ 2147483647 w 210"/>
              <a:gd name="T23" fmla="*/ 2147483647 h 321"/>
              <a:gd name="T24" fmla="*/ 2147483647 w 210"/>
              <a:gd name="T25" fmla="*/ 2147483647 h 321"/>
              <a:gd name="T26" fmla="*/ 2147483647 w 210"/>
              <a:gd name="T27" fmla="*/ 2147483647 h 321"/>
              <a:gd name="T28" fmla="*/ 2147483647 w 210"/>
              <a:gd name="T29" fmla="*/ 2147483647 h 321"/>
              <a:gd name="T30" fmla="*/ 2147483647 w 210"/>
              <a:gd name="T31" fmla="*/ 2147483647 h 321"/>
              <a:gd name="T32" fmla="*/ 2147483647 w 210"/>
              <a:gd name="T33" fmla="*/ 2147483647 h 321"/>
              <a:gd name="T34" fmla="*/ 2147483647 w 210"/>
              <a:gd name="T35" fmla="*/ 2147483647 h 321"/>
              <a:gd name="T36" fmla="*/ 2147483647 w 210"/>
              <a:gd name="T37" fmla="*/ 2147483647 h 321"/>
              <a:gd name="T38" fmla="*/ 2147483647 w 210"/>
              <a:gd name="T39" fmla="*/ 2147483647 h 321"/>
              <a:gd name="T40" fmla="*/ 2147483647 w 210"/>
              <a:gd name="T41" fmla="*/ 2147483647 h 321"/>
              <a:gd name="T42" fmla="*/ 2147483647 w 210"/>
              <a:gd name="T43" fmla="*/ 2147483647 h 321"/>
              <a:gd name="T44" fmla="*/ 2147483647 w 210"/>
              <a:gd name="T45" fmla="*/ 2147483647 h 321"/>
              <a:gd name="T46" fmla="*/ 2147483647 w 210"/>
              <a:gd name="T47" fmla="*/ 2147483647 h 321"/>
              <a:gd name="T48" fmla="*/ 2147483647 w 210"/>
              <a:gd name="T49" fmla="*/ 0 h 321"/>
              <a:gd name="T50" fmla="*/ 2147483647 w 210"/>
              <a:gd name="T51" fmla="*/ 2147483647 h 321"/>
              <a:gd name="T52" fmla="*/ 2147483647 w 210"/>
              <a:gd name="T53" fmla="*/ 2147483647 h 321"/>
              <a:gd name="T54" fmla="*/ 2147483647 w 210"/>
              <a:gd name="T55" fmla="*/ 2147483647 h 32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210"/>
              <a:gd name="T85" fmla="*/ 0 h 321"/>
              <a:gd name="T86" fmla="*/ 210 w 210"/>
              <a:gd name="T87" fmla="*/ 321 h 32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210" h="321">
                <a:moveTo>
                  <a:pt x="49" y="10"/>
                </a:moveTo>
                <a:lnTo>
                  <a:pt x="18" y="69"/>
                </a:lnTo>
                <a:lnTo>
                  <a:pt x="33" y="91"/>
                </a:lnTo>
                <a:lnTo>
                  <a:pt x="18" y="118"/>
                </a:lnTo>
                <a:lnTo>
                  <a:pt x="27" y="127"/>
                </a:lnTo>
                <a:lnTo>
                  <a:pt x="21" y="145"/>
                </a:lnTo>
                <a:lnTo>
                  <a:pt x="21" y="175"/>
                </a:lnTo>
                <a:lnTo>
                  <a:pt x="0" y="186"/>
                </a:lnTo>
                <a:lnTo>
                  <a:pt x="8" y="195"/>
                </a:lnTo>
                <a:lnTo>
                  <a:pt x="52" y="307"/>
                </a:lnTo>
                <a:lnTo>
                  <a:pt x="87" y="321"/>
                </a:lnTo>
                <a:lnTo>
                  <a:pt x="85" y="298"/>
                </a:lnTo>
                <a:lnTo>
                  <a:pt x="102" y="280"/>
                </a:lnTo>
                <a:lnTo>
                  <a:pt x="96" y="261"/>
                </a:lnTo>
                <a:lnTo>
                  <a:pt x="139" y="238"/>
                </a:lnTo>
                <a:lnTo>
                  <a:pt x="141" y="207"/>
                </a:lnTo>
                <a:lnTo>
                  <a:pt x="166" y="205"/>
                </a:lnTo>
                <a:lnTo>
                  <a:pt x="186" y="181"/>
                </a:lnTo>
                <a:lnTo>
                  <a:pt x="210" y="165"/>
                </a:lnTo>
                <a:lnTo>
                  <a:pt x="210" y="145"/>
                </a:lnTo>
                <a:lnTo>
                  <a:pt x="177" y="139"/>
                </a:lnTo>
                <a:lnTo>
                  <a:pt x="171" y="117"/>
                </a:lnTo>
                <a:lnTo>
                  <a:pt x="138" y="114"/>
                </a:lnTo>
                <a:lnTo>
                  <a:pt x="111" y="19"/>
                </a:lnTo>
                <a:lnTo>
                  <a:pt x="99" y="0"/>
                </a:lnTo>
                <a:lnTo>
                  <a:pt x="66" y="8"/>
                </a:lnTo>
                <a:lnTo>
                  <a:pt x="60" y="17"/>
                </a:lnTo>
                <a:lnTo>
                  <a:pt x="49" y="10"/>
                </a:lnTo>
                <a:close/>
              </a:path>
            </a:pathLst>
          </a:custGeom>
          <a:solidFill>
            <a:schemeClr val="accent2">
              <a:lumMod val="20000"/>
              <a:lumOff val="80000"/>
            </a:schemeClr>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9" name="Freeform 6"/>
          <p:cNvSpPr>
            <a:spLocks/>
          </p:cNvSpPr>
          <p:nvPr/>
        </p:nvSpPr>
        <p:spPr bwMode="auto">
          <a:xfrm>
            <a:off x="7212013" y="2541588"/>
            <a:ext cx="668337" cy="266700"/>
          </a:xfrm>
          <a:custGeom>
            <a:avLst/>
            <a:gdLst>
              <a:gd name="T0" fmla="*/ 0 w 270"/>
              <a:gd name="T1" fmla="*/ 2147483647 h 111"/>
              <a:gd name="T2" fmla="*/ 2147483647 w 270"/>
              <a:gd name="T3" fmla="*/ 0 h 111"/>
              <a:gd name="T4" fmla="*/ 2147483647 w 270"/>
              <a:gd name="T5" fmla="*/ 2147483647 h 111"/>
              <a:gd name="T6" fmla="*/ 2147483647 w 270"/>
              <a:gd name="T7" fmla="*/ 2147483647 h 111"/>
              <a:gd name="T8" fmla="*/ 2147483647 w 270"/>
              <a:gd name="T9" fmla="*/ 2147483647 h 111"/>
              <a:gd name="T10" fmla="*/ 2147483647 w 270"/>
              <a:gd name="T11" fmla="*/ 2147483647 h 111"/>
              <a:gd name="T12" fmla="*/ 2147483647 w 270"/>
              <a:gd name="T13" fmla="*/ 2147483647 h 111"/>
              <a:gd name="T14" fmla="*/ 2147483647 w 270"/>
              <a:gd name="T15" fmla="*/ 2147483647 h 111"/>
              <a:gd name="T16" fmla="*/ 2147483647 w 270"/>
              <a:gd name="T17" fmla="*/ 2147483647 h 111"/>
              <a:gd name="T18" fmla="*/ 2147483647 w 270"/>
              <a:gd name="T19" fmla="*/ 2147483647 h 111"/>
              <a:gd name="T20" fmla="*/ 2147483647 w 270"/>
              <a:gd name="T21" fmla="*/ 2147483647 h 111"/>
              <a:gd name="T22" fmla="*/ 2147483647 w 270"/>
              <a:gd name="T23" fmla="*/ 2147483647 h 111"/>
              <a:gd name="T24" fmla="*/ 2147483647 w 270"/>
              <a:gd name="T25" fmla="*/ 2147483647 h 111"/>
              <a:gd name="T26" fmla="*/ 2147483647 w 270"/>
              <a:gd name="T27" fmla="*/ 2147483647 h 111"/>
              <a:gd name="T28" fmla="*/ 2147483647 w 270"/>
              <a:gd name="T29" fmla="*/ 2147483647 h 111"/>
              <a:gd name="T30" fmla="*/ 2147483647 w 270"/>
              <a:gd name="T31" fmla="*/ 2147483647 h 111"/>
              <a:gd name="T32" fmla="*/ 0 w 270"/>
              <a:gd name="T33" fmla="*/ 2147483647 h 11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270"/>
              <a:gd name="T52" fmla="*/ 0 h 111"/>
              <a:gd name="T53" fmla="*/ 270 w 270"/>
              <a:gd name="T54" fmla="*/ 111 h 11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270" h="111">
                <a:moveTo>
                  <a:pt x="0" y="38"/>
                </a:moveTo>
                <a:lnTo>
                  <a:pt x="201" y="0"/>
                </a:lnTo>
                <a:lnTo>
                  <a:pt x="234" y="76"/>
                </a:lnTo>
                <a:lnTo>
                  <a:pt x="269" y="68"/>
                </a:lnTo>
                <a:lnTo>
                  <a:pt x="270" y="106"/>
                </a:lnTo>
                <a:lnTo>
                  <a:pt x="242" y="111"/>
                </a:lnTo>
                <a:lnTo>
                  <a:pt x="217" y="86"/>
                </a:lnTo>
                <a:lnTo>
                  <a:pt x="201" y="56"/>
                </a:lnTo>
                <a:lnTo>
                  <a:pt x="198" y="14"/>
                </a:lnTo>
                <a:lnTo>
                  <a:pt x="186" y="35"/>
                </a:lnTo>
                <a:lnTo>
                  <a:pt x="200" y="98"/>
                </a:lnTo>
                <a:lnTo>
                  <a:pt x="141" y="107"/>
                </a:lnTo>
                <a:lnTo>
                  <a:pt x="139" y="61"/>
                </a:lnTo>
                <a:lnTo>
                  <a:pt x="103" y="41"/>
                </a:lnTo>
                <a:lnTo>
                  <a:pt x="72" y="36"/>
                </a:lnTo>
                <a:lnTo>
                  <a:pt x="8" y="68"/>
                </a:lnTo>
                <a:lnTo>
                  <a:pt x="0" y="38"/>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10" name="Freeform 7"/>
          <p:cNvSpPr>
            <a:spLocks/>
          </p:cNvSpPr>
          <p:nvPr/>
        </p:nvSpPr>
        <p:spPr bwMode="auto">
          <a:xfrm>
            <a:off x="1752600" y="1079500"/>
            <a:ext cx="881063" cy="627063"/>
          </a:xfrm>
          <a:custGeom>
            <a:avLst/>
            <a:gdLst>
              <a:gd name="T0" fmla="*/ 2147483647 w 356"/>
              <a:gd name="T1" fmla="*/ 0 h 261"/>
              <a:gd name="T2" fmla="*/ 2147483647 w 356"/>
              <a:gd name="T3" fmla="*/ 2147483647 h 261"/>
              <a:gd name="T4" fmla="*/ 2147483647 w 356"/>
              <a:gd name="T5" fmla="*/ 2147483647 h 261"/>
              <a:gd name="T6" fmla="*/ 2147483647 w 356"/>
              <a:gd name="T7" fmla="*/ 2147483647 h 261"/>
              <a:gd name="T8" fmla="*/ 2147483647 w 356"/>
              <a:gd name="T9" fmla="*/ 2147483647 h 261"/>
              <a:gd name="T10" fmla="*/ 2147483647 w 356"/>
              <a:gd name="T11" fmla="*/ 2147483647 h 261"/>
              <a:gd name="T12" fmla="*/ 2147483647 w 356"/>
              <a:gd name="T13" fmla="*/ 2147483647 h 261"/>
              <a:gd name="T14" fmla="*/ 2147483647 w 356"/>
              <a:gd name="T15" fmla="*/ 2147483647 h 261"/>
              <a:gd name="T16" fmla="*/ 2147483647 w 356"/>
              <a:gd name="T17" fmla="*/ 2147483647 h 261"/>
              <a:gd name="T18" fmla="*/ 2147483647 w 356"/>
              <a:gd name="T19" fmla="*/ 2147483647 h 261"/>
              <a:gd name="T20" fmla="*/ 2147483647 w 356"/>
              <a:gd name="T21" fmla="*/ 2147483647 h 261"/>
              <a:gd name="T22" fmla="*/ 2147483647 w 356"/>
              <a:gd name="T23" fmla="*/ 2147483647 h 261"/>
              <a:gd name="T24" fmla="*/ 2147483647 w 356"/>
              <a:gd name="T25" fmla="*/ 2147483647 h 261"/>
              <a:gd name="T26" fmla="*/ 2147483647 w 356"/>
              <a:gd name="T27" fmla="*/ 2147483647 h 261"/>
              <a:gd name="T28" fmla="*/ 2147483647 w 356"/>
              <a:gd name="T29" fmla="*/ 2147483647 h 261"/>
              <a:gd name="T30" fmla="*/ 2147483647 w 356"/>
              <a:gd name="T31" fmla="*/ 2147483647 h 261"/>
              <a:gd name="T32" fmla="*/ 2147483647 w 356"/>
              <a:gd name="T33" fmla="*/ 2147483647 h 261"/>
              <a:gd name="T34" fmla="*/ 2147483647 w 356"/>
              <a:gd name="T35" fmla="*/ 2147483647 h 261"/>
              <a:gd name="T36" fmla="*/ 2147483647 w 356"/>
              <a:gd name="T37" fmla="*/ 2147483647 h 261"/>
              <a:gd name="T38" fmla="*/ 2147483647 w 356"/>
              <a:gd name="T39" fmla="*/ 2147483647 h 261"/>
              <a:gd name="T40" fmla="*/ 0 w 356"/>
              <a:gd name="T41" fmla="*/ 2147483647 h 261"/>
              <a:gd name="T42" fmla="*/ 2147483647 w 356"/>
              <a:gd name="T43" fmla="*/ 2147483647 h 261"/>
              <a:gd name="T44" fmla="*/ 2147483647 w 356"/>
              <a:gd name="T45" fmla="*/ 2147483647 h 261"/>
              <a:gd name="T46" fmla="*/ 2147483647 w 356"/>
              <a:gd name="T47" fmla="*/ 2147483647 h 261"/>
              <a:gd name="T48" fmla="*/ 2147483647 w 356"/>
              <a:gd name="T49" fmla="*/ 2147483647 h 261"/>
              <a:gd name="T50" fmla="*/ 2147483647 w 356"/>
              <a:gd name="T51" fmla="*/ 2147483647 h 261"/>
              <a:gd name="T52" fmla="*/ 2147483647 w 356"/>
              <a:gd name="T53" fmla="*/ 2147483647 h 261"/>
              <a:gd name="T54" fmla="*/ 2147483647 w 356"/>
              <a:gd name="T55" fmla="*/ 2147483647 h 261"/>
              <a:gd name="T56" fmla="*/ 2147483647 w 356"/>
              <a:gd name="T57" fmla="*/ 2147483647 h 261"/>
              <a:gd name="T58" fmla="*/ 2147483647 w 356"/>
              <a:gd name="T59" fmla="*/ 2147483647 h 261"/>
              <a:gd name="T60" fmla="*/ 2147483647 w 356"/>
              <a:gd name="T61" fmla="*/ 2147483647 h 261"/>
              <a:gd name="T62" fmla="*/ 2147483647 w 356"/>
              <a:gd name="T63" fmla="*/ 2147483647 h 261"/>
              <a:gd name="T64" fmla="*/ 2147483647 w 356"/>
              <a:gd name="T65" fmla="*/ 2147483647 h 261"/>
              <a:gd name="T66" fmla="*/ 2147483647 w 356"/>
              <a:gd name="T67" fmla="*/ 2147483647 h 261"/>
              <a:gd name="T68" fmla="*/ 2147483647 w 356"/>
              <a:gd name="T69" fmla="*/ 2147483647 h 261"/>
              <a:gd name="T70" fmla="*/ 2147483647 w 356"/>
              <a:gd name="T71" fmla="*/ 2147483647 h 261"/>
              <a:gd name="T72" fmla="*/ 2147483647 w 356"/>
              <a:gd name="T73" fmla="*/ 2147483647 h 261"/>
              <a:gd name="T74" fmla="*/ 2147483647 w 356"/>
              <a:gd name="T75" fmla="*/ 0 h 2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356"/>
              <a:gd name="T115" fmla="*/ 0 h 261"/>
              <a:gd name="T116" fmla="*/ 356 w 356"/>
              <a:gd name="T117" fmla="*/ 261 h 26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356" h="261">
                <a:moveTo>
                  <a:pt x="90" y="0"/>
                </a:moveTo>
                <a:lnTo>
                  <a:pt x="163" y="20"/>
                </a:lnTo>
                <a:lnTo>
                  <a:pt x="219" y="33"/>
                </a:lnTo>
                <a:lnTo>
                  <a:pt x="246" y="39"/>
                </a:lnTo>
                <a:lnTo>
                  <a:pt x="274" y="43"/>
                </a:lnTo>
                <a:lnTo>
                  <a:pt x="311" y="50"/>
                </a:lnTo>
                <a:lnTo>
                  <a:pt x="356" y="58"/>
                </a:lnTo>
                <a:lnTo>
                  <a:pt x="327" y="261"/>
                </a:lnTo>
                <a:lnTo>
                  <a:pt x="189" y="232"/>
                </a:lnTo>
                <a:lnTo>
                  <a:pt x="170" y="245"/>
                </a:lnTo>
                <a:lnTo>
                  <a:pt x="145" y="225"/>
                </a:lnTo>
                <a:lnTo>
                  <a:pt x="123" y="245"/>
                </a:lnTo>
                <a:lnTo>
                  <a:pt x="103" y="228"/>
                </a:lnTo>
                <a:lnTo>
                  <a:pt x="46" y="225"/>
                </a:lnTo>
                <a:lnTo>
                  <a:pt x="54" y="192"/>
                </a:lnTo>
                <a:lnTo>
                  <a:pt x="13" y="189"/>
                </a:lnTo>
                <a:lnTo>
                  <a:pt x="9" y="170"/>
                </a:lnTo>
                <a:lnTo>
                  <a:pt x="17" y="150"/>
                </a:lnTo>
                <a:lnTo>
                  <a:pt x="7" y="132"/>
                </a:lnTo>
                <a:lnTo>
                  <a:pt x="8" y="81"/>
                </a:lnTo>
                <a:lnTo>
                  <a:pt x="0" y="42"/>
                </a:lnTo>
                <a:lnTo>
                  <a:pt x="5" y="27"/>
                </a:lnTo>
                <a:lnTo>
                  <a:pt x="23" y="33"/>
                </a:lnTo>
                <a:lnTo>
                  <a:pt x="42" y="56"/>
                </a:lnTo>
                <a:lnTo>
                  <a:pt x="77" y="61"/>
                </a:lnTo>
                <a:lnTo>
                  <a:pt x="86" y="80"/>
                </a:lnTo>
                <a:lnTo>
                  <a:pt x="69" y="80"/>
                </a:lnTo>
                <a:lnTo>
                  <a:pt x="67" y="96"/>
                </a:lnTo>
                <a:lnTo>
                  <a:pt x="77" y="98"/>
                </a:lnTo>
                <a:lnTo>
                  <a:pt x="81" y="114"/>
                </a:lnTo>
                <a:lnTo>
                  <a:pt x="60" y="126"/>
                </a:lnTo>
                <a:lnTo>
                  <a:pt x="60" y="137"/>
                </a:lnTo>
                <a:lnTo>
                  <a:pt x="84" y="137"/>
                </a:lnTo>
                <a:lnTo>
                  <a:pt x="90" y="109"/>
                </a:lnTo>
                <a:lnTo>
                  <a:pt x="108" y="92"/>
                </a:lnTo>
                <a:lnTo>
                  <a:pt x="86" y="48"/>
                </a:lnTo>
                <a:lnTo>
                  <a:pt x="100" y="34"/>
                </a:lnTo>
                <a:lnTo>
                  <a:pt x="90"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11" name="Freeform 8"/>
          <p:cNvSpPr>
            <a:spLocks/>
          </p:cNvSpPr>
          <p:nvPr/>
        </p:nvSpPr>
        <p:spPr bwMode="auto">
          <a:xfrm>
            <a:off x="1938338" y="2268538"/>
            <a:ext cx="896937" cy="1281112"/>
          </a:xfrm>
          <a:custGeom>
            <a:avLst/>
            <a:gdLst>
              <a:gd name="T0" fmla="*/ 2147483647 w 354"/>
              <a:gd name="T1" fmla="*/ 0 h 535"/>
              <a:gd name="T2" fmla="*/ 0 w 354"/>
              <a:gd name="T3" fmla="*/ 2147483647 h 535"/>
              <a:gd name="T4" fmla="*/ 2147483647 w 354"/>
              <a:gd name="T5" fmla="*/ 2147483647 h 535"/>
              <a:gd name="T6" fmla="*/ 2147483647 w 354"/>
              <a:gd name="T7" fmla="*/ 2147483647 h 535"/>
              <a:gd name="T8" fmla="*/ 2147483647 w 354"/>
              <a:gd name="T9" fmla="*/ 2147483647 h 535"/>
              <a:gd name="T10" fmla="*/ 2147483647 w 354"/>
              <a:gd name="T11" fmla="*/ 2147483647 h 535"/>
              <a:gd name="T12" fmla="*/ 2147483647 w 354"/>
              <a:gd name="T13" fmla="*/ 2147483647 h 535"/>
              <a:gd name="T14" fmla="*/ 2147483647 w 354"/>
              <a:gd name="T15" fmla="*/ 2147483647 h 535"/>
              <a:gd name="T16" fmla="*/ 2147483647 w 354"/>
              <a:gd name="T17" fmla="*/ 2147483647 h 535"/>
              <a:gd name="T18" fmla="*/ 2147483647 w 354"/>
              <a:gd name="T19" fmla="*/ 2147483647 h 535"/>
              <a:gd name="T20" fmla="*/ 2147483647 w 354"/>
              <a:gd name="T21" fmla="*/ 2147483647 h 535"/>
              <a:gd name="T22" fmla="*/ 2147483647 w 354"/>
              <a:gd name="T23" fmla="*/ 0 h 53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354"/>
              <a:gd name="T37" fmla="*/ 0 h 535"/>
              <a:gd name="T38" fmla="*/ 354 w 354"/>
              <a:gd name="T39" fmla="*/ 535 h 535"/>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354" h="535">
                <a:moveTo>
                  <a:pt x="45" y="0"/>
                </a:moveTo>
                <a:lnTo>
                  <a:pt x="0" y="212"/>
                </a:lnTo>
                <a:lnTo>
                  <a:pt x="241" y="535"/>
                </a:lnTo>
                <a:lnTo>
                  <a:pt x="256" y="521"/>
                </a:lnTo>
                <a:lnTo>
                  <a:pt x="255" y="457"/>
                </a:lnTo>
                <a:lnTo>
                  <a:pt x="285" y="462"/>
                </a:lnTo>
                <a:lnTo>
                  <a:pt x="316" y="266"/>
                </a:lnTo>
                <a:lnTo>
                  <a:pt x="337" y="133"/>
                </a:lnTo>
                <a:lnTo>
                  <a:pt x="343" y="93"/>
                </a:lnTo>
                <a:lnTo>
                  <a:pt x="354" y="57"/>
                </a:lnTo>
                <a:lnTo>
                  <a:pt x="195" y="32"/>
                </a:lnTo>
                <a:lnTo>
                  <a:pt x="45"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12" name="Freeform 9"/>
          <p:cNvSpPr>
            <a:spLocks/>
          </p:cNvSpPr>
          <p:nvPr/>
        </p:nvSpPr>
        <p:spPr bwMode="auto">
          <a:xfrm>
            <a:off x="2443163" y="1216025"/>
            <a:ext cx="788987" cy="1238250"/>
          </a:xfrm>
          <a:custGeom>
            <a:avLst/>
            <a:gdLst>
              <a:gd name="T0" fmla="*/ 2147483647 w 319"/>
              <a:gd name="T1" fmla="*/ 0 h 517"/>
              <a:gd name="T2" fmla="*/ 2147483647 w 319"/>
              <a:gd name="T3" fmla="*/ 2147483647 h 517"/>
              <a:gd name="T4" fmla="*/ 2147483647 w 319"/>
              <a:gd name="T5" fmla="*/ 2147483647 h 517"/>
              <a:gd name="T6" fmla="*/ 2147483647 w 319"/>
              <a:gd name="T7" fmla="*/ 2147483647 h 517"/>
              <a:gd name="T8" fmla="*/ 2147483647 w 319"/>
              <a:gd name="T9" fmla="*/ 2147483647 h 517"/>
              <a:gd name="T10" fmla="*/ 2147483647 w 319"/>
              <a:gd name="T11" fmla="*/ 2147483647 h 517"/>
              <a:gd name="T12" fmla="*/ 2147483647 w 319"/>
              <a:gd name="T13" fmla="*/ 2147483647 h 517"/>
              <a:gd name="T14" fmla="*/ 0 w 319"/>
              <a:gd name="T15" fmla="*/ 2147483647 h 517"/>
              <a:gd name="T16" fmla="*/ 2147483647 w 319"/>
              <a:gd name="T17" fmla="*/ 2147483647 h 517"/>
              <a:gd name="T18" fmla="*/ 2147483647 w 319"/>
              <a:gd name="T19" fmla="*/ 2147483647 h 517"/>
              <a:gd name="T20" fmla="*/ 2147483647 w 319"/>
              <a:gd name="T21" fmla="*/ 2147483647 h 517"/>
              <a:gd name="T22" fmla="*/ 2147483647 w 319"/>
              <a:gd name="T23" fmla="*/ 2147483647 h 517"/>
              <a:gd name="T24" fmla="*/ 2147483647 w 319"/>
              <a:gd name="T25" fmla="*/ 2147483647 h 517"/>
              <a:gd name="T26" fmla="*/ 2147483647 w 319"/>
              <a:gd name="T27" fmla="*/ 2147483647 h 517"/>
              <a:gd name="T28" fmla="*/ 2147483647 w 319"/>
              <a:gd name="T29" fmla="*/ 2147483647 h 517"/>
              <a:gd name="T30" fmla="*/ 2147483647 w 319"/>
              <a:gd name="T31" fmla="*/ 2147483647 h 517"/>
              <a:gd name="T32" fmla="*/ 2147483647 w 319"/>
              <a:gd name="T33" fmla="*/ 2147483647 h 517"/>
              <a:gd name="T34" fmla="*/ 2147483647 w 319"/>
              <a:gd name="T35" fmla="*/ 2147483647 h 517"/>
              <a:gd name="T36" fmla="*/ 2147483647 w 319"/>
              <a:gd name="T37" fmla="*/ 2147483647 h 517"/>
              <a:gd name="T38" fmla="*/ 2147483647 w 319"/>
              <a:gd name="T39" fmla="*/ 2147483647 h 517"/>
              <a:gd name="T40" fmla="*/ 2147483647 w 319"/>
              <a:gd name="T41" fmla="*/ 2147483647 h 517"/>
              <a:gd name="T42" fmla="*/ 2147483647 w 319"/>
              <a:gd name="T43" fmla="*/ 0 h 51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19"/>
              <a:gd name="T67" fmla="*/ 0 h 517"/>
              <a:gd name="T68" fmla="*/ 319 w 319"/>
              <a:gd name="T69" fmla="*/ 517 h 51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19" h="517">
                <a:moveTo>
                  <a:pt x="77" y="0"/>
                </a:moveTo>
                <a:lnTo>
                  <a:pt x="48" y="202"/>
                </a:lnTo>
                <a:lnTo>
                  <a:pt x="78" y="245"/>
                </a:lnTo>
                <a:lnTo>
                  <a:pt x="31" y="290"/>
                </a:lnTo>
                <a:lnTo>
                  <a:pt x="25" y="321"/>
                </a:lnTo>
                <a:lnTo>
                  <a:pt x="38" y="343"/>
                </a:lnTo>
                <a:lnTo>
                  <a:pt x="25" y="354"/>
                </a:lnTo>
                <a:lnTo>
                  <a:pt x="0" y="471"/>
                </a:lnTo>
                <a:lnTo>
                  <a:pt x="152" y="498"/>
                </a:lnTo>
                <a:lnTo>
                  <a:pt x="296" y="517"/>
                </a:lnTo>
                <a:lnTo>
                  <a:pt x="311" y="410"/>
                </a:lnTo>
                <a:lnTo>
                  <a:pt x="319" y="351"/>
                </a:lnTo>
                <a:lnTo>
                  <a:pt x="305" y="330"/>
                </a:lnTo>
                <a:lnTo>
                  <a:pt x="272" y="336"/>
                </a:lnTo>
                <a:lnTo>
                  <a:pt x="229" y="341"/>
                </a:lnTo>
                <a:lnTo>
                  <a:pt x="221" y="293"/>
                </a:lnTo>
                <a:lnTo>
                  <a:pt x="169" y="254"/>
                </a:lnTo>
                <a:lnTo>
                  <a:pt x="176" y="229"/>
                </a:lnTo>
                <a:lnTo>
                  <a:pt x="181" y="185"/>
                </a:lnTo>
                <a:lnTo>
                  <a:pt x="114" y="90"/>
                </a:lnTo>
                <a:lnTo>
                  <a:pt x="123" y="6"/>
                </a:lnTo>
                <a:lnTo>
                  <a:pt x="77" y="0"/>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13" name="Freeform 10"/>
          <p:cNvSpPr>
            <a:spLocks/>
          </p:cNvSpPr>
          <p:nvPr/>
        </p:nvSpPr>
        <p:spPr bwMode="auto">
          <a:xfrm>
            <a:off x="2667000" y="2408238"/>
            <a:ext cx="750888" cy="912812"/>
          </a:xfrm>
          <a:custGeom>
            <a:avLst/>
            <a:gdLst>
              <a:gd name="T0" fmla="*/ 2147483647 w 296"/>
              <a:gd name="T1" fmla="*/ 0 h 382"/>
              <a:gd name="T2" fmla="*/ 2147483647 w 296"/>
              <a:gd name="T3" fmla="*/ 2147483647 h 382"/>
              <a:gd name="T4" fmla="*/ 2147483647 w 296"/>
              <a:gd name="T5" fmla="*/ 2147483647 h 382"/>
              <a:gd name="T6" fmla="*/ 2147483647 w 296"/>
              <a:gd name="T7" fmla="*/ 2147483647 h 382"/>
              <a:gd name="T8" fmla="*/ 2147483647 w 296"/>
              <a:gd name="T9" fmla="*/ 2147483647 h 382"/>
              <a:gd name="T10" fmla="*/ 0 w 296"/>
              <a:gd name="T11" fmla="*/ 2147483647 h 382"/>
              <a:gd name="T12" fmla="*/ 2147483647 w 296"/>
              <a:gd name="T13" fmla="*/ 2147483647 h 382"/>
              <a:gd name="T14" fmla="*/ 2147483647 w 296"/>
              <a:gd name="T15" fmla="*/ 0 h 382"/>
              <a:gd name="T16" fmla="*/ 0 60000 65536"/>
              <a:gd name="T17" fmla="*/ 0 60000 65536"/>
              <a:gd name="T18" fmla="*/ 0 60000 65536"/>
              <a:gd name="T19" fmla="*/ 0 60000 65536"/>
              <a:gd name="T20" fmla="*/ 0 60000 65536"/>
              <a:gd name="T21" fmla="*/ 0 60000 65536"/>
              <a:gd name="T22" fmla="*/ 0 60000 65536"/>
              <a:gd name="T23" fmla="*/ 0 60000 65536"/>
              <a:gd name="T24" fmla="*/ 0 w 296"/>
              <a:gd name="T25" fmla="*/ 0 h 382"/>
              <a:gd name="T26" fmla="*/ 296 w 296"/>
              <a:gd name="T27" fmla="*/ 382 h 38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96" h="382">
                <a:moveTo>
                  <a:pt x="55" y="0"/>
                </a:moveTo>
                <a:lnTo>
                  <a:pt x="200" y="20"/>
                </a:lnTo>
                <a:lnTo>
                  <a:pt x="190" y="93"/>
                </a:lnTo>
                <a:lnTo>
                  <a:pt x="296" y="103"/>
                </a:lnTo>
                <a:lnTo>
                  <a:pt x="267" y="382"/>
                </a:lnTo>
                <a:lnTo>
                  <a:pt x="0" y="353"/>
                </a:lnTo>
                <a:lnTo>
                  <a:pt x="27" y="175"/>
                </a:lnTo>
                <a:lnTo>
                  <a:pt x="55" y="0"/>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14" name="Freeform 11"/>
          <p:cNvSpPr>
            <a:spLocks/>
          </p:cNvSpPr>
          <p:nvPr/>
        </p:nvSpPr>
        <p:spPr bwMode="auto">
          <a:xfrm>
            <a:off x="2719388" y="1235075"/>
            <a:ext cx="1374775" cy="828675"/>
          </a:xfrm>
          <a:custGeom>
            <a:avLst/>
            <a:gdLst>
              <a:gd name="T0" fmla="*/ 2147483647 w 555"/>
              <a:gd name="T1" fmla="*/ 0 h 346"/>
              <a:gd name="T2" fmla="*/ 2147483647 w 555"/>
              <a:gd name="T3" fmla="*/ 2147483647 h 346"/>
              <a:gd name="T4" fmla="*/ 2147483647 w 555"/>
              <a:gd name="T5" fmla="*/ 2147483647 h 346"/>
              <a:gd name="T6" fmla="*/ 2147483647 w 555"/>
              <a:gd name="T7" fmla="*/ 2147483647 h 346"/>
              <a:gd name="T8" fmla="*/ 2147483647 w 555"/>
              <a:gd name="T9" fmla="*/ 2147483647 h 346"/>
              <a:gd name="T10" fmla="*/ 2147483647 w 555"/>
              <a:gd name="T11" fmla="*/ 2147483647 h 346"/>
              <a:gd name="T12" fmla="*/ 2147483647 w 555"/>
              <a:gd name="T13" fmla="*/ 2147483647 h 346"/>
              <a:gd name="T14" fmla="*/ 2147483647 w 555"/>
              <a:gd name="T15" fmla="*/ 2147483647 h 346"/>
              <a:gd name="T16" fmla="*/ 2147483647 w 555"/>
              <a:gd name="T17" fmla="*/ 2147483647 h 346"/>
              <a:gd name="T18" fmla="*/ 2147483647 w 555"/>
              <a:gd name="T19" fmla="*/ 2147483647 h 346"/>
              <a:gd name="T20" fmla="*/ 2147483647 w 555"/>
              <a:gd name="T21" fmla="*/ 2147483647 h 346"/>
              <a:gd name="T22" fmla="*/ 2147483647 w 555"/>
              <a:gd name="T23" fmla="*/ 2147483647 h 346"/>
              <a:gd name="T24" fmla="*/ 2147483647 w 555"/>
              <a:gd name="T25" fmla="*/ 2147483647 h 346"/>
              <a:gd name="T26" fmla="*/ 2147483647 w 555"/>
              <a:gd name="T27" fmla="*/ 2147483647 h 346"/>
              <a:gd name="T28" fmla="*/ 2147483647 w 555"/>
              <a:gd name="T29" fmla="*/ 2147483647 h 346"/>
              <a:gd name="T30" fmla="*/ 2147483647 w 555"/>
              <a:gd name="T31" fmla="*/ 2147483647 h 346"/>
              <a:gd name="T32" fmla="*/ 2147483647 w 555"/>
              <a:gd name="T33" fmla="*/ 2147483647 h 346"/>
              <a:gd name="T34" fmla="*/ 0 w 555"/>
              <a:gd name="T35" fmla="*/ 2147483647 h 346"/>
              <a:gd name="T36" fmla="*/ 2147483647 w 555"/>
              <a:gd name="T37" fmla="*/ 0 h 34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55"/>
              <a:gd name="T58" fmla="*/ 0 h 346"/>
              <a:gd name="T59" fmla="*/ 555 w 555"/>
              <a:gd name="T60" fmla="*/ 346 h 34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55" h="346">
                <a:moveTo>
                  <a:pt x="9" y="0"/>
                </a:moveTo>
                <a:lnTo>
                  <a:pt x="118" y="14"/>
                </a:lnTo>
                <a:lnTo>
                  <a:pt x="184" y="23"/>
                </a:lnTo>
                <a:lnTo>
                  <a:pt x="271" y="32"/>
                </a:lnTo>
                <a:lnTo>
                  <a:pt x="351" y="40"/>
                </a:lnTo>
                <a:lnTo>
                  <a:pt x="490" y="50"/>
                </a:lnTo>
                <a:lnTo>
                  <a:pt x="555" y="55"/>
                </a:lnTo>
                <a:lnTo>
                  <a:pt x="553" y="337"/>
                </a:lnTo>
                <a:lnTo>
                  <a:pt x="213" y="308"/>
                </a:lnTo>
                <a:lnTo>
                  <a:pt x="206" y="346"/>
                </a:lnTo>
                <a:lnTo>
                  <a:pt x="193" y="328"/>
                </a:lnTo>
                <a:lnTo>
                  <a:pt x="162" y="331"/>
                </a:lnTo>
                <a:lnTo>
                  <a:pt x="117" y="338"/>
                </a:lnTo>
                <a:lnTo>
                  <a:pt x="109" y="289"/>
                </a:lnTo>
                <a:lnTo>
                  <a:pt x="56" y="250"/>
                </a:lnTo>
                <a:lnTo>
                  <a:pt x="64" y="213"/>
                </a:lnTo>
                <a:lnTo>
                  <a:pt x="69" y="183"/>
                </a:lnTo>
                <a:lnTo>
                  <a:pt x="0" y="86"/>
                </a:lnTo>
                <a:lnTo>
                  <a:pt x="9"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15" name="Freeform 12"/>
          <p:cNvSpPr>
            <a:spLocks/>
          </p:cNvSpPr>
          <p:nvPr/>
        </p:nvSpPr>
        <p:spPr bwMode="auto">
          <a:xfrm>
            <a:off x="3149600" y="1960563"/>
            <a:ext cx="939800" cy="744537"/>
          </a:xfrm>
          <a:custGeom>
            <a:avLst/>
            <a:gdLst>
              <a:gd name="T0" fmla="*/ 2147483647 w 380"/>
              <a:gd name="T1" fmla="*/ 0 h 311"/>
              <a:gd name="T2" fmla="*/ 2147483647 w 380"/>
              <a:gd name="T3" fmla="*/ 2147483647 h 311"/>
              <a:gd name="T4" fmla="*/ 0 w 380"/>
              <a:gd name="T5" fmla="*/ 2147483647 h 311"/>
              <a:gd name="T6" fmla="*/ 2147483647 w 380"/>
              <a:gd name="T7" fmla="*/ 2147483647 h 311"/>
              <a:gd name="T8" fmla="*/ 2147483647 w 380"/>
              <a:gd name="T9" fmla="*/ 2147483647 h 311"/>
              <a:gd name="T10" fmla="*/ 2147483647 w 380"/>
              <a:gd name="T11" fmla="*/ 2147483647 h 311"/>
              <a:gd name="T12" fmla="*/ 2147483647 w 380"/>
              <a:gd name="T13" fmla="*/ 0 h 311"/>
              <a:gd name="T14" fmla="*/ 0 60000 65536"/>
              <a:gd name="T15" fmla="*/ 0 60000 65536"/>
              <a:gd name="T16" fmla="*/ 0 60000 65536"/>
              <a:gd name="T17" fmla="*/ 0 60000 65536"/>
              <a:gd name="T18" fmla="*/ 0 60000 65536"/>
              <a:gd name="T19" fmla="*/ 0 60000 65536"/>
              <a:gd name="T20" fmla="*/ 0 60000 65536"/>
              <a:gd name="T21" fmla="*/ 0 w 380"/>
              <a:gd name="T22" fmla="*/ 0 h 311"/>
              <a:gd name="T23" fmla="*/ 380 w 380"/>
              <a:gd name="T24" fmla="*/ 311 h 31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80" h="311">
                <a:moveTo>
                  <a:pt x="37" y="0"/>
                </a:moveTo>
                <a:lnTo>
                  <a:pt x="23" y="116"/>
                </a:lnTo>
                <a:lnTo>
                  <a:pt x="0" y="282"/>
                </a:lnTo>
                <a:lnTo>
                  <a:pt x="110" y="291"/>
                </a:lnTo>
                <a:lnTo>
                  <a:pt x="367" y="311"/>
                </a:lnTo>
                <a:lnTo>
                  <a:pt x="380" y="32"/>
                </a:lnTo>
                <a:lnTo>
                  <a:pt x="37" y="0"/>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16" name="Freeform 13"/>
          <p:cNvSpPr>
            <a:spLocks/>
          </p:cNvSpPr>
          <p:nvPr/>
        </p:nvSpPr>
        <p:spPr bwMode="auto">
          <a:xfrm>
            <a:off x="3338513" y="2652713"/>
            <a:ext cx="982662" cy="708025"/>
          </a:xfrm>
          <a:custGeom>
            <a:avLst/>
            <a:gdLst>
              <a:gd name="T0" fmla="*/ 2147483647 w 396"/>
              <a:gd name="T1" fmla="*/ 0 h 295"/>
              <a:gd name="T2" fmla="*/ 2147483647 w 396"/>
              <a:gd name="T3" fmla="*/ 2147483647 h 295"/>
              <a:gd name="T4" fmla="*/ 0 w 396"/>
              <a:gd name="T5" fmla="*/ 2147483647 h 295"/>
              <a:gd name="T6" fmla="*/ 2147483647 w 396"/>
              <a:gd name="T7" fmla="*/ 2147483647 h 295"/>
              <a:gd name="T8" fmla="*/ 2147483647 w 396"/>
              <a:gd name="T9" fmla="*/ 2147483647 h 295"/>
              <a:gd name="T10" fmla="*/ 2147483647 w 396"/>
              <a:gd name="T11" fmla="*/ 2147483647 h 295"/>
              <a:gd name="T12" fmla="*/ 2147483647 w 396"/>
              <a:gd name="T13" fmla="*/ 2147483647 h 295"/>
              <a:gd name="T14" fmla="*/ 2147483647 w 396"/>
              <a:gd name="T15" fmla="*/ 2147483647 h 295"/>
              <a:gd name="T16" fmla="*/ 2147483647 w 396"/>
              <a:gd name="T17" fmla="*/ 0 h 29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96"/>
              <a:gd name="T28" fmla="*/ 0 h 295"/>
              <a:gd name="T29" fmla="*/ 396 w 396"/>
              <a:gd name="T30" fmla="*/ 295 h 29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96" h="295">
                <a:moveTo>
                  <a:pt x="33" y="0"/>
                </a:moveTo>
                <a:lnTo>
                  <a:pt x="13" y="177"/>
                </a:lnTo>
                <a:lnTo>
                  <a:pt x="0" y="279"/>
                </a:lnTo>
                <a:lnTo>
                  <a:pt x="198" y="289"/>
                </a:lnTo>
                <a:lnTo>
                  <a:pt x="387" y="295"/>
                </a:lnTo>
                <a:lnTo>
                  <a:pt x="393" y="157"/>
                </a:lnTo>
                <a:lnTo>
                  <a:pt x="396" y="22"/>
                </a:lnTo>
                <a:lnTo>
                  <a:pt x="288" y="20"/>
                </a:lnTo>
                <a:lnTo>
                  <a:pt x="33"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17" name="Freeform 14"/>
          <p:cNvSpPr>
            <a:spLocks/>
          </p:cNvSpPr>
          <p:nvPr/>
        </p:nvSpPr>
        <p:spPr bwMode="auto">
          <a:xfrm>
            <a:off x="2438400" y="3249613"/>
            <a:ext cx="890588" cy="955675"/>
          </a:xfrm>
          <a:custGeom>
            <a:avLst/>
            <a:gdLst>
              <a:gd name="T0" fmla="*/ 2147483647 w 359"/>
              <a:gd name="T1" fmla="*/ 0 h 399"/>
              <a:gd name="T2" fmla="*/ 2147483647 w 359"/>
              <a:gd name="T3" fmla="*/ 2147483647 h 399"/>
              <a:gd name="T4" fmla="*/ 2147483647 w 359"/>
              <a:gd name="T5" fmla="*/ 2147483647 h 399"/>
              <a:gd name="T6" fmla="*/ 2147483647 w 359"/>
              <a:gd name="T7" fmla="*/ 2147483647 h 399"/>
              <a:gd name="T8" fmla="*/ 2147483647 w 359"/>
              <a:gd name="T9" fmla="*/ 2147483647 h 399"/>
              <a:gd name="T10" fmla="*/ 2147483647 w 359"/>
              <a:gd name="T11" fmla="*/ 2147483647 h 399"/>
              <a:gd name="T12" fmla="*/ 2147483647 w 359"/>
              <a:gd name="T13" fmla="*/ 2147483647 h 399"/>
              <a:gd name="T14" fmla="*/ 2147483647 w 359"/>
              <a:gd name="T15" fmla="*/ 2147483647 h 399"/>
              <a:gd name="T16" fmla="*/ 2147483647 w 359"/>
              <a:gd name="T17" fmla="*/ 2147483647 h 399"/>
              <a:gd name="T18" fmla="*/ 2147483647 w 359"/>
              <a:gd name="T19" fmla="*/ 2147483647 h 399"/>
              <a:gd name="T20" fmla="*/ 2147483647 w 359"/>
              <a:gd name="T21" fmla="*/ 2147483647 h 399"/>
              <a:gd name="T22" fmla="*/ 0 w 359"/>
              <a:gd name="T23" fmla="*/ 2147483647 h 399"/>
              <a:gd name="T24" fmla="*/ 2147483647 w 359"/>
              <a:gd name="T25" fmla="*/ 2147483647 h 399"/>
              <a:gd name="T26" fmla="*/ 2147483647 w 359"/>
              <a:gd name="T27" fmla="*/ 2147483647 h 399"/>
              <a:gd name="T28" fmla="*/ 2147483647 w 359"/>
              <a:gd name="T29" fmla="*/ 2147483647 h 399"/>
              <a:gd name="T30" fmla="*/ 2147483647 w 359"/>
              <a:gd name="T31" fmla="*/ 0 h 399"/>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359"/>
              <a:gd name="T49" fmla="*/ 0 h 399"/>
              <a:gd name="T50" fmla="*/ 359 w 359"/>
              <a:gd name="T51" fmla="*/ 399 h 399"/>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359" h="399">
                <a:moveTo>
                  <a:pt x="91" y="0"/>
                </a:moveTo>
                <a:lnTo>
                  <a:pt x="84" y="52"/>
                </a:lnTo>
                <a:lnTo>
                  <a:pt x="53" y="46"/>
                </a:lnTo>
                <a:lnTo>
                  <a:pt x="55" y="113"/>
                </a:lnTo>
                <a:lnTo>
                  <a:pt x="40" y="126"/>
                </a:lnTo>
                <a:lnTo>
                  <a:pt x="62" y="167"/>
                </a:lnTo>
                <a:lnTo>
                  <a:pt x="40" y="185"/>
                </a:lnTo>
                <a:lnTo>
                  <a:pt x="28" y="215"/>
                </a:lnTo>
                <a:lnTo>
                  <a:pt x="11" y="244"/>
                </a:lnTo>
                <a:lnTo>
                  <a:pt x="23" y="261"/>
                </a:lnTo>
                <a:lnTo>
                  <a:pt x="2" y="268"/>
                </a:lnTo>
                <a:lnTo>
                  <a:pt x="0" y="295"/>
                </a:lnTo>
                <a:lnTo>
                  <a:pt x="202" y="397"/>
                </a:lnTo>
                <a:lnTo>
                  <a:pt x="316" y="399"/>
                </a:lnTo>
                <a:lnTo>
                  <a:pt x="359" y="31"/>
                </a:lnTo>
                <a:lnTo>
                  <a:pt x="91"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18" name="Freeform 15"/>
          <p:cNvSpPr>
            <a:spLocks/>
          </p:cNvSpPr>
          <p:nvPr/>
        </p:nvSpPr>
        <p:spPr bwMode="auto">
          <a:xfrm>
            <a:off x="3208338" y="3316288"/>
            <a:ext cx="968375" cy="906462"/>
          </a:xfrm>
          <a:custGeom>
            <a:avLst/>
            <a:gdLst>
              <a:gd name="T0" fmla="*/ 2147483647 w 381"/>
              <a:gd name="T1" fmla="*/ 0 h 378"/>
              <a:gd name="T2" fmla="*/ 2147483647 w 381"/>
              <a:gd name="T3" fmla="*/ 2147483647 h 378"/>
              <a:gd name="T4" fmla="*/ 2147483647 w 381"/>
              <a:gd name="T5" fmla="*/ 2147483647 h 378"/>
              <a:gd name="T6" fmla="*/ 2147483647 w 381"/>
              <a:gd name="T7" fmla="*/ 2147483647 h 378"/>
              <a:gd name="T8" fmla="*/ 2147483647 w 381"/>
              <a:gd name="T9" fmla="*/ 2147483647 h 378"/>
              <a:gd name="T10" fmla="*/ 2147483647 w 381"/>
              <a:gd name="T11" fmla="*/ 2147483647 h 378"/>
              <a:gd name="T12" fmla="*/ 2147483647 w 381"/>
              <a:gd name="T13" fmla="*/ 2147483647 h 378"/>
              <a:gd name="T14" fmla="*/ 2147483647 w 381"/>
              <a:gd name="T15" fmla="*/ 2147483647 h 378"/>
              <a:gd name="T16" fmla="*/ 0 w 381"/>
              <a:gd name="T17" fmla="*/ 2147483647 h 378"/>
              <a:gd name="T18" fmla="*/ 2147483647 w 381"/>
              <a:gd name="T19" fmla="*/ 2147483647 h 378"/>
              <a:gd name="T20" fmla="*/ 2147483647 w 381"/>
              <a:gd name="T21" fmla="*/ 0 h 3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381"/>
              <a:gd name="T34" fmla="*/ 0 h 378"/>
              <a:gd name="T35" fmla="*/ 381 w 381"/>
              <a:gd name="T36" fmla="*/ 378 h 3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381" h="378">
                <a:moveTo>
                  <a:pt x="46" y="0"/>
                </a:moveTo>
                <a:lnTo>
                  <a:pt x="381" y="15"/>
                </a:lnTo>
                <a:lnTo>
                  <a:pt x="365" y="349"/>
                </a:lnTo>
                <a:lnTo>
                  <a:pt x="256" y="343"/>
                </a:lnTo>
                <a:lnTo>
                  <a:pt x="154" y="340"/>
                </a:lnTo>
                <a:lnTo>
                  <a:pt x="154" y="353"/>
                </a:lnTo>
                <a:lnTo>
                  <a:pt x="69" y="353"/>
                </a:lnTo>
                <a:lnTo>
                  <a:pt x="64" y="378"/>
                </a:lnTo>
                <a:lnTo>
                  <a:pt x="0" y="370"/>
                </a:lnTo>
                <a:lnTo>
                  <a:pt x="36" y="87"/>
                </a:lnTo>
                <a:lnTo>
                  <a:pt x="46"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19" name="Freeform 16"/>
          <p:cNvSpPr>
            <a:spLocks/>
          </p:cNvSpPr>
          <p:nvPr/>
        </p:nvSpPr>
        <p:spPr bwMode="auto">
          <a:xfrm>
            <a:off x="4067175" y="1360488"/>
            <a:ext cx="946150" cy="522287"/>
          </a:xfrm>
          <a:custGeom>
            <a:avLst/>
            <a:gdLst>
              <a:gd name="T0" fmla="*/ 2147483647 w 372"/>
              <a:gd name="T1" fmla="*/ 0 h 218"/>
              <a:gd name="T2" fmla="*/ 2147483647 w 372"/>
              <a:gd name="T3" fmla="*/ 2147483647 h 218"/>
              <a:gd name="T4" fmla="*/ 2147483647 w 372"/>
              <a:gd name="T5" fmla="*/ 2147483647 h 218"/>
              <a:gd name="T6" fmla="*/ 2147483647 w 372"/>
              <a:gd name="T7" fmla="*/ 2147483647 h 218"/>
              <a:gd name="T8" fmla="*/ 2147483647 w 372"/>
              <a:gd name="T9" fmla="*/ 2147483647 h 218"/>
              <a:gd name="T10" fmla="*/ 2147483647 w 372"/>
              <a:gd name="T11" fmla="*/ 2147483647 h 218"/>
              <a:gd name="T12" fmla="*/ 2147483647 w 372"/>
              <a:gd name="T13" fmla="*/ 2147483647 h 218"/>
              <a:gd name="T14" fmla="*/ 0 w 372"/>
              <a:gd name="T15" fmla="*/ 2147483647 h 218"/>
              <a:gd name="T16" fmla="*/ 2147483647 w 372"/>
              <a:gd name="T17" fmla="*/ 0 h 21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372"/>
              <a:gd name="T28" fmla="*/ 0 h 218"/>
              <a:gd name="T29" fmla="*/ 372 w 372"/>
              <a:gd name="T30" fmla="*/ 218 h 21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372" h="218">
                <a:moveTo>
                  <a:pt x="1" y="0"/>
                </a:moveTo>
                <a:lnTo>
                  <a:pt x="312" y="7"/>
                </a:lnTo>
                <a:lnTo>
                  <a:pt x="335" y="71"/>
                </a:lnTo>
                <a:lnTo>
                  <a:pt x="357" y="120"/>
                </a:lnTo>
                <a:lnTo>
                  <a:pt x="372" y="200"/>
                </a:lnTo>
                <a:lnTo>
                  <a:pt x="363" y="218"/>
                </a:lnTo>
                <a:lnTo>
                  <a:pt x="248" y="215"/>
                </a:lnTo>
                <a:lnTo>
                  <a:pt x="0" y="211"/>
                </a:lnTo>
                <a:lnTo>
                  <a:pt x="1"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20" name="Freeform 17"/>
          <p:cNvSpPr>
            <a:spLocks/>
          </p:cNvSpPr>
          <p:nvPr/>
        </p:nvSpPr>
        <p:spPr bwMode="auto">
          <a:xfrm>
            <a:off x="4040188" y="1863725"/>
            <a:ext cx="995362" cy="611188"/>
          </a:xfrm>
          <a:custGeom>
            <a:avLst/>
            <a:gdLst>
              <a:gd name="T0" fmla="*/ 2147483647 w 391"/>
              <a:gd name="T1" fmla="*/ 0 h 255"/>
              <a:gd name="T2" fmla="*/ 2147483647 w 391"/>
              <a:gd name="T3" fmla="*/ 2147483647 h 255"/>
              <a:gd name="T4" fmla="*/ 0 w 391"/>
              <a:gd name="T5" fmla="*/ 2147483647 h 255"/>
              <a:gd name="T6" fmla="*/ 2147483647 w 391"/>
              <a:gd name="T7" fmla="*/ 2147483647 h 255"/>
              <a:gd name="T8" fmla="*/ 2147483647 w 391"/>
              <a:gd name="T9" fmla="*/ 2147483647 h 255"/>
              <a:gd name="T10" fmla="*/ 2147483647 w 391"/>
              <a:gd name="T11" fmla="*/ 2147483647 h 255"/>
              <a:gd name="T12" fmla="*/ 2147483647 w 391"/>
              <a:gd name="T13" fmla="*/ 2147483647 h 255"/>
              <a:gd name="T14" fmla="*/ 2147483647 w 391"/>
              <a:gd name="T15" fmla="*/ 2147483647 h 255"/>
              <a:gd name="T16" fmla="*/ 2147483647 w 391"/>
              <a:gd name="T17" fmla="*/ 2147483647 h 255"/>
              <a:gd name="T18" fmla="*/ 2147483647 w 391"/>
              <a:gd name="T19" fmla="*/ 2147483647 h 255"/>
              <a:gd name="T20" fmla="*/ 2147483647 w 391"/>
              <a:gd name="T21" fmla="*/ 2147483647 h 255"/>
              <a:gd name="T22" fmla="*/ 2147483647 w 391"/>
              <a:gd name="T23" fmla="*/ 2147483647 h 255"/>
              <a:gd name="T24" fmla="*/ 2147483647 w 391"/>
              <a:gd name="T25" fmla="*/ 2147483647 h 255"/>
              <a:gd name="T26" fmla="*/ 2147483647 w 391"/>
              <a:gd name="T27" fmla="*/ 0 h 255"/>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391"/>
              <a:gd name="T43" fmla="*/ 0 h 255"/>
              <a:gd name="T44" fmla="*/ 391 w 391"/>
              <a:gd name="T45" fmla="*/ 255 h 255"/>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391" h="255">
                <a:moveTo>
                  <a:pt x="7" y="0"/>
                </a:moveTo>
                <a:lnTo>
                  <a:pt x="6" y="99"/>
                </a:lnTo>
                <a:lnTo>
                  <a:pt x="0" y="215"/>
                </a:lnTo>
                <a:lnTo>
                  <a:pt x="284" y="219"/>
                </a:lnTo>
                <a:lnTo>
                  <a:pt x="314" y="235"/>
                </a:lnTo>
                <a:lnTo>
                  <a:pt x="335" y="213"/>
                </a:lnTo>
                <a:lnTo>
                  <a:pt x="391" y="255"/>
                </a:lnTo>
                <a:lnTo>
                  <a:pt x="383" y="211"/>
                </a:lnTo>
                <a:lnTo>
                  <a:pt x="388" y="177"/>
                </a:lnTo>
                <a:lnTo>
                  <a:pt x="391" y="61"/>
                </a:lnTo>
                <a:lnTo>
                  <a:pt x="366" y="36"/>
                </a:lnTo>
                <a:lnTo>
                  <a:pt x="376" y="4"/>
                </a:lnTo>
                <a:lnTo>
                  <a:pt x="190" y="3"/>
                </a:lnTo>
                <a:lnTo>
                  <a:pt x="7" y="0"/>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21" name="Freeform 18"/>
          <p:cNvSpPr>
            <a:spLocks/>
          </p:cNvSpPr>
          <p:nvPr/>
        </p:nvSpPr>
        <p:spPr bwMode="auto">
          <a:xfrm>
            <a:off x="4021138" y="2370138"/>
            <a:ext cx="1184275" cy="504825"/>
          </a:xfrm>
          <a:custGeom>
            <a:avLst/>
            <a:gdLst>
              <a:gd name="T0" fmla="*/ 2147483647 w 466"/>
              <a:gd name="T1" fmla="*/ 0 h 210"/>
              <a:gd name="T2" fmla="*/ 0 w 466"/>
              <a:gd name="T3" fmla="*/ 2147483647 h 210"/>
              <a:gd name="T4" fmla="*/ 2147483647 w 466"/>
              <a:gd name="T5" fmla="*/ 2147483647 h 210"/>
              <a:gd name="T6" fmla="*/ 2147483647 w 466"/>
              <a:gd name="T7" fmla="*/ 2147483647 h 210"/>
              <a:gd name="T8" fmla="*/ 2147483647 w 466"/>
              <a:gd name="T9" fmla="*/ 2147483647 h 210"/>
              <a:gd name="T10" fmla="*/ 2147483647 w 466"/>
              <a:gd name="T11" fmla="*/ 2147483647 h 210"/>
              <a:gd name="T12" fmla="*/ 2147483647 w 466"/>
              <a:gd name="T13" fmla="*/ 2147483647 h 210"/>
              <a:gd name="T14" fmla="*/ 2147483647 w 466"/>
              <a:gd name="T15" fmla="*/ 2147483647 h 210"/>
              <a:gd name="T16" fmla="*/ 2147483647 w 466"/>
              <a:gd name="T17" fmla="*/ 2147483647 h 210"/>
              <a:gd name="T18" fmla="*/ 2147483647 w 466"/>
              <a:gd name="T19" fmla="*/ 2147483647 h 210"/>
              <a:gd name="T20" fmla="*/ 2147483647 w 466"/>
              <a:gd name="T21" fmla="*/ 2147483647 h 210"/>
              <a:gd name="T22" fmla="*/ 2147483647 w 466"/>
              <a:gd name="T23" fmla="*/ 2147483647 h 210"/>
              <a:gd name="T24" fmla="*/ 2147483647 w 466"/>
              <a:gd name="T25" fmla="*/ 2147483647 h 210"/>
              <a:gd name="T26" fmla="*/ 2147483647 w 466"/>
              <a:gd name="T27" fmla="*/ 2147483647 h 210"/>
              <a:gd name="T28" fmla="*/ 2147483647 w 466"/>
              <a:gd name="T29" fmla="*/ 0 h 210"/>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466"/>
              <a:gd name="T46" fmla="*/ 0 h 210"/>
              <a:gd name="T47" fmla="*/ 466 w 466"/>
              <a:gd name="T48" fmla="*/ 210 h 210"/>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466" h="210">
                <a:moveTo>
                  <a:pt x="5" y="0"/>
                </a:moveTo>
                <a:lnTo>
                  <a:pt x="0" y="139"/>
                </a:lnTo>
                <a:lnTo>
                  <a:pt x="105" y="142"/>
                </a:lnTo>
                <a:lnTo>
                  <a:pt x="104" y="210"/>
                </a:lnTo>
                <a:lnTo>
                  <a:pt x="246" y="208"/>
                </a:lnTo>
                <a:lnTo>
                  <a:pt x="373" y="206"/>
                </a:lnTo>
                <a:lnTo>
                  <a:pt x="466" y="208"/>
                </a:lnTo>
                <a:lnTo>
                  <a:pt x="437" y="149"/>
                </a:lnTo>
                <a:lnTo>
                  <a:pt x="417" y="94"/>
                </a:lnTo>
                <a:lnTo>
                  <a:pt x="395" y="37"/>
                </a:lnTo>
                <a:lnTo>
                  <a:pt x="342" y="1"/>
                </a:lnTo>
                <a:lnTo>
                  <a:pt x="318" y="22"/>
                </a:lnTo>
                <a:lnTo>
                  <a:pt x="289" y="7"/>
                </a:lnTo>
                <a:lnTo>
                  <a:pt x="162" y="3"/>
                </a:lnTo>
                <a:lnTo>
                  <a:pt x="5" y="0"/>
                </a:lnTo>
                <a:close/>
              </a:path>
            </a:pathLst>
          </a:custGeom>
          <a:solidFill>
            <a:schemeClr val="accent2">
              <a:lumMod val="20000"/>
              <a:lumOff val="80000"/>
            </a:schemeClr>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22" name="Freeform 19"/>
          <p:cNvSpPr>
            <a:spLocks/>
          </p:cNvSpPr>
          <p:nvPr/>
        </p:nvSpPr>
        <p:spPr bwMode="auto">
          <a:xfrm>
            <a:off x="4297363" y="2862263"/>
            <a:ext cx="1016000" cy="501650"/>
          </a:xfrm>
          <a:custGeom>
            <a:avLst/>
            <a:gdLst>
              <a:gd name="T0" fmla="*/ 2147483647 w 410"/>
              <a:gd name="T1" fmla="*/ 2147483647 h 209"/>
              <a:gd name="T2" fmla="*/ 2147483647 w 410"/>
              <a:gd name="T3" fmla="*/ 2147483647 h 209"/>
              <a:gd name="T4" fmla="*/ 0 w 410"/>
              <a:gd name="T5" fmla="*/ 2147483647 h 209"/>
              <a:gd name="T6" fmla="*/ 2147483647 w 410"/>
              <a:gd name="T7" fmla="*/ 2147483647 h 209"/>
              <a:gd name="T8" fmla="*/ 2147483647 w 410"/>
              <a:gd name="T9" fmla="*/ 2147483647 h 209"/>
              <a:gd name="T10" fmla="*/ 2147483647 w 410"/>
              <a:gd name="T11" fmla="*/ 2147483647 h 209"/>
              <a:gd name="T12" fmla="*/ 2147483647 w 410"/>
              <a:gd name="T13" fmla="*/ 2147483647 h 209"/>
              <a:gd name="T14" fmla="*/ 2147483647 w 410"/>
              <a:gd name="T15" fmla="*/ 2147483647 h 209"/>
              <a:gd name="T16" fmla="*/ 2147483647 w 410"/>
              <a:gd name="T17" fmla="*/ 0 h 209"/>
              <a:gd name="T18" fmla="*/ 2147483647 w 410"/>
              <a:gd name="T19" fmla="*/ 2147483647 h 209"/>
              <a:gd name="T20" fmla="*/ 2147483647 w 410"/>
              <a:gd name="T21" fmla="*/ 2147483647 h 209"/>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410"/>
              <a:gd name="T34" fmla="*/ 0 h 209"/>
              <a:gd name="T35" fmla="*/ 410 w 410"/>
              <a:gd name="T36" fmla="*/ 209 h 209"/>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410" h="209">
                <a:moveTo>
                  <a:pt x="4" y="2"/>
                </a:moveTo>
                <a:lnTo>
                  <a:pt x="3" y="122"/>
                </a:lnTo>
                <a:lnTo>
                  <a:pt x="0" y="207"/>
                </a:lnTo>
                <a:lnTo>
                  <a:pt x="410" y="209"/>
                </a:lnTo>
                <a:lnTo>
                  <a:pt x="402" y="100"/>
                </a:lnTo>
                <a:lnTo>
                  <a:pt x="402" y="59"/>
                </a:lnTo>
                <a:lnTo>
                  <a:pt x="369" y="34"/>
                </a:lnTo>
                <a:lnTo>
                  <a:pt x="379" y="12"/>
                </a:lnTo>
                <a:lnTo>
                  <a:pt x="365" y="0"/>
                </a:lnTo>
                <a:lnTo>
                  <a:pt x="179" y="2"/>
                </a:lnTo>
                <a:lnTo>
                  <a:pt x="4" y="2"/>
                </a:lnTo>
                <a:close/>
              </a:path>
            </a:pathLst>
          </a:custGeom>
          <a:solidFill>
            <a:schemeClr val="accent2">
              <a:lumMod val="20000"/>
              <a:lumOff val="80000"/>
            </a:schemeClr>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23" name="Freeform 20"/>
          <p:cNvSpPr>
            <a:spLocks/>
          </p:cNvSpPr>
          <p:nvPr/>
        </p:nvSpPr>
        <p:spPr bwMode="auto">
          <a:xfrm>
            <a:off x="4162425" y="3359150"/>
            <a:ext cx="1182688" cy="549275"/>
          </a:xfrm>
          <a:custGeom>
            <a:avLst/>
            <a:gdLst>
              <a:gd name="T0" fmla="*/ 2147483647 w 478"/>
              <a:gd name="T1" fmla="*/ 0 h 230"/>
              <a:gd name="T2" fmla="*/ 0 w 478"/>
              <a:gd name="T3" fmla="*/ 2147483647 h 230"/>
              <a:gd name="T4" fmla="*/ 2147483647 w 478"/>
              <a:gd name="T5" fmla="*/ 2147483647 h 230"/>
              <a:gd name="T6" fmla="*/ 2147483647 w 478"/>
              <a:gd name="T7" fmla="*/ 2147483647 h 230"/>
              <a:gd name="T8" fmla="*/ 2147483647 w 478"/>
              <a:gd name="T9" fmla="*/ 2147483647 h 230"/>
              <a:gd name="T10" fmla="*/ 2147483647 w 478"/>
              <a:gd name="T11" fmla="*/ 2147483647 h 230"/>
              <a:gd name="T12" fmla="*/ 2147483647 w 478"/>
              <a:gd name="T13" fmla="*/ 2147483647 h 230"/>
              <a:gd name="T14" fmla="*/ 2147483647 w 478"/>
              <a:gd name="T15" fmla="*/ 2147483647 h 230"/>
              <a:gd name="T16" fmla="*/ 2147483647 w 478"/>
              <a:gd name="T17" fmla="*/ 2147483647 h 230"/>
              <a:gd name="T18" fmla="*/ 2147483647 w 478"/>
              <a:gd name="T19" fmla="*/ 2147483647 h 230"/>
              <a:gd name="T20" fmla="*/ 2147483647 w 478"/>
              <a:gd name="T21" fmla="*/ 2147483647 h 230"/>
              <a:gd name="T22" fmla="*/ 2147483647 w 478"/>
              <a:gd name="T23" fmla="*/ 2147483647 h 230"/>
              <a:gd name="T24" fmla="*/ 2147483647 w 478"/>
              <a:gd name="T25" fmla="*/ 0 h 230"/>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78"/>
              <a:gd name="T40" fmla="*/ 0 h 230"/>
              <a:gd name="T41" fmla="*/ 478 w 478"/>
              <a:gd name="T42" fmla="*/ 230 h 230"/>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78" h="230">
                <a:moveTo>
                  <a:pt x="3" y="0"/>
                </a:moveTo>
                <a:lnTo>
                  <a:pt x="0" y="41"/>
                </a:lnTo>
                <a:lnTo>
                  <a:pt x="170" y="47"/>
                </a:lnTo>
                <a:lnTo>
                  <a:pt x="171" y="178"/>
                </a:lnTo>
                <a:lnTo>
                  <a:pt x="258" y="214"/>
                </a:lnTo>
                <a:lnTo>
                  <a:pt x="282" y="201"/>
                </a:lnTo>
                <a:lnTo>
                  <a:pt x="337" y="230"/>
                </a:lnTo>
                <a:lnTo>
                  <a:pt x="373" y="229"/>
                </a:lnTo>
                <a:lnTo>
                  <a:pt x="439" y="201"/>
                </a:lnTo>
                <a:lnTo>
                  <a:pt x="478" y="228"/>
                </a:lnTo>
                <a:lnTo>
                  <a:pt x="478" y="86"/>
                </a:lnTo>
                <a:lnTo>
                  <a:pt x="466" y="3"/>
                </a:lnTo>
                <a:lnTo>
                  <a:pt x="3" y="0"/>
                </a:lnTo>
                <a:close/>
              </a:path>
            </a:pathLst>
          </a:custGeom>
          <a:solidFill>
            <a:schemeClr val="accent2">
              <a:lumMod val="20000"/>
              <a:lumOff val="80000"/>
            </a:schemeClr>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24" name="Freeform 21"/>
          <p:cNvSpPr>
            <a:spLocks/>
          </p:cNvSpPr>
          <p:nvPr/>
        </p:nvSpPr>
        <p:spPr bwMode="auto">
          <a:xfrm>
            <a:off x="5322888" y="3368675"/>
            <a:ext cx="665162" cy="600075"/>
          </a:xfrm>
          <a:custGeom>
            <a:avLst/>
            <a:gdLst>
              <a:gd name="T0" fmla="*/ 0 w 269"/>
              <a:gd name="T1" fmla="*/ 2147483647 h 251"/>
              <a:gd name="T2" fmla="*/ 2147483647 w 269"/>
              <a:gd name="T3" fmla="*/ 2147483647 h 251"/>
              <a:gd name="T4" fmla="*/ 2147483647 w 269"/>
              <a:gd name="T5" fmla="*/ 0 h 251"/>
              <a:gd name="T6" fmla="*/ 2147483647 w 269"/>
              <a:gd name="T7" fmla="*/ 2147483647 h 251"/>
              <a:gd name="T8" fmla="*/ 2147483647 w 269"/>
              <a:gd name="T9" fmla="*/ 2147483647 h 251"/>
              <a:gd name="T10" fmla="*/ 2147483647 w 269"/>
              <a:gd name="T11" fmla="*/ 2147483647 h 251"/>
              <a:gd name="T12" fmla="*/ 2147483647 w 269"/>
              <a:gd name="T13" fmla="*/ 2147483647 h 251"/>
              <a:gd name="T14" fmla="*/ 2147483647 w 269"/>
              <a:gd name="T15" fmla="*/ 2147483647 h 251"/>
              <a:gd name="T16" fmla="*/ 2147483647 w 269"/>
              <a:gd name="T17" fmla="*/ 2147483647 h 251"/>
              <a:gd name="T18" fmla="*/ 2147483647 w 269"/>
              <a:gd name="T19" fmla="*/ 2147483647 h 251"/>
              <a:gd name="T20" fmla="*/ 2147483647 w 269"/>
              <a:gd name="T21" fmla="*/ 2147483647 h 251"/>
              <a:gd name="T22" fmla="*/ 2147483647 w 269"/>
              <a:gd name="T23" fmla="*/ 2147483647 h 251"/>
              <a:gd name="T24" fmla="*/ 2147483647 w 269"/>
              <a:gd name="T25" fmla="*/ 2147483647 h 251"/>
              <a:gd name="T26" fmla="*/ 2147483647 w 269"/>
              <a:gd name="T27" fmla="*/ 2147483647 h 251"/>
              <a:gd name="T28" fmla="*/ 2147483647 w 269"/>
              <a:gd name="T29" fmla="*/ 2147483647 h 251"/>
              <a:gd name="T30" fmla="*/ 0 w 269"/>
              <a:gd name="T31" fmla="*/ 2147483647 h 25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69"/>
              <a:gd name="T49" fmla="*/ 0 h 251"/>
              <a:gd name="T50" fmla="*/ 269 w 269"/>
              <a:gd name="T51" fmla="*/ 251 h 25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69" h="251">
                <a:moveTo>
                  <a:pt x="0" y="23"/>
                </a:moveTo>
                <a:lnTo>
                  <a:pt x="106" y="10"/>
                </a:lnTo>
                <a:lnTo>
                  <a:pt x="237" y="0"/>
                </a:lnTo>
                <a:lnTo>
                  <a:pt x="230" y="33"/>
                </a:lnTo>
                <a:lnTo>
                  <a:pt x="259" y="26"/>
                </a:lnTo>
                <a:lnTo>
                  <a:pt x="269" y="48"/>
                </a:lnTo>
                <a:lnTo>
                  <a:pt x="239" y="68"/>
                </a:lnTo>
                <a:lnTo>
                  <a:pt x="246" y="103"/>
                </a:lnTo>
                <a:lnTo>
                  <a:pt x="215" y="161"/>
                </a:lnTo>
                <a:lnTo>
                  <a:pt x="192" y="197"/>
                </a:lnTo>
                <a:lnTo>
                  <a:pt x="205" y="243"/>
                </a:lnTo>
                <a:lnTo>
                  <a:pt x="39" y="251"/>
                </a:lnTo>
                <a:lnTo>
                  <a:pt x="38" y="223"/>
                </a:lnTo>
                <a:lnTo>
                  <a:pt x="5" y="217"/>
                </a:lnTo>
                <a:lnTo>
                  <a:pt x="5" y="68"/>
                </a:lnTo>
                <a:lnTo>
                  <a:pt x="0" y="23"/>
                </a:lnTo>
                <a:close/>
              </a:path>
            </a:pathLst>
          </a:custGeom>
          <a:pattFill prst="dashVert">
            <a:fgClr>
              <a:srgbClr val="002447"/>
            </a:fgClr>
            <a:bgClr>
              <a:schemeClr val="bg1"/>
            </a:bgClr>
          </a:patt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25" name="Freeform 22"/>
          <p:cNvSpPr>
            <a:spLocks/>
          </p:cNvSpPr>
          <p:nvPr/>
        </p:nvSpPr>
        <p:spPr bwMode="auto">
          <a:xfrm>
            <a:off x="5419725" y="3968750"/>
            <a:ext cx="812800" cy="630238"/>
          </a:xfrm>
          <a:custGeom>
            <a:avLst/>
            <a:gdLst>
              <a:gd name="T0" fmla="*/ 0 w 328"/>
              <a:gd name="T1" fmla="*/ 2147483647 h 263"/>
              <a:gd name="T2" fmla="*/ 2147483647 w 328"/>
              <a:gd name="T3" fmla="*/ 0 h 263"/>
              <a:gd name="T4" fmla="*/ 2147483647 w 328"/>
              <a:gd name="T5" fmla="*/ 2147483647 h 263"/>
              <a:gd name="T6" fmla="*/ 2147483647 w 328"/>
              <a:gd name="T7" fmla="*/ 2147483647 h 263"/>
              <a:gd name="T8" fmla="*/ 2147483647 w 328"/>
              <a:gd name="T9" fmla="*/ 2147483647 h 263"/>
              <a:gd name="T10" fmla="*/ 2147483647 w 328"/>
              <a:gd name="T11" fmla="*/ 2147483647 h 263"/>
              <a:gd name="T12" fmla="*/ 2147483647 w 328"/>
              <a:gd name="T13" fmla="*/ 2147483647 h 263"/>
              <a:gd name="T14" fmla="*/ 2147483647 w 328"/>
              <a:gd name="T15" fmla="*/ 2147483647 h 263"/>
              <a:gd name="T16" fmla="*/ 2147483647 w 328"/>
              <a:gd name="T17" fmla="*/ 2147483647 h 263"/>
              <a:gd name="T18" fmla="*/ 2147483647 w 328"/>
              <a:gd name="T19" fmla="*/ 2147483647 h 263"/>
              <a:gd name="T20" fmla="*/ 2147483647 w 328"/>
              <a:gd name="T21" fmla="*/ 2147483647 h 263"/>
              <a:gd name="T22" fmla="*/ 2147483647 w 328"/>
              <a:gd name="T23" fmla="*/ 2147483647 h 263"/>
              <a:gd name="T24" fmla="*/ 2147483647 w 328"/>
              <a:gd name="T25" fmla="*/ 2147483647 h 263"/>
              <a:gd name="T26" fmla="*/ 2147483647 w 328"/>
              <a:gd name="T27" fmla="*/ 2147483647 h 263"/>
              <a:gd name="T28" fmla="*/ 2147483647 w 328"/>
              <a:gd name="T29" fmla="*/ 2147483647 h 263"/>
              <a:gd name="T30" fmla="*/ 2147483647 w 328"/>
              <a:gd name="T31" fmla="*/ 2147483647 h 263"/>
              <a:gd name="T32" fmla="*/ 2147483647 w 328"/>
              <a:gd name="T33" fmla="*/ 2147483647 h 263"/>
              <a:gd name="T34" fmla="*/ 2147483647 w 328"/>
              <a:gd name="T35" fmla="*/ 2147483647 h 263"/>
              <a:gd name="T36" fmla="*/ 2147483647 w 328"/>
              <a:gd name="T37" fmla="*/ 2147483647 h 263"/>
              <a:gd name="T38" fmla="*/ 2147483647 w 328"/>
              <a:gd name="T39" fmla="*/ 2147483647 h 263"/>
              <a:gd name="T40" fmla="*/ 2147483647 w 328"/>
              <a:gd name="T41" fmla="*/ 2147483647 h 263"/>
              <a:gd name="T42" fmla="*/ 2147483647 w 328"/>
              <a:gd name="T43" fmla="*/ 2147483647 h 263"/>
              <a:gd name="T44" fmla="*/ 2147483647 w 328"/>
              <a:gd name="T45" fmla="*/ 2147483647 h 263"/>
              <a:gd name="T46" fmla="*/ 2147483647 w 328"/>
              <a:gd name="T47" fmla="*/ 2147483647 h 263"/>
              <a:gd name="T48" fmla="*/ 2147483647 w 328"/>
              <a:gd name="T49" fmla="*/ 2147483647 h 263"/>
              <a:gd name="T50" fmla="*/ 2147483647 w 328"/>
              <a:gd name="T51" fmla="*/ 2147483647 h 263"/>
              <a:gd name="T52" fmla="*/ 2147483647 w 328"/>
              <a:gd name="T53" fmla="*/ 2147483647 h 263"/>
              <a:gd name="T54" fmla="*/ 2147483647 w 328"/>
              <a:gd name="T55" fmla="*/ 2147483647 h 263"/>
              <a:gd name="T56" fmla="*/ 2147483647 w 328"/>
              <a:gd name="T57" fmla="*/ 2147483647 h 263"/>
              <a:gd name="T58" fmla="*/ 2147483647 w 328"/>
              <a:gd name="T59" fmla="*/ 2147483647 h 263"/>
              <a:gd name="T60" fmla="*/ 2147483647 w 328"/>
              <a:gd name="T61" fmla="*/ 2147483647 h 263"/>
              <a:gd name="T62" fmla="*/ 2147483647 w 328"/>
              <a:gd name="T63" fmla="*/ 2147483647 h 263"/>
              <a:gd name="T64" fmla="*/ 2147483647 w 328"/>
              <a:gd name="T65" fmla="*/ 2147483647 h 263"/>
              <a:gd name="T66" fmla="*/ 2147483647 w 328"/>
              <a:gd name="T67" fmla="*/ 2147483647 h 263"/>
              <a:gd name="T68" fmla="*/ 0 w 328"/>
              <a:gd name="T69" fmla="*/ 2147483647 h 2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328"/>
              <a:gd name="T106" fmla="*/ 0 h 263"/>
              <a:gd name="T107" fmla="*/ 328 w 328"/>
              <a:gd name="T108" fmla="*/ 263 h 26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328" h="263">
                <a:moveTo>
                  <a:pt x="0" y="6"/>
                </a:moveTo>
                <a:lnTo>
                  <a:pt x="164" y="0"/>
                </a:lnTo>
                <a:lnTo>
                  <a:pt x="193" y="54"/>
                </a:lnTo>
                <a:lnTo>
                  <a:pt x="168" y="118"/>
                </a:lnTo>
                <a:lnTo>
                  <a:pt x="160" y="147"/>
                </a:lnTo>
                <a:lnTo>
                  <a:pt x="270" y="135"/>
                </a:lnTo>
                <a:lnTo>
                  <a:pt x="277" y="177"/>
                </a:lnTo>
                <a:lnTo>
                  <a:pt x="244" y="173"/>
                </a:lnTo>
                <a:lnTo>
                  <a:pt x="229" y="191"/>
                </a:lnTo>
                <a:lnTo>
                  <a:pt x="246" y="203"/>
                </a:lnTo>
                <a:lnTo>
                  <a:pt x="276" y="189"/>
                </a:lnTo>
                <a:lnTo>
                  <a:pt x="277" y="209"/>
                </a:lnTo>
                <a:lnTo>
                  <a:pt x="295" y="192"/>
                </a:lnTo>
                <a:lnTo>
                  <a:pt x="307" y="192"/>
                </a:lnTo>
                <a:lnTo>
                  <a:pt x="293" y="227"/>
                </a:lnTo>
                <a:lnTo>
                  <a:pt x="320" y="233"/>
                </a:lnTo>
                <a:lnTo>
                  <a:pt x="328" y="252"/>
                </a:lnTo>
                <a:lnTo>
                  <a:pt x="316" y="258"/>
                </a:lnTo>
                <a:lnTo>
                  <a:pt x="299" y="246"/>
                </a:lnTo>
                <a:lnTo>
                  <a:pt x="267" y="237"/>
                </a:lnTo>
                <a:lnTo>
                  <a:pt x="274" y="260"/>
                </a:lnTo>
                <a:lnTo>
                  <a:pt x="258" y="263"/>
                </a:lnTo>
                <a:lnTo>
                  <a:pt x="245" y="242"/>
                </a:lnTo>
                <a:lnTo>
                  <a:pt x="237" y="255"/>
                </a:lnTo>
                <a:lnTo>
                  <a:pt x="189" y="255"/>
                </a:lnTo>
                <a:lnTo>
                  <a:pt x="189" y="242"/>
                </a:lnTo>
                <a:lnTo>
                  <a:pt x="171" y="227"/>
                </a:lnTo>
                <a:lnTo>
                  <a:pt x="135" y="225"/>
                </a:lnTo>
                <a:lnTo>
                  <a:pt x="165" y="242"/>
                </a:lnTo>
                <a:lnTo>
                  <a:pt x="123" y="251"/>
                </a:lnTo>
                <a:lnTo>
                  <a:pt x="57" y="239"/>
                </a:lnTo>
                <a:lnTo>
                  <a:pt x="32" y="242"/>
                </a:lnTo>
                <a:lnTo>
                  <a:pt x="41" y="154"/>
                </a:lnTo>
                <a:lnTo>
                  <a:pt x="1" y="84"/>
                </a:lnTo>
                <a:lnTo>
                  <a:pt x="0" y="6"/>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26" name="Freeform 23"/>
          <p:cNvSpPr>
            <a:spLocks/>
          </p:cNvSpPr>
          <p:nvPr/>
        </p:nvSpPr>
        <p:spPr bwMode="auto">
          <a:xfrm>
            <a:off x="4862513" y="1298575"/>
            <a:ext cx="904875" cy="985838"/>
          </a:xfrm>
          <a:custGeom>
            <a:avLst/>
            <a:gdLst>
              <a:gd name="T0" fmla="*/ 0 w 366"/>
              <a:gd name="T1" fmla="*/ 2147483647 h 412"/>
              <a:gd name="T2" fmla="*/ 2147483647 w 366"/>
              <a:gd name="T3" fmla="*/ 2147483647 h 412"/>
              <a:gd name="T4" fmla="*/ 2147483647 w 366"/>
              <a:gd name="T5" fmla="*/ 0 h 412"/>
              <a:gd name="T6" fmla="*/ 2147483647 w 366"/>
              <a:gd name="T7" fmla="*/ 2147483647 h 412"/>
              <a:gd name="T8" fmla="*/ 2147483647 w 366"/>
              <a:gd name="T9" fmla="*/ 2147483647 h 412"/>
              <a:gd name="T10" fmla="*/ 2147483647 w 366"/>
              <a:gd name="T11" fmla="*/ 2147483647 h 412"/>
              <a:gd name="T12" fmla="*/ 2147483647 w 366"/>
              <a:gd name="T13" fmla="*/ 2147483647 h 412"/>
              <a:gd name="T14" fmla="*/ 2147483647 w 366"/>
              <a:gd name="T15" fmla="*/ 2147483647 h 412"/>
              <a:gd name="T16" fmla="*/ 2147483647 w 366"/>
              <a:gd name="T17" fmla="*/ 2147483647 h 412"/>
              <a:gd name="T18" fmla="*/ 2147483647 w 366"/>
              <a:gd name="T19" fmla="*/ 2147483647 h 412"/>
              <a:gd name="T20" fmla="*/ 2147483647 w 366"/>
              <a:gd name="T21" fmla="*/ 2147483647 h 412"/>
              <a:gd name="T22" fmla="*/ 2147483647 w 366"/>
              <a:gd name="T23" fmla="*/ 2147483647 h 412"/>
              <a:gd name="T24" fmla="*/ 2147483647 w 366"/>
              <a:gd name="T25" fmla="*/ 2147483647 h 412"/>
              <a:gd name="T26" fmla="*/ 2147483647 w 366"/>
              <a:gd name="T27" fmla="*/ 2147483647 h 412"/>
              <a:gd name="T28" fmla="*/ 2147483647 w 366"/>
              <a:gd name="T29" fmla="*/ 2147483647 h 412"/>
              <a:gd name="T30" fmla="*/ 2147483647 w 366"/>
              <a:gd name="T31" fmla="*/ 2147483647 h 412"/>
              <a:gd name="T32" fmla="*/ 2147483647 w 366"/>
              <a:gd name="T33" fmla="*/ 2147483647 h 412"/>
              <a:gd name="T34" fmla="*/ 2147483647 w 366"/>
              <a:gd name="T35" fmla="*/ 2147483647 h 412"/>
              <a:gd name="T36" fmla="*/ 2147483647 w 366"/>
              <a:gd name="T37" fmla="*/ 2147483647 h 412"/>
              <a:gd name="T38" fmla="*/ 2147483647 w 366"/>
              <a:gd name="T39" fmla="*/ 2147483647 h 412"/>
              <a:gd name="T40" fmla="*/ 2147483647 w 366"/>
              <a:gd name="T41" fmla="*/ 2147483647 h 412"/>
              <a:gd name="T42" fmla="*/ 2147483647 w 366"/>
              <a:gd name="T43" fmla="*/ 2147483647 h 412"/>
              <a:gd name="T44" fmla="*/ 2147483647 w 366"/>
              <a:gd name="T45" fmla="*/ 2147483647 h 412"/>
              <a:gd name="T46" fmla="*/ 2147483647 w 366"/>
              <a:gd name="T47" fmla="*/ 2147483647 h 412"/>
              <a:gd name="T48" fmla="*/ 2147483647 w 366"/>
              <a:gd name="T49" fmla="*/ 2147483647 h 412"/>
              <a:gd name="T50" fmla="*/ 2147483647 w 366"/>
              <a:gd name="T51" fmla="*/ 2147483647 h 412"/>
              <a:gd name="T52" fmla="*/ 2147483647 w 366"/>
              <a:gd name="T53" fmla="*/ 2147483647 h 412"/>
              <a:gd name="T54" fmla="*/ 2147483647 w 366"/>
              <a:gd name="T55" fmla="*/ 2147483647 h 412"/>
              <a:gd name="T56" fmla="*/ 2147483647 w 366"/>
              <a:gd name="T57" fmla="*/ 2147483647 h 412"/>
              <a:gd name="T58" fmla="*/ 2147483647 w 366"/>
              <a:gd name="T59" fmla="*/ 2147483647 h 412"/>
              <a:gd name="T60" fmla="*/ 0 w 366"/>
              <a:gd name="T61" fmla="*/ 2147483647 h 41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66"/>
              <a:gd name="T94" fmla="*/ 0 h 412"/>
              <a:gd name="T95" fmla="*/ 366 w 366"/>
              <a:gd name="T96" fmla="*/ 412 h 412"/>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66" h="412">
                <a:moveTo>
                  <a:pt x="0" y="32"/>
                </a:moveTo>
                <a:lnTo>
                  <a:pt x="96" y="32"/>
                </a:lnTo>
                <a:lnTo>
                  <a:pt x="95" y="0"/>
                </a:lnTo>
                <a:lnTo>
                  <a:pt x="116" y="9"/>
                </a:lnTo>
                <a:lnTo>
                  <a:pt x="120" y="34"/>
                </a:lnTo>
                <a:lnTo>
                  <a:pt x="166" y="61"/>
                </a:lnTo>
                <a:lnTo>
                  <a:pt x="180" y="49"/>
                </a:lnTo>
                <a:lnTo>
                  <a:pt x="207" y="49"/>
                </a:lnTo>
                <a:lnTo>
                  <a:pt x="228" y="73"/>
                </a:lnTo>
                <a:lnTo>
                  <a:pt x="242" y="64"/>
                </a:lnTo>
                <a:lnTo>
                  <a:pt x="282" y="74"/>
                </a:lnTo>
                <a:lnTo>
                  <a:pt x="296" y="56"/>
                </a:lnTo>
                <a:lnTo>
                  <a:pt x="321" y="70"/>
                </a:lnTo>
                <a:lnTo>
                  <a:pt x="366" y="68"/>
                </a:lnTo>
                <a:lnTo>
                  <a:pt x="293" y="119"/>
                </a:lnTo>
                <a:lnTo>
                  <a:pt x="257" y="164"/>
                </a:lnTo>
                <a:lnTo>
                  <a:pt x="264" y="229"/>
                </a:lnTo>
                <a:lnTo>
                  <a:pt x="239" y="256"/>
                </a:lnTo>
                <a:lnTo>
                  <a:pt x="249" y="275"/>
                </a:lnTo>
                <a:lnTo>
                  <a:pt x="249" y="323"/>
                </a:lnTo>
                <a:lnTo>
                  <a:pt x="274" y="323"/>
                </a:lnTo>
                <a:lnTo>
                  <a:pt x="311" y="358"/>
                </a:lnTo>
                <a:lnTo>
                  <a:pt x="326" y="400"/>
                </a:lnTo>
                <a:lnTo>
                  <a:pt x="67" y="412"/>
                </a:lnTo>
                <a:lnTo>
                  <a:pt x="68" y="298"/>
                </a:lnTo>
                <a:lnTo>
                  <a:pt x="45" y="273"/>
                </a:lnTo>
                <a:lnTo>
                  <a:pt x="53" y="243"/>
                </a:lnTo>
                <a:lnTo>
                  <a:pt x="61" y="226"/>
                </a:lnTo>
                <a:lnTo>
                  <a:pt x="45" y="147"/>
                </a:lnTo>
                <a:lnTo>
                  <a:pt x="23" y="95"/>
                </a:lnTo>
                <a:lnTo>
                  <a:pt x="0" y="32"/>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27" name="Freeform 24"/>
          <p:cNvSpPr>
            <a:spLocks/>
          </p:cNvSpPr>
          <p:nvPr/>
        </p:nvSpPr>
        <p:spPr bwMode="auto">
          <a:xfrm>
            <a:off x="5448300" y="1638300"/>
            <a:ext cx="687388" cy="779463"/>
          </a:xfrm>
          <a:custGeom>
            <a:avLst/>
            <a:gdLst>
              <a:gd name="T0" fmla="*/ 2147483647 w 278"/>
              <a:gd name="T1" fmla="*/ 2147483647 h 325"/>
              <a:gd name="T2" fmla="*/ 2147483647 w 278"/>
              <a:gd name="T3" fmla="*/ 2147483647 h 325"/>
              <a:gd name="T4" fmla="*/ 2147483647 w 278"/>
              <a:gd name="T5" fmla="*/ 2147483647 h 325"/>
              <a:gd name="T6" fmla="*/ 2147483647 w 278"/>
              <a:gd name="T7" fmla="*/ 0 h 325"/>
              <a:gd name="T8" fmla="*/ 2147483647 w 278"/>
              <a:gd name="T9" fmla="*/ 2147483647 h 325"/>
              <a:gd name="T10" fmla="*/ 2147483647 w 278"/>
              <a:gd name="T11" fmla="*/ 2147483647 h 325"/>
              <a:gd name="T12" fmla="*/ 2147483647 w 278"/>
              <a:gd name="T13" fmla="*/ 2147483647 h 325"/>
              <a:gd name="T14" fmla="*/ 2147483647 w 278"/>
              <a:gd name="T15" fmla="*/ 2147483647 h 325"/>
              <a:gd name="T16" fmla="*/ 2147483647 w 278"/>
              <a:gd name="T17" fmla="*/ 2147483647 h 325"/>
              <a:gd name="T18" fmla="*/ 2147483647 w 278"/>
              <a:gd name="T19" fmla="*/ 2147483647 h 325"/>
              <a:gd name="T20" fmla="*/ 2147483647 w 278"/>
              <a:gd name="T21" fmla="*/ 2147483647 h 325"/>
              <a:gd name="T22" fmla="*/ 2147483647 w 278"/>
              <a:gd name="T23" fmla="*/ 2147483647 h 325"/>
              <a:gd name="T24" fmla="*/ 2147483647 w 278"/>
              <a:gd name="T25" fmla="*/ 2147483647 h 325"/>
              <a:gd name="T26" fmla="*/ 2147483647 w 278"/>
              <a:gd name="T27" fmla="*/ 2147483647 h 325"/>
              <a:gd name="T28" fmla="*/ 2147483647 w 278"/>
              <a:gd name="T29" fmla="*/ 2147483647 h 325"/>
              <a:gd name="T30" fmla="*/ 2147483647 w 278"/>
              <a:gd name="T31" fmla="*/ 2147483647 h 325"/>
              <a:gd name="T32" fmla="*/ 2147483647 w 278"/>
              <a:gd name="T33" fmla="*/ 2147483647 h 325"/>
              <a:gd name="T34" fmla="*/ 2147483647 w 278"/>
              <a:gd name="T35" fmla="*/ 2147483647 h 325"/>
              <a:gd name="T36" fmla="*/ 2147483647 w 278"/>
              <a:gd name="T37" fmla="*/ 2147483647 h 325"/>
              <a:gd name="T38" fmla="*/ 2147483647 w 278"/>
              <a:gd name="T39" fmla="*/ 2147483647 h 325"/>
              <a:gd name="T40" fmla="*/ 2147483647 w 278"/>
              <a:gd name="T41" fmla="*/ 2147483647 h 325"/>
              <a:gd name="T42" fmla="*/ 2147483647 w 278"/>
              <a:gd name="T43" fmla="*/ 2147483647 h 325"/>
              <a:gd name="T44" fmla="*/ 2147483647 w 278"/>
              <a:gd name="T45" fmla="*/ 2147483647 h 325"/>
              <a:gd name="T46" fmla="*/ 2147483647 w 278"/>
              <a:gd name="T47" fmla="*/ 2147483647 h 325"/>
              <a:gd name="T48" fmla="*/ 2147483647 w 278"/>
              <a:gd name="T49" fmla="*/ 2147483647 h 325"/>
              <a:gd name="T50" fmla="*/ 2147483647 w 278"/>
              <a:gd name="T51" fmla="*/ 2147483647 h 325"/>
              <a:gd name="T52" fmla="*/ 2147483647 w 278"/>
              <a:gd name="T53" fmla="*/ 2147483647 h 325"/>
              <a:gd name="T54" fmla="*/ 2147483647 w 278"/>
              <a:gd name="T55" fmla="*/ 2147483647 h 325"/>
              <a:gd name="T56" fmla="*/ 2147483647 w 278"/>
              <a:gd name="T57" fmla="*/ 2147483647 h 325"/>
              <a:gd name="T58" fmla="*/ 2147483647 w 278"/>
              <a:gd name="T59" fmla="*/ 2147483647 h 325"/>
              <a:gd name="T60" fmla="*/ 2147483647 w 278"/>
              <a:gd name="T61" fmla="*/ 2147483647 h 325"/>
              <a:gd name="T62" fmla="*/ 2147483647 w 278"/>
              <a:gd name="T63" fmla="*/ 2147483647 h 325"/>
              <a:gd name="T64" fmla="*/ 2147483647 w 278"/>
              <a:gd name="T65" fmla="*/ 2147483647 h 325"/>
              <a:gd name="T66" fmla="*/ 0 w 278"/>
              <a:gd name="T67" fmla="*/ 2147483647 h 325"/>
              <a:gd name="T68" fmla="*/ 2147483647 w 278"/>
              <a:gd name="T69" fmla="*/ 2147483647 h 325"/>
              <a:gd name="T70" fmla="*/ 2147483647 w 278"/>
              <a:gd name="T71" fmla="*/ 2147483647 h 325"/>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w 278"/>
              <a:gd name="T109" fmla="*/ 0 h 325"/>
              <a:gd name="T110" fmla="*/ 278 w 278"/>
              <a:gd name="T111" fmla="*/ 325 h 325"/>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T108" t="T109" r="T110" b="T111"/>
            <a:pathLst>
              <a:path w="278" h="325">
                <a:moveTo>
                  <a:pt x="20" y="22"/>
                </a:moveTo>
                <a:lnTo>
                  <a:pt x="41" y="19"/>
                </a:lnTo>
                <a:lnTo>
                  <a:pt x="60" y="19"/>
                </a:lnTo>
                <a:lnTo>
                  <a:pt x="72" y="0"/>
                </a:lnTo>
                <a:lnTo>
                  <a:pt x="81" y="24"/>
                </a:lnTo>
                <a:lnTo>
                  <a:pt x="111" y="24"/>
                </a:lnTo>
                <a:lnTo>
                  <a:pt x="127" y="46"/>
                </a:lnTo>
                <a:lnTo>
                  <a:pt x="158" y="40"/>
                </a:lnTo>
                <a:lnTo>
                  <a:pt x="179" y="54"/>
                </a:lnTo>
                <a:lnTo>
                  <a:pt x="218" y="64"/>
                </a:lnTo>
                <a:lnTo>
                  <a:pt x="225" y="81"/>
                </a:lnTo>
                <a:lnTo>
                  <a:pt x="245" y="82"/>
                </a:lnTo>
                <a:lnTo>
                  <a:pt x="239" y="99"/>
                </a:lnTo>
                <a:lnTo>
                  <a:pt x="246" y="118"/>
                </a:lnTo>
                <a:lnTo>
                  <a:pt x="233" y="142"/>
                </a:lnTo>
                <a:lnTo>
                  <a:pt x="242" y="147"/>
                </a:lnTo>
                <a:lnTo>
                  <a:pt x="264" y="121"/>
                </a:lnTo>
                <a:lnTo>
                  <a:pt x="263" y="112"/>
                </a:lnTo>
                <a:lnTo>
                  <a:pt x="272" y="108"/>
                </a:lnTo>
                <a:lnTo>
                  <a:pt x="278" y="121"/>
                </a:lnTo>
                <a:lnTo>
                  <a:pt x="261" y="139"/>
                </a:lnTo>
                <a:lnTo>
                  <a:pt x="254" y="180"/>
                </a:lnTo>
                <a:lnTo>
                  <a:pt x="254" y="249"/>
                </a:lnTo>
                <a:lnTo>
                  <a:pt x="264" y="261"/>
                </a:lnTo>
                <a:lnTo>
                  <a:pt x="260" y="304"/>
                </a:lnTo>
                <a:lnTo>
                  <a:pt x="128" y="325"/>
                </a:lnTo>
                <a:lnTo>
                  <a:pt x="95" y="305"/>
                </a:lnTo>
                <a:lnTo>
                  <a:pt x="102" y="279"/>
                </a:lnTo>
                <a:lnTo>
                  <a:pt x="86" y="251"/>
                </a:lnTo>
                <a:lnTo>
                  <a:pt x="72" y="216"/>
                </a:lnTo>
                <a:lnTo>
                  <a:pt x="35" y="181"/>
                </a:lnTo>
                <a:lnTo>
                  <a:pt x="12" y="181"/>
                </a:lnTo>
                <a:lnTo>
                  <a:pt x="12" y="133"/>
                </a:lnTo>
                <a:lnTo>
                  <a:pt x="0" y="115"/>
                </a:lnTo>
                <a:lnTo>
                  <a:pt x="26" y="87"/>
                </a:lnTo>
                <a:lnTo>
                  <a:pt x="20" y="22"/>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28" name="Freeform 25"/>
          <p:cNvSpPr>
            <a:spLocks/>
          </p:cNvSpPr>
          <p:nvPr/>
        </p:nvSpPr>
        <p:spPr bwMode="auto">
          <a:xfrm>
            <a:off x="5013325" y="2252663"/>
            <a:ext cx="800100" cy="503237"/>
          </a:xfrm>
          <a:custGeom>
            <a:avLst/>
            <a:gdLst>
              <a:gd name="T0" fmla="*/ 2147483647 w 323"/>
              <a:gd name="T1" fmla="*/ 2147483647 h 210"/>
              <a:gd name="T2" fmla="*/ 0 w 323"/>
              <a:gd name="T3" fmla="*/ 2147483647 h 210"/>
              <a:gd name="T4" fmla="*/ 2147483647 w 323"/>
              <a:gd name="T5" fmla="*/ 2147483647 h 210"/>
              <a:gd name="T6" fmla="*/ 2147483647 w 323"/>
              <a:gd name="T7" fmla="*/ 2147483647 h 210"/>
              <a:gd name="T8" fmla="*/ 2147483647 w 323"/>
              <a:gd name="T9" fmla="*/ 2147483647 h 210"/>
              <a:gd name="T10" fmla="*/ 2147483647 w 323"/>
              <a:gd name="T11" fmla="*/ 2147483647 h 210"/>
              <a:gd name="T12" fmla="*/ 2147483647 w 323"/>
              <a:gd name="T13" fmla="*/ 2147483647 h 210"/>
              <a:gd name="T14" fmla="*/ 2147483647 w 323"/>
              <a:gd name="T15" fmla="*/ 2147483647 h 210"/>
              <a:gd name="T16" fmla="*/ 2147483647 w 323"/>
              <a:gd name="T17" fmla="*/ 2147483647 h 210"/>
              <a:gd name="T18" fmla="*/ 2147483647 w 323"/>
              <a:gd name="T19" fmla="*/ 2147483647 h 210"/>
              <a:gd name="T20" fmla="*/ 2147483647 w 323"/>
              <a:gd name="T21" fmla="*/ 2147483647 h 210"/>
              <a:gd name="T22" fmla="*/ 2147483647 w 323"/>
              <a:gd name="T23" fmla="*/ 2147483647 h 210"/>
              <a:gd name="T24" fmla="*/ 2147483647 w 323"/>
              <a:gd name="T25" fmla="*/ 2147483647 h 210"/>
              <a:gd name="T26" fmla="*/ 2147483647 w 323"/>
              <a:gd name="T27" fmla="*/ 2147483647 h 210"/>
              <a:gd name="T28" fmla="*/ 2147483647 w 323"/>
              <a:gd name="T29" fmla="*/ 0 h 210"/>
              <a:gd name="T30" fmla="*/ 2147483647 w 323"/>
              <a:gd name="T31" fmla="*/ 2147483647 h 210"/>
              <a:gd name="T32" fmla="*/ 2147483647 w 323"/>
              <a:gd name="T33" fmla="*/ 2147483647 h 210"/>
              <a:gd name="T34" fmla="*/ 2147483647 w 323"/>
              <a:gd name="T35" fmla="*/ 2147483647 h 21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23"/>
              <a:gd name="T55" fmla="*/ 0 h 210"/>
              <a:gd name="T56" fmla="*/ 323 w 323"/>
              <a:gd name="T57" fmla="*/ 210 h 21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23" h="210">
                <a:moveTo>
                  <a:pt x="5" y="11"/>
                </a:moveTo>
                <a:lnTo>
                  <a:pt x="0" y="48"/>
                </a:lnTo>
                <a:lnTo>
                  <a:pt x="7" y="87"/>
                </a:lnTo>
                <a:lnTo>
                  <a:pt x="37" y="167"/>
                </a:lnTo>
                <a:lnTo>
                  <a:pt x="54" y="210"/>
                </a:lnTo>
                <a:lnTo>
                  <a:pt x="244" y="200"/>
                </a:lnTo>
                <a:lnTo>
                  <a:pt x="275" y="210"/>
                </a:lnTo>
                <a:lnTo>
                  <a:pt x="294" y="169"/>
                </a:lnTo>
                <a:lnTo>
                  <a:pt x="287" y="140"/>
                </a:lnTo>
                <a:lnTo>
                  <a:pt x="319" y="134"/>
                </a:lnTo>
                <a:lnTo>
                  <a:pt x="323" y="88"/>
                </a:lnTo>
                <a:lnTo>
                  <a:pt x="304" y="68"/>
                </a:lnTo>
                <a:lnTo>
                  <a:pt x="271" y="48"/>
                </a:lnTo>
                <a:lnTo>
                  <a:pt x="278" y="20"/>
                </a:lnTo>
                <a:lnTo>
                  <a:pt x="264" y="0"/>
                </a:lnTo>
                <a:lnTo>
                  <a:pt x="193" y="3"/>
                </a:lnTo>
                <a:lnTo>
                  <a:pt x="121" y="6"/>
                </a:lnTo>
                <a:lnTo>
                  <a:pt x="5" y="11"/>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grpSp>
        <p:nvGrpSpPr>
          <p:cNvPr id="29" name="Group 26"/>
          <p:cNvGrpSpPr>
            <a:grpSpLocks/>
          </p:cNvGrpSpPr>
          <p:nvPr/>
        </p:nvGrpSpPr>
        <p:grpSpPr bwMode="auto">
          <a:xfrm>
            <a:off x="5719763" y="1528763"/>
            <a:ext cx="1041400" cy="912812"/>
            <a:chOff x="3195" y="1012"/>
            <a:chExt cx="546" cy="497"/>
          </a:xfrm>
          <a:noFill/>
        </p:grpSpPr>
        <p:sp>
          <p:nvSpPr>
            <p:cNvPr id="30" name="Freeform 27"/>
            <p:cNvSpPr>
              <a:spLocks/>
            </p:cNvSpPr>
            <p:nvPr/>
          </p:nvSpPr>
          <p:spPr bwMode="auto">
            <a:xfrm>
              <a:off x="3195" y="1012"/>
              <a:ext cx="388" cy="168"/>
            </a:xfrm>
            <a:custGeom>
              <a:avLst/>
              <a:gdLst>
                <a:gd name="T0" fmla="*/ 0 w 299"/>
                <a:gd name="T1" fmla="*/ 1287 h 129"/>
                <a:gd name="T2" fmla="*/ 1183 w 299"/>
                <a:gd name="T3" fmla="*/ 0 h 129"/>
                <a:gd name="T4" fmla="*/ 955 w 299"/>
                <a:gd name="T5" fmla="*/ 531 h 129"/>
                <a:gd name="T6" fmla="*/ 1125 w 299"/>
                <a:gd name="T7" fmla="*/ 692 h 129"/>
                <a:gd name="T8" fmla="*/ 1495 w 299"/>
                <a:gd name="T9" fmla="*/ 468 h 129"/>
                <a:gd name="T10" fmla="*/ 2307 w 299"/>
                <a:gd name="T11" fmla="*/ 793 h 129"/>
                <a:gd name="T12" fmla="*/ 2649 w 299"/>
                <a:gd name="T13" fmla="*/ 531 h 129"/>
                <a:gd name="T14" fmla="*/ 3735 w 299"/>
                <a:gd name="T15" fmla="*/ 382 h 129"/>
                <a:gd name="T16" fmla="*/ 3953 w 299"/>
                <a:gd name="T17" fmla="*/ 711 h 129"/>
                <a:gd name="T18" fmla="*/ 4374 w 299"/>
                <a:gd name="T19" fmla="*/ 647 h 129"/>
                <a:gd name="T20" fmla="*/ 5192 w 299"/>
                <a:gd name="T21" fmla="*/ 987 h 129"/>
                <a:gd name="T22" fmla="*/ 5248 w 299"/>
                <a:gd name="T23" fmla="*/ 1255 h 129"/>
                <a:gd name="T24" fmla="*/ 4352 w 299"/>
                <a:gd name="T25" fmla="*/ 1453 h 129"/>
                <a:gd name="T26" fmla="*/ 4095 w 299"/>
                <a:gd name="T27" fmla="*/ 1287 h 129"/>
                <a:gd name="T28" fmla="*/ 3643 w 299"/>
                <a:gd name="T29" fmla="*/ 1345 h 129"/>
                <a:gd name="T30" fmla="*/ 3112 w 299"/>
                <a:gd name="T31" fmla="*/ 1676 h 129"/>
                <a:gd name="T32" fmla="*/ 2869 w 299"/>
                <a:gd name="T33" fmla="*/ 1705 h 129"/>
                <a:gd name="T34" fmla="*/ 2667 w 299"/>
                <a:gd name="T35" fmla="*/ 1453 h 129"/>
                <a:gd name="T36" fmla="*/ 2372 w 299"/>
                <a:gd name="T37" fmla="*/ 2344 h 129"/>
                <a:gd name="T38" fmla="*/ 2041 w 299"/>
                <a:gd name="T39" fmla="*/ 2357 h 129"/>
                <a:gd name="T40" fmla="*/ 1895 w 299"/>
                <a:gd name="T41" fmla="*/ 1999 h 129"/>
                <a:gd name="T42" fmla="*/ 1189 w 299"/>
                <a:gd name="T43" fmla="*/ 1856 h 129"/>
                <a:gd name="T44" fmla="*/ 867 w 299"/>
                <a:gd name="T45" fmla="*/ 1581 h 129"/>
                <a:gd name="T46" fmla="*/ 276 w 299"/>
                <a:gd name="T47" fmla="*/ 1676 h 129"/>
                <a:gd name="T48" fmla="*/ 0 w 299"/>
                <a:gd name="T49" fmla="*/ 1287 h 12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99"/>
                <a:gd name="T76" fmla="*/ 0 h 129"/>
                <a:gd name="T77" fmla="*/ 299 w 299"/>
                <a:gd name="T78" fmla="*/ 129 h 12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99" h="129">
                  <a:moveTo>
                    <a:pt x="0" y="71"/>
                  </a:moveTo>
                  <a:lnTo>
                    <a:pt x="67" y="0"/>
                  </a:lnTo>
                  <a:lnTo>
                    <a:pt x="55" y="29"/>
                  </a:lnTo>
                  <a:lnTo>
                    <a:pt x="64" y="38"/>
                  </a:lnTo>
                  <a:lnTo>
                    <a:pt x="85" y="26"/>
                  </a:lnTo>
                  <a:lnTo>
                    <a:pt x="131" y="44"/>
                  </a:lnTo>
                  <a:lnTo>
                    <a:pt x="151" y="29"/>
                  </a:lnTo>
                  <a:lnTo>
                    <a:pt x="213" y="21"/>
                  </a:lnTo>
                  <a:lnTo>
                    <a:pt x="225" y="39"/>
                  </a:lnTo>
                  <a:lnTo>
                    <a:pt x="249" y="35"/>
                  </a:lnTo>
                  <a:lnTo>
                    <a:pt x="296" y="54"/>
                  </a:lnTo>
                  <a:lnTo>
                    <a:pt x="299" y="68"/>
                  </a:lnTo>
                  <a:lnTo>
                    <a:pt x="248" y="80"/>
                  </a:lnTo>
                  <a:lnTo>
                    <a:pt x="233" y="71"/>
                  </a:lnTo>
                  <a:lnTo>
                    <a:pt x="207" y="74"/>
                  </a:lnTo>
                  <a:lnTo>
                    <a:pt x="177" y="92"/>
                  </a:lnTo>
                  <a:lnTo>
                    <a:pt x="163" y="93"/>
                  </a:lnTo>
                  <a:lnTo>
                    <a:pt x="152" y="80"/>
                  </a:lnTo>
                  <a:lnTo>
                    <a:pt x="135" y="128"/>
                  </a:lnTo>
                  <a:lnTo>
                    <a:pt x="116" y="129"/>
                  </a:lnTo>
                  <a:lnTo>
                    <a:pt x="108" y="110"/>
                  </a:lnTo>
                  <a:lnTo>
                    <a:pt x="68" y="101"/>
                  </a:lnTo>
                  <a:lnTo>
                    <a:pt x="49" y="87"/>
                  </a:lnTo>
                  <a:lnTo>
                    <a:pt x="16" y="92"/>
                  </a:lnTo>
                  <a:lnTo>
                    <a:pt x="0" y="71"/>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31" name="Freeform 28"/>
            <p:cNvSpPr>
              <a:spLocks/>
            </p:cNvSpPr>
            <p:nvPr/>
          </p:nvSpPr>
          <p:spPr bwMode="auto">
            <a:xfrm>
              <a:off x="3464" y="1131"/>
              <a:ext cx="277" cy="378"/>
            </a:xfrm>
            <a:custGeom>
              <a:avLst/>
              <a:gdLst>
                <a:gd name="T0" fmla="*/ 928 w 214"/>
                <a:gd name="T1" fmla="*/ 225 h 290"/>
                <a:gd name="T2" fmla="*/ 1069 w 214"/>
                <a:gd name="T3" fmla="*/ 549 h 290"/>
                <a:gd name="T4" fmla="*/ 803 w 214"/>
                <a:gd name="T5" fmla="*/ 749 h 290"/>
                <a:gd name="T6" fmla="*/ 801 w 214"/>
                <a:gd name="T7" fmla="*/ 1599 h 290"/>
                <a:gd name="T8" fmla="*/ 642 w 214"/>
                <a:gd name="T9" fmla="*/ 1038 h 290"/>
                <a:gd name="T10" fmla="*/ 126 w 214"/>
                <a:gd name="T11" fmla="*/ 1585 h 290"/>
                <a:gd name="T12" fmla="*/ 0 w 214"/>
                <a:gd name="T13" fmla="*/ 3114 h 290"/>
                <a:gd name="T14" fmla="*/ 348 w 214"/>
                <a:gd name="T15" fmla="*/ 3876 h 290"/>
                <a:gd name="T16" fmla="*/ 370 w 214"/>
                <a:gd name="T17" fmla="*/ 4254 h 290"/>
                <a:gd name="T18" fmla="*/ 397 w 214"/>
                <a:gd name="T19" fmla="*/ 4575 h 290"/>
                <a:gd name="T20" fmla="*/ 370 w 214"/>
                <a:gd name="T21" fmla="*/ 4861 h 290"/>
                <a:gd name="T22" fmla="*/ 307 w 214"/>
                <a:gd name="T23" fmla="*/ 5355 h 290"/>
                <a:gd name="T24" fmla="*/ 1741 w 214"/>
                <a:gd name="T25" fmla="*/ 5253 h 290"/>
                <a:gd name="T26" fmla="*/ 3641 w 214"/>
                <a:gd name="T27" fmla="*/ 5073 h 290"/>
                <a:gd name="T28" fmla="*/ 3306 w 214"/>
                <a:gd name="T29" fmla="*/ 4974 h 290"/>
                <a:gd name="T30" fmla="*/ 3109 w 214"/>
                <a:gd name="T31" fmla="*/ 4685 h 290"/>
                <a:gd name="T32" fmla="*/ 3404 w 214"/>
                <a:gd name="T33" fmla="*/ 4443 h 290"/>
                <a:gd name="T34" fmla="*/ 3404 w 214"/>
                <a:gd name="T35" fmla="*/ 4150 h 290"/>
                <a:gd name="T36" fmla="*/ 3262 w 214"/>
                <a:gd name="T37" fmla="*/ 3892 h 290"/>
                <a:gd name="T38" fmla="*/ 3404 w 214"/>
                <a:gd name="T39" fmla="*/ 3716 h 290"/>
                <a:gd name="T40" fmla="*/ 3663 w 214"/>
                <a:gd name="T41" fmla="*/ 3729 h 290"/>
                <a:gd name="T42" fmla="*/ 3604 w 214"/>
                <a:gd name="T43" fmla="*/ 2986 h 290"/>
                <a:gd name="T44" fmla="*/ 3535 w 214"/>
                <a:gd name="T45" fmla="*/ 2552 h 290"/>
                <a:gd name="T46" fmla="*/ 3373 w 214"/>
                <a:gd name="T47" fmla="*/ 2269 h 290"/>
                <a:gd name="T48" fmla="*/ 3232 w 214"/>
                <a:gd name="T49" fmla="*/ 2109 h 290"/>
                <a:gd name="T50" fmla="*/ 3000 w 214"/>
                <a:gd name="T51" fmla="*/ 2049 h 290"/>
                <a:gd name="T52" fmla="*/ 2776 w 214"/>
                <a:gd name="T53" fmla="*/ 2049 h 290"/>
                <a:gd name="T54" fmla="*/ 2540 w 214"/>
                <a:gd name="T55" fmla="*/ 2389 h 290"/>
                <a:gd name="T56" fmla="*/ 2380 w 214"/>
                <a:gd name="T57" fmla="*/ 2504 h 290"/>
                <a:gd name="T58" fmla="*/ 2273 w 214"/>
                <a:gd name="T59" fmla="*/ 2552 h 290"/>
                <a:gd name="T60" fmla="*/ 2151 w 214"/>
                <a:gd name="T61" fmla="*/ 2482 h 290"/>
                <a:gd name="T62" fmla="*/ 2115 w 214"/>
                <a:gd name="T63" fmla="*/ 2328 h 290"/>
                <a:gd name="T64" fmla="*/ 2151 w 214"/>
                <a:gd name="T65" fmla="*/ 2208 h 290"/>
                <a:gd name="T66" fmla="*/ 2254 w 214"/>
                <a:gd name="T67" fmla="*/ 2109 h 290"/>
                <a:gd name="T68" fmla="*/ 2362 w 214"/>
                <a:gd name="T69" fmla="*/ 2049 h 290"/>
                <a:gd name="T70" fmla="*/ 2459 w 214"/>
                <a:gd name="T71" fmla="*/ 2016 h 290"/>
                <a:gd name="T72" fmla="*/ 2459 w 214"/>
                <a:gd name="T73" fmla="*/ 1820 h 290"/>
                <a:gd name="T74" fmla="*/ 2731 w 214"/>
                <a:gd name="T75" fmla="*/ 1599 h 290"/>
                <a:gd name="T76" fmla="*/ 2459 w 214"/>
                <a:gd name="T77" fmla="*/ 903 h 290"/>
                <a:gd name="T78" fmla="*/ 2459 w 214"/>
                <a:gd name="T79" fmla="*/ 570 h 290"/>
                <a:gd name="T80" fmla="*/ 1984 w 214"/>
                <a:gd name="T81" fmla="*/ 437 h 290"/>
                <a:gd name="T82" fmla="*/ 1342 w 214"/>
                <a:gd name="T83" fmla="*/ 0 h 290"/>
                <a:gd name="T84" fmla="*/ 928 w 214"/>
                <a:gd name="T85" fmla="*/ 225 h 290"/>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214"/>
                <a:gd name="T130" fmla="*/ 0 h 290"/>
                <a:gd name="T131" fmla="*/ 214 w 214"/>
                <a:gd name="T132" fmla="*/ 290 h 290"/>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214" h="290">
                  <a:moveTo>
                    <a:pt x="54" y="12"/>
                  </a:moveTo>
                  <a:lnTo>
                    <a:pt x="62" y="30"/>
                  </a:lnTo>
                  <a:lnTo>
                    <a:pt x="47" y="41"/>
                  </a:lnTo>
                  <a:lnTo>
                    <a:pt x="46" y="87"/>
                  </a:lnTo>
                  <a:lnTo>
                    <a:pt x="38" y="57"/>
                  </a:lnTo>
                  <a:lnTo>
                    <a:pt x="7" y="86"/>
                  </a:lnTo>
                  <a:lnTo>
                    <a:pt x="0" y="169"/>
                  </a:lnTo>
                  <a:lnTo>
                    <a:pt x="20" y="210"/>
                  </a:lnTo>
                  <a:lnTo>
                    <a:pt x="22" y="231"/>
                  </a:lnTo>
                  <a:lnTo>
                    <a:pt x="23" y="248"/>
                  </a:lnTo>
                  <a:lnTo>
                    <a:pt x="22" y="263"/>
                  </a:lnTo>
                  <a:lnTo>
                    <a:pt x="18" y="290"/>
                  </a:lnTo>
                  <a:lnTo>
                    <a:pt x="102" y="285"/>
                  </a:lnTo>
                  <a:lnTo>
                    <a:pt x="213" y="275"/>
                  </a:lnTo>
                  <a:lnTo>
                    <a:pt x="193" y="269"/>
                  </a:lnTo>
                  <a:lnTo>
                    <a:pt x="182" y="254"/>
                  </a:lnTo>
                  <a:lnTo>
                    <a:pt x="199" y="241"/>
                  </a:lnTo>
                  <a:lnTo>
                    <a:pt x="199" y="225"/>
                  </a:lnTo>
                  <a:lnTo>
                    <a:pt x="191" y="211"/>
                  </a:lnTo>
                  <a:lnTo>
                    <a:pt x="199" y="201"/>
                  </a:lnTo>
                  <a:lnTo>
                    <a:pt x="214" y="202"/>
                  </a:lnTo>
                  <a:lnTo>
                    <a:pt x="211" y="162"/>
                  </a:lnTo>
                  <a:lnTo>
                    <a:pt x="207" y="138"/>
                  </a:lnTo>
                  <a:lnTo>
                    <a:pt x="198" y="123"/>
                  </a:lnTo>
                  <a:lnTo>
                    <a:pt x="189" y="114"/>
                  </a:lnTo>
                  <a:lnTo>
                    <a:pt x="175" y="111"/>
                  </a:lnTo>
                  <a:lnTo>
                    <a:pt x="162" y="111"/>
                  </a:lnTo>
                  <a:lnTo>
                    <a:pt x="148" y="130"/>
                  </a:lnTo>
                  <a:lnTo>
                    <a:pt x="139" y="136"/>
                  </a:lnTo>
                  <a:lnTo>
                    <a:pt x="133" y="138"/>
                  </a:lnTo>
                  <a:lnTo>
                    <a:pt x="126" y="135"/>
                  </a:lnTo>
                  <a:lnTo>
                    <a:pt x="124" y="126"/>
                  </a:lnTo>
                  <a:lnTo>
                    <a:pt x="126" y="120"/>
                  </a:lnTo>
                  <a:lnTo>
                    <a:pt x="132" y="114"/>
                  </a:lnTo>
                  <a:lnTo>
                    <a:pt x="138" y="111"/>
                  </a:lnTo>
                  <a:lnTo>
                    <a:pt x="144" y="110"/>
                  </a:lnTo>
                  <a:lnTo>
                    <a:pt x="144" y="99"/>
                  </a:lnTo>
                  <a:lnTo>
                    <a:pt x="160" y="87"/>
                  </a:lnTo>
                  <a:lnTo>
                    <a:pt x="144" y="49"/>
                  </a:lnTo>
                  <a:lnTo>
                    <a:pt x="144" y="31"/>
                  </a:lnTo>
                  <a:lnTo>
                    <a:pt x="117" y="24"/>
                  </a:lnTo>
                  <a:lnTo>
                    <a:pt x="78" y="0"/>
                  </a:lnTo>
                  <a:lnTo>
                    <a:pt x="54" y="12"/>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grpSp>
      <p:sp>
        <p:nvSpPr>
          <p:cNvPr id="32" name="Freeform 29"/>
          <p:cNvSpPr>
            <a:spLocks/>
          </p:cNvSpPr>
          <p:nvPr/>
        </p:nvSpPr>
        <p:spPr bwMode="auto">
          <a:xfrm>
            <a:off x="5654675" y="2362200"/>
            <a:ext cx="573088" cy="917575"/>
          </a:xfrm>
          <a:custGeom>
            <a:avLst/>
            <a:gdLst>
              <a:gd name="T0" fmla="*/ 2147483647 w 232"/>
              <a:gd name="T1" fmla="*/ 2147483647 h 383"/>
              <a:gd name="T2" fmla="*/ 2147483647 w 232"/>
              <a:gd name="T3" fmla="*/ 0 h 383"/>
              <a:gd name="T4" fmla="*/ 2147483647 w 232"/>
              <a:gd name="T5" fmla="*/ 2147483647 h 383"/>
              <a:gd name="T6" fmla="*/ 2147483647 w 232"/>
              <a:gd name="T7" fmla="*/ 2147483647 h 383"/>
              <a:gd name="T8" fmla="*/ 2147483647 w 232"/>
              <a:gd name="T9" fmla="*/ 2147483647 h 383"/>
              <a:gd name="T10" fmla="*/ 2147483647 w 232"/>
              <a:gd name="T11" fmla="*/ 2147483647 h 383"/>
              <a:gd name="T12" fmla="*/ 2147483647 w 232"/>
              <a:gd name="T13" fmla="*/ 2147483647 h 383"/>
              <a:gd name="T14" fmla="*/ 2147483647 w 232"/>
              <a:gd name="T15" fmla="*/ 2147483647 h 383"/>
              <a:gd name="T16" fmla="*/ 2147483647 w 232"/>
              <a:gd name="T17" fmla="*/ 2147483647 h 383"/>
              <a:gd name="T18" fmla="*/ 2147483647 w 232"/>
              <a:gd name="T19" fmla="*/ 2147483647 h 383"/>
              <a:gd name="T20" fmla="*/ 2147483647 w 232"/>
              <a:gd name="T21" fmla="*/ 2147483647 h 383"/>
              <a:gd name="T22" fmla="*/ 2147483647 w 232"/>
              <a:gd name="T23" fmla="*/ 2147483647 h 383"/>
              <a:gd name="T24" fmla="*/ 2147483647 w 232"/>
              <a:gd name="T25" fmla="*/ 2147483647 h 383"/>
              <a:gd name="T26" fmla="*/ 2147483647 w 232"/>
              <a:gd name="T27" fmla="*/ 2147483647 h 383"/>
              <a:gd name="T28" fmla="*/ 2147483647 w 232"/>
              <a:gd name="T29" fmla="*/ 2147483647 h 383"/>
              <a:gd name="T30" fmla="*/ 2147483647 w 232"/>
              <a:gd name="T31" fmla="*/ 2147483647 h 383"/>
              <a:gd name="T32" fmla="*/ 2147483647 w 232"/>
              <a:gd name="T33" fmla="*/ 2147483647 h 383"/>
              <a:gd name="T34" fmla="*/ 0 w 232"/>
              <a:gd name="T35" fmla="*/ 2147483647 h 383"/>
              <a:gd name="T36" fmla="*/ 2147483647 w 232"/>
              <a:gd name="T37" fmla="*/ 2147483647 h 383"/>
              <a:gd name="T38" fmla="*/ 2147483647 w 232"/>
              <a:gd name="T39" fmla="*/ 2147483647 h 383"/>
              <a:gd name="T40" fmla="*/ 2147483647 w 232"/>
              <a:gd name="T41" fmla="*/ 2147483647 h 383"/>
              <a:gd name="T42" fmla="*/ 2147483647 w 232"/>
              <a:gd name="T43" fmla="*/ 2147483647 h 383"/>
              <a:gd name="T44" fmla="*/ 2147483647 w 232"/>
              <a:gd name="T45" fmla="*/ 2147483647 h 383"/>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232"/>
              <a:gd name="T70" fmla="*/ 0 h 383"/>
              <a:gd name="T71" fmla="*/ 232 w 232"/>
              <a:gd name="T72" fmla="*/ 383 h 383"/>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232" h="383">
                <a:moveTo>
                  <a:pt x="43" y="22"/>
                </a:moveTo>
                <a:lnTo>
                  <a:pt x="176" y="0"/>
                </a:lnTo>
                <a:lnTo>
                  <a:pt x="197" y="47"/>
                </a:lnTo>
                <a:lnTo>
                  <a:pt x="224" y="243"/>
                </a:lnTo>
                <a:lnTo>
                  <a:pt x="232" y="269"/>
                </a:lnTo>
                <a:lnTo>
                  <a:pt x="211" y="321"/>
                </a:lnTo>
                <a:lnTo>
                  <a:pt x="211" y="357"/>
                </a:lnTo>
                <a:lnTo>
                  <a:pt x="187" y="353"/>
                </a:lnTo>
                <a:lnTo>
                  <a:pt x="188" y="383"/>
                </a:lnTo>
                <a:lnTo>
                  <a:pt x="163" y="371"/>
                </a:lnTo>
                <a:lnTo>
                  <a:pt x="150" y="375"/>
                </a:lnTo>
                <a:lnTo>
                  <a:pt x="131" y="372"/>
                </a:lnTo>
                <a:lnTo>
                  <a:pt x="117" y="326"/>
                </a:lnTo>
                <a:lnTo>
                  <a:pt x="90" y="312"/>
                </a:lnTo>
                <a:lnTo>
                  <a:pt x="90" y="263"/>
                </a:lnTo>
                <a:lnTo>
                  <a:pt x="63" y="269"/>
                </a:lnTo>
                <a:lnTo>
                  <a:pt x="48" y="233"/>
                </a:lnTo>
                <a:lnTo>
                  <a:pt x="0" y="191"/>
                </a:lnTo>
                <a:lnTo>
                  <a:pt x="35" y="125"/>
                </a:lnTo>
                <a:lnTo>
                  <a:pt x="25" y="94"/>
                </a:lnTo>
                <a:lnTo>
                  <a:pt x="60" y="88"/>
                </a:lnTo>
                <a:lnTo>
                  <a:pt x="63" y="45"/>
                </a:lnTo>
                <a:lnTo>
                  <a:pt x="43" y="22"/>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33" name="Freeform 30"/>
          <p:cNvSpPr>
            <a:spLocks/>
          </p:cNvSpPr>
          <p:nvPr/>
        </p:nvSpPr>
        <p:spPr bwMode="auto">
          <a:xfrm>
            <a:off x="5145088" y="2732088"/>
            <a:ext cx="909637" cy="728662"/>
          </a:xfrm>
          <a:custGeom>
            <a:avLst/>
            <a:gdLst>
              <a:gd name="T0" fmla="*/ 0 w 368"/>
              <a:gd name="T1" fmla="*/ 2147483647 h 303"/>
              <a:gd name="T2" fmla="*/ 2147483647 w 368"/>
              <a:gd name="T3" fmla="*/ 0 h 303"/>
              <a:gd name="T4" fmla="*/ 2147483647 w 368"/>
              <a:gd name="T5" fmla="*/ 0 h 303"/>
              <a:gd name="T6" fmla="*/ 2147483647 w 368"/>
              <a:gd name="T7" fmla="*/ 2147483647 h 303"/>
              <a:gd name="T8" fmla="*/ 2147483647 w 368"/>
              <a:gd name="T9" fmla="*/ 2147483647 h 303"/>
              <a:gd name="T10" fmla="*/ 2147483647 w 368"/>
              <a:gd name="T11" fmla="*/ 2147483647 h 303"/>
              <a:gd name="T12" fmla="*/ 2147483647 w 368"/>
              <a:gd name="T13" fmla="*/ 2147483647 h 303"/>
              <a:gd name="T14" fmla="*/ 2147483647 w 368"/>
              <a:gd name="T15" fmla="*/ 2147483647 h 303"/>
              <a:gd name="T16" fmla="*/ 2147483647 w 368"/>
              <a:gd name="T17" fmla="*/ 2147483647 h 303"/>
              <a:gd name="T18" fmla="*/ 2147483647 w 368"/>
              <a:gd name="T19" fmla="*/ 2147483647 h 303"/>
              <a:gd name="T20" fmla="*/ 2147483647 w 368"/>
              <a:gd name="T21" fmla="*/ 2147483647 h 303"/>
              <a:gd name="T22" fmla="*/ 2147483647 w 368"/>
              <a:gd name="T23" fmla="*/ 2147483647 h 303"/>
              <a:gd name="T24" fmla="*/ 2147483647 w 368"/>
              <a:gd name="T25" fmla="*/ 2147483647 h 303"/>
              <a:gd name="T26" fmla="*/ 2147483647 w 368"/>
              <a:gd name="T27" fmla="*/ 2147483647 h 303"/>
              <a:gd name="T28" fmla="*/ 2147483647 w 368"/>
              <a:gd name="T29" fmla="*/ 2147483647 h 303"/>
              <a:gd name="T30" fmla="*/ 2147483647 w 368"/>
              <a:gd name="T31" fmla="*/ 2147483647 h 303"/>
              <a:gd name="T32" fmla="*/ 2147483647 w 368"/>
              <a:gd name="T33" fmla="*/ 2147483647 h 303"/>
              <a:gd name="T34" fmla="*/ 2147483647 w 368"/>
              <a:gd name="T35" fmla="*/ 2147483647 h 303"/>
              <a:gd name="T36" fmla="*/ 2147483647 w 368"/>
              <a:gd name="T37" fmla="*/ 2147483647 h 303"/>
              <a:gd name="T38" fmla="*/ 2147483647 w 368"/>
              <a:gd name="T39" fmla="*/ 2147483647 h 303"/>
              <a:gd name="T40" fmla="*/ 2147483647 w 368"/>
              <a:gd name="T41" fmla="*/ 2147483647 h 303"/>
              <a:gd name="T42" fmla="*/ 2147483647 w 368"/>
              <a:gd name="T43" fmla="*/ 2147483647 h 303"/>
              <a:gd name="T44" fmla="*/ 2147483647 w 368"/>
              <a:gd name="T45" fmla="*/ 2147483647 h 303"/>
              <a:gd name="T46" fmla="*/ 2147483647 w 368"/>
              <a:gd name="T47" fmla="*/ 2147483647 h 303"/>
              <a:gd name="T48" fmla="*/ 2147483647 w 368"/>
              <a:gd name="T49" fmla="*/ 2147483647 h 303"/>
              <a:gd name="T50" fmla="*/ 0 w 368"/>
              <a:gd name="T51" fmla="*/ 2147483647 h 303"/>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368"/>
              <a:gd name="T79" fmla="*/ 0 h 303"/>
              <a:gd name="T80" fmla="*/ 368 w 368"/>
              <a:gd name="T81" fmla="*/ 303 h 303"/>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368" h="303">
                <a:moveTo>
                  <a:pt x="0" y="10"/>
                </a:moveTo>
                <a:lnTo>
                  <a:pt x="161" y="0"/>
                </a:lnTo>
                <a:lnTo>
                  <a:pt x="195" y="0"/>
                </a:lnTo>
                <a:lnTo>
                  <a:pt x="221" y="9"/>
                </a:lnTo>
                <a:lnTo>
                  <a:pt x="207" y="35"/>
                </a:lnTo>
                <a:lnTo>
                  <a:pt x="254" y="78"/>
                </a:lnTo>
                <a:lnTo>
                  <a:pt x="269" y="114"/>
                </a:lnTo>
                <a:lnTo>
                  <a:pt x="297" y="105"/>
                </a:lnTo>
                <a:lnTo>
                  <a:pt x="296" y="156"/>
                </a:lnTo>
                <a:lnTo>
                  <a:pt x="324" y="171"/>
                </a:lnTo>
                <a:lnTo>
                  <a:pt x="337" y="216"/>
                </a:lnTo>
                <a:lnTo>
                  <a:pt x="357" y="220"/>
                </a:lnTo>
                <a:lnTo>
                  <a:pt x="368" y="239"/>
                </a:lnTo>
                <a:lnTo>
                  <a:pt x="343" y="265"/>
                </a:lnTo>
                <a:lnTo>
                  <a:pt x="335" y="295"/>
                </a:lnTo>
                <a:lnTo>
                  <a:pt x="300" y="303"/>
                </a:lnTo>
                <a:lnTo>
                  <a:pt x="309" y="270"/>
                </a:lnTo>
                <a:lnTo>
                  <a:pt x="171" y="282"/>
                </a:lnTo>
                <a:lnTo>
                  <a:pt x="72" y="294"/>
                </a:lnTo>
                <a:lnTo>
                  <a:pt x="66" y="262"/>
                </a:lnTo>
                <a:lnTo>
                  <a:pt x="59" y="165"/>
                </a:lnTo>
                <a:lnTo>
                  <a:pt x="58" y="112"/>
                </a:lnTo>
                <a:lnTo>
                  <a:pt x="25" y="88"/>
                </a:lnTo>
                <a:lnTo>
                  <a:pt x="37" y="66"/>
                </a:lnTo>
                <a:lnTo>
                  <a:pt x="21" y="54"/>
                </a:lnTo>
                <a:lnTo>
                  <a:pt x="0" y="1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34" name="Freeform 31"/>
          <p:cNvSpPr>
            <a:spLocks/>
          </p:cNvSpPr>
          <p:nvPr/>
        </p:nvSpPr>
        <p:spPr bwMode="auto">
          <a:xfrm>
            <a:off x="6142038" y="2425700"/>
            <a:ext cx="444500" cy="711200"/>
          </a:xfrm>
          <a:custGeom>
            <a:avLst/>
            <a:gdLst>
              <a:gd name="T0" fmla="*/ 0 w 180"/>
              <a:gd name="T1" fmla="*/ 2147483647 h 296"/>
              <a:gd name="T2" fmla="*/ 2147483647 w 180"/>
              <a:gd name="T3" fmla="*/ 2147483647 h 296"/>
              <a:gd name="T4" fmla="*/ 2147483647 w 180"/>
              <a:gd name="T5" fmla="*/ 2147483647 h 296"/>
              <a:gd name="T6" fmla="*/ 2147483647 w 180"/>
              <a:gd name="T7" fmla="*/ 2147483647 h 296"/>
              <a:gd name="T8" fmla="*/ 2147483647 w 180"/>
              <a:gd name="T9" fmla="*/ 2147483647 h 296"/>
              <a:gd name="T10" fmla="*/ 2147483647 w 180"/>
              <a:gd name="T11" fmla="*/ 0 h 296"/>
              <a:gd name="T12" fmla="*/ 2147483647 w 180"/>
              <a:gd name="T13" fmla="*/ 2147483647 h 296"/>
              <a:gd name="T14" fmla="*/ 2147483647 w 180"/>
              <a:gd name="T15" fmla="*/ 2147483647 h 296"/>
              <a:gd name="T16" fmla="*/ 2147483647 w 180"/>
              <a:gd name="T17" fmla="*/ 2147483647 h 296"/>
              <a:gd name="T18" fmla="*/ 2147483647 w 180"/>
              <a:gd name="T19" fmla="*/ 2147483647 h 296"/>
              <a:gd name="T20" fmla="*/ 2147483647 w 180"/>
              <a:gd name="T21" fmla="*/ 2147483647 h 296"/>
              <a:gd name="T22" fmla="*/ 2147483647 w 180"/>
              <a:gd name="T23" fmla="*/ 2147483647 h 296"/>
              <a:gd name="T24" fmla="*/ 2147483647 w 180"/>
              <a:gd name="T25" fmla="*/ 2147483647 h 296"/>
              <a:gd name="T26" fmla="*/ 2147483647 w 180"/>
              <a:gd name="T27" fmla="*/ 2147483647 h 296"/>
              <a:gd name="T28" fmla="*/ 2147483647 w 180"/>
              <a:gd name="T29" fmla="*/ 2147483647 h 296"/>
              <a:gd name="T30" fmla="*/ 0 w 180"/>
              <a:gd name="T31" fmla="*/ 2147483647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80"/>
              <a:gd name="T49" fmla="*/ 0 h 296"/>
              <a:gd name="T50" fmla="*/ 180 w 180"/>
              <a:gd name="T51" fmla="*/ 296 h 29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80" h="296">
                <a:moveTo>
                  <a:pt x="0" y="21"/>
                </a:moveTo>
                <a:lnTo>
                  <a:pt x="21" y="32"/>
                </a:lnTo>
                <a:lnTo>
                  <a:pt x="41" y="30"/>
                </a:lnTo>
                <a:lnTo>
                  <a:pt x="48" y="24"/>
                </a:lnTo>
                <a:lnTo>
                  <a:pt x="53" y="6"/>
                </a:lnTo>
                <a:lnTo>
                  <a:pt x="140" y="0"/>
                </a:lnTo>
                <a:lnTo>
                  <a:pt x="180" y="209"/>
                </a:lnTo>
                <a:lnTo>
                  <a:pt x="177" y="207"/>
                </a:lnTo>
                <a:lnTo>
                  <a:pt x="147" y="219"/>
                </a:lnTo>
                <a:lnTo>
                  <a:pt x="126" y="275"/>
                </a:lnTo>
                <a:lnTo>
                  <a:pt x="95" y="267"/>
                </a:lnTo>
                <a:lnTo>
                  <a:pt x="59" y="288"/>
                </a:lnTo>
                <a:lnTo>
                  <a:pt x="12" y="296"/>
                </a:lnTo>
                <a:lnTo>
                  <a:pt x="33" y="241"/>
                </a:lnTo>
                <a:lnTo>
                  <a:pt x="24" y="210"/>
                </a:lnTo>
                <a:lnTo>
                  <a:pt x="0" y="21"/>
                </a:lnTo>
                <a:close/>
              </a:path>
            </a:pathLst>
          </a:custGeom>
          <a:pattFill prst="dashVert">
            <a:fgClr>
              <a:srgbClr val="002447"/>
            </a:fgClr>
            <a:bgClr>
              <a:schemeClr val="bg1"/>
            </a:bgClr>
          </a:patt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35" name="Freeform 32"/>
          <p:cNvSpPr>
            <a:spLocks/>
          </p:cNvSpPr>
          <p:nvPr/>
        </p:nvSpPr>
        <p:spPr bwMode="auto">
          <a:xfrm>
            <a:off x="6489700" y="2282825"/>
            <a:ext cx="569913" cy="641350"/>
          </a:xfrm>
          <a:custGeom>
            <a:avLst/>
            <a:gdLst>
              <a:gd name="T0" fmla="*/ 0 w 231"/>
              <a:gd name="T1" fmla="*/ 2147483647 h 267"/>
              <a:gd name="T2" fmla="*/ 2147483647 w 231"/>
              <a:gd name="T3" fmla="*/ 2147483647 h 267"/>
              <a:gd name="T4" fmla="*/ 2147483647 w 231"/>
              <a:gd name="T5" fmla="*/ 2147483647 h 267"/>
              <a:gd name="T6" fmla="*/ 2147483647 w 231"/>
              <a:gd name="T7" fmla="*/ 2147483647 h 267"/>
              <a:gd name="T8" fmla="*/ 2147483647 w 231"/>
              <a:gd name="T9" fmla="*/ 2147483647 h 267"/>
              <a:gd name="T10" fmla="*/ 2147483647 w 231"/>
              <a:gd name="T11" fmla="*/ 0 h 267"/>
              <a:gd name="T12" fmla="*/ 2147483647 w 231"/>
              <a:gd name="T13" fmla="*/ 2147483647 h 267"/>
              <a:gd name="T14" fmla="*/ 2147483647 w 231"/>
              <a:gd name="T15" fmla="*/ 2147483647 h 267"/>
              <a:gd name="T16" fmla="*/ 2147483647 w 231"/>
              <a:gd name="T17" fmla="*/ 2147483647 h 267"/>
              <a:gd name="T18" fmla="*/ 2147483647 w 231"/>
              <a:gd name="T19" fmla="*/ 2147483647 h 267"/>
              <a:gd name="T20" fmla="*/ 2147483647 w 231"/>
              <a:gd name="T21" fmla="*/ 2147483647 h 267"/>
              <a:gd name="T22" fmla="*/ 2147483647 w 231"/>
              <a:gd name="T23" fmla="*/ 2147483647 h 267"/>
              <a:gd name="T24" fmla="*/ 2147483647 w 231"/>
              <a:gd name="T25" fmla="*/ 2147483647 h 267"/>
              <a:gd name="T26" fmla="*/ 2147483647 w 231"/>
              <a:gd name="T27" fmla="*/ 2147483647 h 267"/>
              <a:gd name="T28" fmla="*/ 2147483647 w 231"/>
              <a:gd name="T29" fmla="*/ 2147483647 h 267"/>
              <a:gd name="T30" fmla="*/ 2147483647 w 231"/>
              <a:gd name="T31" fmla="*/ 2147483647 h 267"/>
              <a:gd name="T32" fmla="*/ 2147483647 w 231"/>
              <a:gd name="T33" fmla="*/ 2147483647 h 267"/>
              <a:gd name="T34" fmla="*/ 2147483647 w 231"/>
              <a:gd name="T35" fmla="*/ 2147483647 h 267"/>
              <a:gd name="T36" fmla="*/ 0 w 231"/>
              <a:gd name="T37" fmla="*/ 2147483647 h 26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1"/>
              <a:gd name="T58" fmla="*/ 0 h 267"/>
              <a:gd name="T59" fmla="*/ 231 w 231"/>
              <a:gd name="T60" fmla="*/ 267 h 26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1" h="267">
                <a:moveTo>
                  <a:pt x="0" y="60"/>
                </a:moveTo>
                <a:lnTo>
                  <a:pt x="104" y="50"/>
                </a:lnTo>
                <a:lnTo>
                  <a:pt x="126" y="54"/>
                </a:lnTo>
                <a:lnTo>
                  <a:pt x="175" y="31"/>
                </a:lnTo>
                <a:lnTo>
                  <a:pt x="186" y="10"/>
                </a:lnTo>
                <a:lnTo>
                  <a:pt x="215" y="0"/>
                </a:lnTo>
                <a:lnTo>
                  <a:pt x="231" y="101"/>
                </a:lnTo>
                <a:lnTo>
                  <a:pt x="219" y="112"/>
                </a:lnTo>
                <a:lnTo>
                  <a:pt x="222" y="182"/>
                </a:lnTo>
                <a:lnTo>
                  <a:pt x="199" y="188"/>
                </a:lnTo>
                <a:lnTo>
                  <a:pt x="186" y="227"/>
                </a:lnTo>
                <a:lnTo>
                  <a:pt x="168" y="222"/>
                </a:lnTo>
                <a:lnTo>
                  <a:pt x="162" y="267"/>
                </a:lnTo>
                <a:lnTo>
                  <a:pt x="136" y="248"/>
                </a:lnTo>
                <a:lnTo>
                  <a:pt x="85" y="260"/>
                </a:lnTo>
                <a:lnTo>
                  <a:pt x="63" y="243"/>
                </a:lnTo>
                <a:lnTo>
                  <a:pt x="34" y="242"/>
                </a:lnTo>
                <a:lnTo>
                  <a:pt x="19" y="167"/>
                </a:lnTo>
                <a:lnTo>
                  <a:pt x="0" y="60"/>
                </a:lnTo>
                <a:close/>
              </a:path>
            </a:pathLst>
          </a:custGeom>
          <a:pattFill prst="dashVert">
            <a:fgClr>
              <a:srgbClr val="002447"/>
            </a:fgClr>
            <a:bgClr>
              <a:schemeClr val="bg1"/>
            </a:bgClr>
          </a:patt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36" name="Freeform 33"/>
          <p:cNvSpPr>
            <a:spLocks/>
          </p:cNvSpPr>
          <p:nvPr/>
        </p:nvSpPr>
        <p:spPr bwMode="auto">
          <a:xfrm>
            <a:off x="5976938" y="2860675"/>
            <a:ext cx="1009650" cy="542925"/>
          </a:xfrm>
          <a:custGeom>
            <a:avLst/>
            <a:gdLst>
              <a:gd name="T0" fmla="*/ 0 w 407"/>
              <a:gd name="T1" fmla="*/ 2147483647 h 226"/>
              <a:gd name="T2" fmla="*/ 2147483647 w 407"/>
              <a:gd name="T3" fmla="*/ 2147483647 h 226"/>
              <a:gd name="T4" fmla="*/ 2147483647 w 407"/>
              <a:gd name="T5" fmla="*/ 2147483647 h 226"/>
              <a:gd name="T6" fmla="*/ 2147483647 w 407"/>
              <a:gd name="T7" fmla="*/ 2147483647 h 226"/>
              <a:gd name="T8" fmla="*/ 2147483647 w 407"/>
              <a:gd name="T9" fmla="*/ 2147483647 h 226"/>
              <a:gd name="T10" fmla="*/ 2147483647 w 407"/>
              <a:gd name="T11" fmla="*/ 2147483647 h 226"/>
              <a:gd name="T12" fmla="*/ 2147483647 w 407"/>
              <a:gd name="T13" fmla="*/ 2147483647 h 226"/>
              <a:gd name="T14" fmla="*/ 2147483647 w 407"/>
              <a:gd name="T15" fmla="*/ 2147483647 h 226"/>
              <a:gd name="T16" fmla="*/ 2147483647 w 407"/>
              <a:gd name="T17" fmla="*/ 2147483647 h 226"/>
              <a:gd name="T18" fmla="*/ 2147483647 w 407"/>
              <a:gd name="T19" fmla="*/ 2147483647 h 226"/>
              <a:gd name="T20" fmla="*/ 2147483647 w 407"/>
              <a:gd name="T21" fmla="*/ 2147483647 h 226"/>
              <a:gd name="T22" fmla="*/ 2147483647 w 407"/>
              <a:gd name="T23" fmla="*/ 2147483647 h 226"/>
              <a:gd name="T24" fmla="*/ 2147483647 w 407"/>
              <a:gd name="T25" fmla="*/ 2147483647 h 226"/>
              <a:gd name="T26" fmla="*/ 2147483647 w 407"/>
              <a:gd name="T27" fmla="*/ 2147483647 h 226"/>
              <a:gd name="T28" fmla="*/ 2147483647 w 407"/>
              <a:gd name="T29" fmla="*/ 0 h 226"/>
              <a:gd name="T30" fmla="*/ 2147483647 w 407"/>
              <a:gd name="T31" fmla="*/ 2147483647 h 226"/>
              <a:gd name="T32" fmla="*/ 2147483647 w 407"/>
              <a:gd name="T33" fmla="*/ 2147483647 h 226"/>
              <a:gd name="T34" fmla="*/ 2147483647 w 407"/>
              <a:gd name="T35" fmla="*/ 2147483647 h 226"/>
              <a:gd name="T36" fmla="*/ 2147483647 w 407"/>
              <a:gd name="T37" fmla="*/ 2147483647 h 226"/>
              <a:gd name="T38" fmla="*/ 2147483647 w 407"/>
              <a:gd name="T39" fmla="*/ 2147483647 h 226"/>
              <a:gd name="T40" fmla="*/ 2147483647 w 407"/>
              <a:gd name="T41" fmla="*/ 2147483647 h 226"/>
              <a:gd name="T42" fmla="*/ 2147483647 w 407"/>
              <a:gd name="T43" fmla="*/ 2147483647 h 226"/>
              <a:gd name="T44" fmla="*/ 2147483647 w 407"/>
              <a:gd name="T45" fmla="*/ 2147483647 h 226"/>
              <a:gd name="T46" fmla="*/ 2147483647 w 407"/>
              <a:gd name="T47" fmla="*/ 2147483647 h 226"/>
              <a:gd name="T48" fmla="*/ 2147483647 w 407"/>
              <a:gd name="T49" fmla="*/ 2147483647 h 226"/>
              <a:gd name="T50" fmla="*/ 2147483647 w 407"/>
              <a:gd name="T51" fmla="*/ 2147483647 h 226"/>
              <a:gd name="T52" fmla="*/ 2147483647 w 407"/>
              <a:gd name="T53" fmla="*/ 2147483647 h 226"/>
              <a:gd name="T54" fmla="*/ 2147483647 w 407"/>
              <a:gd name="T55" fmla="*/ 2147483647 h 226"/>
              <a:gd name="T56" fmla="*/ 0 w 407"/>
              <a:gd name="T57" fmla="*/ 2147483647 h 22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407"/>
              <a:gd name="T88" fmla="*/ 0 h 226"/>
              <a:gd name="T89" fmla="*/ 407 w 407"/>
              <a:gd name="T90" fmla="*/ 226 h 22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407" h="226">
                <a:moveTo>
                  <a:pt x="0" y="226"/>
                </a:moveTo>
                <a:lnTo>
                  <a:pt x="99" y="212"/>
                </a:lnTo>
                <a:lnTo>
                  <a:pt x="99" y="202"/>
                </a:lnTo>
                <a:lnTo>
                  <a:pt x="338" y="169"/>
                </a:lnTo>
                <a:lnTo>
                  <a:pt x="342" y="152"/>
                </a:lnTo>
                <a:lnTo>
                  <a:pt x="377" y="139"/>
                </a:lnTo>
                <a:lnTo>
                  <a:pt x="381" y="121"/>
                </a:lnTo>
                <a:lnTo>
                  <a:pt x="396" y="115"/>
                </a:lnTo>
                <a:lnTo>
                  <a:pt x="407" y="88"/>
                </a:lnTo>
                <a:lnTo>
                  <a:pt x="374" y="61"/>
                </a:lnTo>
                <a:lnTo>
                  <a:pt x="368" y="25"/>
                </a:lnTo>
                <a:lnTo>
                  <a:pt x="342" y="7"/>
                </a:lnTo>
                <a:lnTo>
                  <a:pt x="289" y="17"/>
                </a:lnTo>
                <a:lnTo>
                  <a:pt x="264" y="1"/>
                </a:lnTo>
                <a:lnTo>
                  <a:pt x="240" y="0"/>
                </a:lnTo>
                <a:lnTo>
                  <a:pt x="245" y="25"/>
                </a:lnTo>
                <a:lnTo>
                  <a:pt x="212" y="38"/>
                </a:lnTo>
                <a:lnTo>
                  <a:pt x="190" y="94"/>
                </a:lnTo>
                <a:lnTo>
                  <a:pt x="160" y="85"/>
                </a:lnTo>
                <a:lnTo>
                  <a:pt x="124" y="106"/>
                </a:lnTo>
                <a:lnTo>
                  <a:pt x="78" y="114"/>
                </a:lnTo>
                <a:lnTo>
                  <a:pt x="78" y="146"/>
                </a:lnTo>
                <a:lnTo>
                  <a:pt x="55" y="145"/>
                </a:lnTo>
                <a:lnTo>
                  <a:pt x="56" y="173"/>
                </a:lnTo>
                <a:lnTo>
                  <a:pt x="32" y="162"/>
                </a:lnTo>
                <a:lnTo>
                  <a:pt x="18" y="167"/>
                </a:lnTo>
                <a:lnTo>
                  <a:pt x="30" y="186"/>
                </a:lnTo>
                <a:lnTo>
                  <a:pt x="5" y="211"/>
                </a:lnTo>
                <a:lnTo>
                  <a:pt x="0" y="226"/>
                </a:lnTo>
                <a:close/>
              </a:path>
            </a:pathLst>
          </a:custGeom>
          <a:solidFill>
            <a:schemeClr val="accent2">
              <a:lumMod val="20000"/>
              <a:lumOff val="80000"/>
            </a:schemeClr>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37" name="Freeform 34"/>
          <p:cNvSpPr>
            <a:spLocks/>
          </p:cNvSpPr>
          <p:nvPr/>
        </p:nvSpPr>
        <p:spPr bwMode="auto">
          <a:xfrm>
            <a:off x="5915818" y="3206960"/>
            <a:ext cx="1162050" cy="409575"/>
          </a:xfrm>
          <a:custGeom>
            <a:avLst/>
            <a:gdLst>
              <a:gd name="T0" fmla="*/ 2147483647 w 469"/>
              <a:gd name="T1" fmla="*/ 2147483647 h 171"/>
              <a:gd name="T2" fmla="*/ 2147483647 w 469"/>
              <a:gd name="T3" fmla="*/ 2147483647 h 171"/>
              <a:gd name="T4" fmla="*/ 2147483647 w 469"/>
              <a:gd name="T5" fmla="*/ 2147483647 h 171"/>
              <a:gd name="T6" fmla="*/ 2147483647 w 469"/>
              <a:gd name="T7" fmla="*/ 2147483647 h 171"/>
              <a:gd name="T8" fmla="*/ 0 w 469"/>
              <a:gd name="T9" fmla="*/ 2147483647 h 171"/>
              <a:gd name="T10" fmla="*/ 2147483647 w 469"/>
              <a:gd name="T11" fmla="*/ 2147483647 h 171"/>
              <a:gd name="T12" fmla="*/ 2147483647 w 469"/>
              <a:gd name="T13" fmla="*/ 2147483647 h 171"/>
              <a:gd name="T14" fmla="*/ 2147483647 w 469"/>
              <a:gd name="T15" fmla="*/ 2147483647 h 171"/>
              <a:gd name="T16" fmla="*/ 2147483647 w 469"/>
              <a:gd name="T17" fmla="*/ 2147483647 h 171"/>
              <a:gd name="T18" fmla="*/ 2147483647 w 469"/>
              <a:gd name="T19" fmla="*/ 2147483647 h 171"/>
              <a:gd name="T20" fmla="*/ 2147483647 w 469"/>
              <a:gd name="T21" fmla="*/ 2147483647 h 171"/>
              <a:gd name="T22" fmla="*/ 2147483647 w 469"/>
              <a:gd name="T23" fmla="*/ 0 h 171"/>
              <a:gd name="T24" fmla="*/ 2147483647 w 469"/>
              <a:gd name="T25" fmla="*/ 2147483647 h 171"/>
              <a:gd name="T26" fmla="*/ 2147483647 w 469"/>
              <a:gd name="T27" fmla="*/ 2147483647 h 171"/>
              <a:gd name="T28" fmla="*/ 2147483647 w 469"/>
              <a:gd name="T29" fmla="*/ 2147483647 h 171"/>
              <a:gd name="T30" fmla="*/ 2147483647 w 469"/>
              <a:gd name="T31" fmla="*/ 2147483647 h 171"/>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469"/>
              <a:gd name="T49" fmla="*/ 0 h 171"/>
              <a:gd name="T50" fmla="*/ 469 w 469"/>
              <a:gd name="T51" fmla="*/ 171 h 171"/>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469" h="171">
                <a:moveTo>
                  <a:pt x="28" y="78"/>
                </a:moveTo>
                <a:lnTo>
                  <a:pt x="28" y="81"/>
                </a:lnTo>
                <a:lnTo>
                  <a:pt x="20" y="97"/>
                </a:lnTo>
                <a:lnTo>
                  <a:pt x="29" y="119"/>
                </a:lnTo>
                <a:lnTo>
                  <a:pt x="0" y="138"/>
                </a:lnTo>
                <a:lnTo>
                  <a:pt x="6" y="171"/>
                </a:lnTo>
                <a:lnTo>
                  <a:pt x="129" y="161"/>
                </a:lnTo>
                <a:lnTo>
                  <a:pt x="275" y="144"/>
                </a:lnTo>
                <a:lnTo>
                  <a:pt x="348" y="131"/>
                </a:lnTo>
                <a:lnTo>
                  <a:pt x="363" y="87"/>
                </a:lnTo>
                <a:lnTo>
                  <a:pt x="389" y="85"/>
                </a:lnTo>
                <a:lnTo>
                  <a:pt x="469" y="0"/>
                </a:lnTo>
                <a:lnTo>
                  <a:pt x="365" y="21"/>
                </a:lnTo>
                <a:lnTo>
                  <a:pt x="123" y="56"/>
                </a:lnTo>
                <a:lnTo>
                  <a:pt x="125" y="66"/>
                </a:lnTo>
                <a:lnTo>
                  <a:pt x="28" y="78"/>
                </a:lnTo>
                <a:close/>
              </a:path>
            </a:pathLst>
          </a:custGeom>
          <a:pattFill prst="dashVert">
            <a:fgClr>
              <a:srgbClr val="002447"/>
            </a:fgClr>
            <a:bgClr>
              <a:schemeClr val="bg1"/>
            </a:bgClr>
          </a:patt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38" name="Freeform 35"/>
          <p:cNvSpPr>
            <a:spLocks/>
          </p:cNvSpPr>
          <p:nvPr/>
        </p:nvSpPr>
        <p:spPr bwMode="auto">
          <a:xfrm>
            <a:off x="5797550" y="3587750"/>
            <a:ext cx="476250" cy="803275"/>
          </a:xfrm>
          <a:custGeom>
            <a:avLst/>
            <a:gdLst>
              <a:gd name="T0" fmla="*/ 2147483647 w 192"/>
              <a:gd name="T1" fmla="*/ 2147483647 h 335"/>
              <a:gd name="T2" fmla="*/ 2147483647 w 192"/>
              <a:gd name="T3" fmla="*/ 2147483647 h 335"/>
              <a:gd name="T4" fmla="*/ 0 w 192"/>
              <a:gd name="T5" fmla="*/ 2147483647 h 335"/>
              <a:gd name="T6" fmla="*/ 2147483647 w 192"/>
              <a:gd name="T7" fmla="*/ 2147483647 h 335"/>
              <a:gd name="T8" fmla="*/ 2147483647 w 192"/>
              <a:gd name="T9" fmla="*/ 2147483647 h 335"/>
              <a:gd name="T10" fmla="*/ 2147483647 w 192"/>
              <a:gd name="T11" fmla="*/ 2147483647 h 335"/>
              <a:gd name="T12" fmla="*/ 2147483647 w 192"/>
              <a:gd name="T13" fmla="*/ 2147483647 h 335"/>
              <a:gd name="T14" fmla="*/ 2147483647 w 192"/>
              <a:gd name="T15" fmla="*/ 2147483647 h 335"/>
              <a:gd name="T16" fmla="*/ 2147483647 w 192"/>
              <a:gd name="T17" fmla="*/ 2147483647 h 335"/>
              <a:gd name="T18" fmla="*/ 2147483647 w 192"/>
              <a:gd name="T19" fmla="*/ 2147483647 h 335"/>
              <a:gd name="T20" fmla="*/ 2147483647 w 192"/>
              <a:gd name="T21" fmla="*/ 2147483647 h 335"/>
              <a:gd name="T22" fmla="*/ 2147483647 w 192"/>
              <a:gd name="T23" fmla="*/ 2147483647 h 335"/>
              <a:gd name="T24" fmla="*/ 2147483647 w 192"/>
              <a:gd name="T25" fmla="*/ 2147483647 h 335"/>
              <a:gd name="T26" fmla="*/ 2147483647 w 192"/>
              <a:gd name="T27" fmla="*/ 0 h 335"/>
              <a:gd name="T28" fmla="*/ 2147483647 w 192"/>
              <a:gd name="T29" fmla="*/ 2147483647 h 335"/>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192"/>
              <a:gd name="T46" fmla="*/ 0 h 335"/>
              <a:gd name="T47" fmla="*/ 192 w 192"/>
              <a:gd name="T48" fmla="*/ 335 h 335"/>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192" h="335">
                <a:moveTo>
                  <a:pt x="54" y="11"/>
                </a:moveTo>
                <a:lnTo>
                  <a:pt x="25" y="68"/>
                </a:lnTo>
                <a:lnTo>
                  <a:pt x="0" y="105"/>
                </a:lnTo>
                <a:lnTo>
                  <a:pt x="8" y="149"/>
                </a:lnTo>
                <a:lnTo>
                  <a:pt x="38" y="209"/>
                </a:lnTo>
                <a:lnTo>
                  <a:pt x="15" y="270"/>
                </a:lnTo>
                <a:lnTo>
                  <a:pt x="5" y="302"/>
                </a:lnTo>
                <a:lnTo>
                  <a:pt x="117" y="289"/>
                </a:lnTo>
                <a:lnTo>
                  <a:pt x="122" y="330"/>
                </a:lnTo>
                <a:lnTo>
                  <a:pt x="145" y="335"/>
                </a:lnTo>
                <a:lnTo>
                  <a:pt x="151" y="314"/>
                </a:lnTo>
                <a:lnTo>
                  <a:pt x="192" y="308"/>
                </a:lnTo>
                <a:lnTo>
                  <a:pt x="183" y="240"/>
                </a:lnTo>
                <a:lnTo>
                  <a:pt x="181" y="0"/>
                </a:lnTo>
                <a:lnTo>
                  <a:pt x="54" y="11"/>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39" name="Freeform 36"/>
          <p:cNvSpPr>
            <a:spLocks/>
          </p:cNvSpPr>
          <p:nvPr/>
        </p:nvSpPr>
        <p:spPr bwMode="auto">
          <a:xfrm>
            <a:off x="6242050" y="3549650"/>
            <a:ext cx="539750" cy="811213"/>
          </a:xfrm>
          <a:custGeom>
            <a:avLst/>
            <a:gdLst>
              <a:gd name="T0" fmla="*/ 0 w 217"/>
              <a:gd name="T1" fmla="*/ 2147483647 h 338"/>
              <a:gd name="T2" fmla="*/ 2147483647 w 217"/>
              <a:gd name="T3" fmla="*/ 0 h 338"/>
              <a:gd name="T4" fmla="*/ 2147483647 w 217"/>
              <a:gd name="T5" fmla="*/ 2147483647 h 338"/>
              <a:gd name="T6" fmla="*/ 2147483647 w 217"/>
              <a:gd name="T7" fmla="*/ 2147483647 h 338"/>
              <a:gd name="T8" fmla="*/ 2147483647 w 217"/>
              <a:gd name="T9" fmla="*/ 2147483647 h 338"/>
              <a:gd name="T10" fmla="*/ 2147483647 w 217"/>
              <a:gd name="T11" fmla="*/ 2147483647 h 338"/>
              <a:gd name="T12" fmla="*/ 2147483647 w 217"/>
              <a:gd name="T13" fmla="*/ 2147483647 h 338"/>
              <a:gd name="T14" fmla="*/ 2147483647 w 217"/>
              <a:gd name="T15" fmla="*/ 2147483647 h 338"/>
              <a:gd name="T16" fmla="*/ 2147483647 w 217"/>
              <a:gd name="T17" fmla="*/ 2147483647 h 338"/>
              <a:gd name="T18" fmla="*/ 2147483647 w 217"/>
              <a:gd name="T19" fmla="*/ 2147483647 h 338"/>
              <a:gd name="T20" fmla="*/ 2147483647 w 217"/>
              <a:gd name="T21" fmla="*/ 2147483647 h 338"/>
              <a:gd name="T22" fmla="*/ 2147483647 w 217"/>
              <a:gd name="T23" fmla="*/ 2147483647 h 338"/>
              <a:gd name="T24" fmla="*/ 2147483647 w 217"/>
              <a:gd name="T25" fmla="*/ 2147483647 h 338"/>
              <a:gd name="T26" fmla="*/ 2147483647 w 217"/>
              <a:gd name="T27" fmla="*/ 2147483647 h 338"/>
              <a:gd name="T28" fmla="*/ 0 w 217"/>
              <a:gd name="T29" fmla="*/ 2147483647 h 33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217"/>
              <a:gd name="T46" fmla="*/ 0 h 338"/>
              <a:gd name="T47" fmla="*/ 217 w 217"/>
              <a:gd name="T48" fmla="*/ 338 h 33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217" h="338">
                <a:moveTo>
                  <a:pt x="0" y="17"/>
                </a:moveTo>
                <a:lnTo>
                  <a:pt x="141" y="0"/>
                </a:lnTo>
                <a:lnTo>
                  <a:pt x="186" y="156"/>
                </a:lnTo>
                <a:lnTo>
                  <a:pt x="217" y="181"/>
                </a:lnTo>
                <a:lnTo>
                  <a:pt x="192" y="227"/>
                </a:lnTo>
                <a:lnTo>
                  <a:pt x="216" y="271"/>
                </a:lnTo>
                <a:lnTo>
                  <a:pt x="72" y="287"/>
                </a:lnTo>
                <a:lnTo>
                  <a:pt x="78" y="325"/>
                </a:lnTo>
                <a:lnTo>
                  <a:pt x="57" y="338"/>
                </a:lnTo>
                <a:lnTo>
                  <a:pt x="40" y="290"/>
                </a:lnTo>
                <a:lnTo>
                  <a:pt x="30" y="329"/>
                </a:lnTo>
                <a:lnTo>
                  <a:pt x="12" y="325"/>
                </a:lnTo>
                <a:lnTo>
                  <a:pt x="6" y="286"/>
                </a:lnTo>
                <a:lnTo>
                  <a:pt x="1" y="252"/>
                </a:lnTo>
                <a:lnTo>
                  <a:pt x="0" y="17"/>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40" name="Freeform 37"/>
          <p:cNvSpPr>
            <a:spLocks/>
          </p:cNvSpPr>
          <p:nvPr/>
        </p:nvSpPr>
        <p:spPr bwMode="auto">
          <a:xfrm>
            <a:off x="6592888" y="3509963"/>
            <a:ext cx="741362" cy="744537"/>
          </a:xfrm>
          <a:custGeom>
            <a:avLst/>
            <a:gdLst>
              <a:gd name="T0" fmla="*/ 0 w 300"/>
              <a:gd name="T1" fmla="*/ 2147483647 h 311"/>
              <a:gd name="T2" fmla="*/ 2147483647 w 300"/>
              <a:gd name="T3" fmla="*/ 2147483647 h 311"/>
              <a:gd name="T4" fmla="*/ 2147483647 w 300"/>
              <a:gd name="T5" fmla="*/ 2147483647 h 311"/>
              <a:gd name="T6" fmla="*/ 2147483647 w 300"/>
              <a:gd name="T7" fmla="*/ 0 h 311"/>
              <a:gd name="T8" fmla="*/ 2147483647 w 300"/>
              <a:gd name="T9" fmla="*/ 2147483647 h 311"/>
              <a:gd name="T10" fmla="*/ 2147483647 w 300"/>
              <a:gd name="T11" fmla="*/ 2147483647 h 311"/>
              <a:gd name="T12" fmla="*/ 2147483647 w 300"/>
              <a:gd name="T13" fmla="*/ 2147483647 h 311"/>
              <a:gd name="T14" fmla="*/ 2147483647 w 300"/>
              <a:gd name="T15" fmla="*/ 2147483647 h 311"/>
              <a:gd name="T16" fmla="*/ 2147483647 w 300"/>
              <a:gd name="T17" fmla="*/ 2147483647 h 311"/>
              <a:gd name="T18" fmla="*/ 2147483647 w 300"/>
              <a:gd name="T19" fmla="*/ 2147483647 h 311"/>
              <a:gd name="T20" fmla="*/ 2147483647 w 300"/>
              <a:gd name="T21" fmla="*/ 2147483647 h 311"/>
              <a:gd name="T22" fmla="*/ 2147483647 w 300"/>
              <a:gd name="T23" fmla="*/ 2147483647 h 311"/>
              <a:gd name="T24" fmla="*/ 2147483647 w 300"/>
              <a:gd name="T25" fmla="*/ 2147483647 h 311"/>
              <a:gd name="T26" fmla="*/ 2147483647 w 300"/>
              <a:gd name="T27" fmla="*/ 2147483647 h 311"/>
              <a:gd name="T28" fmla="*/ 2147483647 w 300"/>
              <a:gd name="T29" fmla="*/ 2147483647 h 311"/>
              <a:gd name="T30" fmla="*/ 2147483647 w 300"/>
              <a:gd name="T31" fmla="*/ 2147483647 h 311"/>
              <a:gd name="T32" fmla="*/ 2147483647 w 300"/>
              <a:gd name="T33" fmla="*/ 2147483647 h 311"/>
              <a:gd name="T34" fmla="*/ 2147483647 w 300"/>
              <a:gd name="T35" fmla="*/ 2147483647 h 311"/>
              <a:gd name="T36" fmla="*/ 0 w 300"/>
              <a:gd name="T37" fmla="*/ 2147483647 h 31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300"/>
              <a:gd name="T58" fmla="*/ 0 h 311"/>
              <a:gd name="T59" fmla="*/ 300 w 300"/>
              <a:gd name="T60" fmla="*/ 311 h 311"/>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300" h="311">
                <a:moveTo>
                  <a:pt x="0" y="19"/>
                </a:moveTo>
                <a:lnTo>
                  <a:pt x="3" y="19"/>
                </a:lnTo>
                <a:lnTo>
                  <a:pt x="73" y="6"/>
                </a:lnTo>
                <a:lnTo>
                  <a:pt x="135" y="0"/>
                </a:lnTo>
                <a:lnTo>
                  <a:pt x="126" y="16"/>
                </a:lnTo>
                <a:lnTo>
                  <a:pt x="145" y="16"/>
                </a:lnTo>
                <a:lnTo>
                  <a:pt x="252" y="112"/>
                </a:lnTo>
                <a:lnTo>
                  <a:pt x="294" y="174"/>
                </a:lnTo>
                <a:lnTo>
                  <a:pt x="300" y="216"/>
                </a:lnTo>
                <a:lnTo>
                  <a:pt x="286" y="226"/>
                </a:lnTo>
                <a:lnTo>
                  <a:pt x="294" y="268"/>
                </a:lnTo>
                <a:lnTo>
                  <a:pt x="264" y="270"/>
                </a:lnTo>
                <a:lnTo>
                  <a:pt x="264" y="306"/>
                </a:lnTo>
                <a:lnTo>
                  <a:pt x="240" y="288"/>
                </a:lnTo>
                <a:lnTo>
                  <a:pt x="86" y="311"/>
                </a:lnTo>
                <a:lnTo>
                  <a:pt x="51" y="244"/>
                </a:lnTo>
                <a:lnTo>
                  <a:pt x="76" y="198"/>
                </a:lnTo>
                <a:lnTo>
                  <a:pt x="43" y="175"/>
                </a:lnTo>
                <a:lnTo>
                  <a:pt x="0" y="19"/>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41" name="Freeform 38"/>
          <p:cNvSpPr>
            <a:spLocks/>
          </p:cNvSpPr>
          <p:nvPr/>
        </p:nvSpPr>
        <p:spPr bwMode="auto">
          <a:xfrm>
            <a:off x="6905625" y="3408363"/>
            <a:ext cx="677863" cy="520700"/>
          </a:xfrm>
          <a:custGeom>
            <a:avLst/>
            <a:gdLst>
              <a:gd name="T0" fmla="*/ 2147483647 w 274"/>
              <a:gd name="T1" fmla="*/ 2147483647 h 217"/>
              <a:gd name="T2" fmla="*/ 2147483647 w 274"/>
              <a:gd name="T3" fmla="*/ 2147483647 h 217"/>
              <a:gd name="T4" fmla="*/ 2147483647 w 274"/>
              <a:gd name="T5" fmla="*/ 0 h 217"/>
              <a:gd name="T6" fmla="*/ 2147483647 w 274"/>
              <a:gd name="T7" fmla="*/ 2147483647 h 217"/>
              <a:gd name="T8" fmla="*/ 2147483647 w 274"/>
              <a:gd name="T9" fmla="*/ 2147483647 h 217"/>
              <a:gd name="T10" fmla="*/ 2147483647 w 274"/>
              <a:gd name="T11" fmla="*/ 2147483647 h 217"/>
              <a:gd name="T12" fmla="*/ 2147483647 w 274"/>
              <a:gd name="T13" fmla="*/ 2147483647 h 217"/>
              <a:gd name="T14" fmla="*/ 2147483647 w 274"/>
              <a:gd name="T15" fmla="*/ 2147483647 h 217"/>
              <a:gd name="T16" fmla="*/ 2147483647 w 274"/>
              <a:gd name="T17" fmla="*/ 2147483647 h 217"/>
              <a:gd name="T18" fmla="*/ 2147483647 w 274"/>
              <a:gd name="T19" fmla="*/ 2147483647 h 217"/>
              <a:gd name="T20" fmla="*/ 2147483647 w 274"/>
              <a:gd name="T21" fmla="*/ 2147483647 h 217"/>
              <a:gd name="T22" fmla="*/ 2147483647 w 274"/>
              <a:gd name="T23" fmla="*/ 2147483647 h 217"/>
              <a:gd name="T24" fmla="*/ 2147483647 w 274"/>
              <a:gd name="T25" fmla="*/ 2147483647 h 217"/>
              <a:gd name="T26" fmla="*/ 2147483647 w 274"/>
              <a:gd name="T27" fmla="*/ 2147483647 h 217"/>
              <a:gd name="T28" fmla="*/ 0 w 274"/>
              <a:gd name="T29" fmla="*/ 2147483647 h 217"/>
              <a:gd name="T30" fmla="*/ 2147483647 w 274"/>
              <a:gd name="T31" fmla="*/ 2147483647 h 217"/>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274"/>
              <a:gd name="T49" fmla="*/ 0 h 217"/>
              <a:gd name="T50" fmla="*/ 274 w 274"/>
              <a:gd name="T51" fmla="*/ 217 h 217"/>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274" h="217">
                <a:moveTo>
                  <a:pt x="10" y="39"/>
                </a:moveTo>
                <a:lnTo>
                  <a:pt x="32" y="18"/>
                </a:lnTo>
                <a:lnTo>
                  <a:pt x="114" y="0"/>
                </a:lnTo>
                <a:lnTo>
                  <a:pt x="139" y="12"/>
                </a:lnTo>
                <a:lnTo>
                  <a:pt x="192" y="3"/>
                </a:lnTo>
                <a:lnTo>
                  <a:pt x="235" y="34"/>
                </a:lnTo>
                <a:lnTo>
                  <a:pt x="274" y="58"/>
                </a:lnTo>
                <a:lnTo>
                  <a:pt x="252" y="123"/>
                </a:lnTo>
                <a:lnTo>
                  <a:pt x="219" y="156"/>
                </a:lnTo>
                <a:lnTo>
                  <a:pt x="183" y="166"/>
                </a:lnTo>
                <a:lnTo>
                  <a:pt x="190" y="192"/>
                </a:lnTo>
                <a:lnTo>
                  <a:pt x="168" y="217"/>
                </a:lnTo>
                <a:lnTo>
                  <a:pt x="126" y="156"/>
                </a:lnTo>
                <a:lnTo>
                  <a:pt x="18" y="58"/>
                </a:lnTo>
                <a:lnTo>
                  <a:pt x="0" y="58"/>
                </a:lnTo>
                <a:lnTo>
                  <a:pt x="10" y="39"/>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42" name="Freeform 39"/>
          <p:cNvSpPr>
            <a:spLocks/>
          </p:cNvSpPr>
          <p:nvPr/>
        </p:nvSpPr>
        <p:spPr bwMode="auto">
          <a:xfrm>
            <a:off x="6421438" y="4151313"/>
            <a:ext cx="1270000" cy="835025"/>
          </a:xfrm>
          <a:custGeom>
            <a:avLst/>
            <a:gdLst>
              <a:gd name="T0" fmla="*/ 0 w 513"/>
              <a:gd name="T1" fmla="*/ 2147483647 h 348"/>
              <a:gd name="T2" fmla="*/ 2147483647 w 513"/>
              <a:gd name="T3" fmla="*/ 2147483647 h 348"/>
              <a:gd name="T4" fmla="*/ 2147483647 w 513"/>
              <a:gd name="T5" fmla="*/ 2147483647 h 348"/>
              <a:gd name="T6" fmla="*/ 2147483647 w 513"/>
              <a:gd name="T7" fmla="*/ 2147483647 h 348"/>
              <a:gd name="T8" fmla="*/ 2147483647 w 513"/>
              <a:gd name="T9" fmla="*/ 2147483647 h 348"/>
              <a:gd name="T10" fmla="*/ 2147483647 w 513"/>
              <a:gd name="T11" fmla="*/ 2147483647 h 348"/>
              <a:gd name="T12" fmla="*/ 2147483647 w 513"/>
              <a:gd name="T13" fmla="*/ 0 h 348"/>
              <a:gd name="T14" fmla="*/ 2147483647 w 513"/>
              <a:gd name="T15" fmla="*/ 2147483647 h 348"/>
              <a:gd name="T16" fmla="*/ 2147483647 w 513"/>
              <a:gd name="T17" fmla="*/ 2147483647 h 348"/>
              <a:gd name="T18" fmla="*/ 2147483647 w 513"/>
              <a:gd name="T19" fmla="*/ 2147483647 h 348"/>
              <a:gd name="T20" fmla="*/ 2147483647 w 513"/>
              <a:gd name="T21" fmla="*/ 2147483647 h 348"/>
              <a:gd name="T22" fmla="*/ 2147483647 w 513"/>
              <a:gd name="T23" fmla="*/ 2147483647 h 348"/>
              <a:gd name="T24" fmla="*/ 2147483647 w 513"/>
              <a:gd name="T25" fmla="*/ 2147483647 h 348"/>
              <a:gd name="T26" fmla="*/ 2147483647 w 513"/>
              <a:gd name="T27" fmla="*/ 2147483647 h 348"/>
              <a:gd name="T28" fmla="*/ 2147483647 w 513"/>
              <a:gd name="T29" fmla="*/ 2147483647 h 348"/>
              <a:gd name="T30" fmla="*/ 2147483647 w 513"/>
              <a:gd name="T31" fmla="*/ 2147483647 h 348"/>
              <a:gd name="T32" fmla="*/ 2147483647 w 513"/>
              <a:gd name="T33" fmla="*/ 2147483647 h 348"/>
              <a:gd name="T34" fmla="*/ 2147483647 w 513"/>
              <a:gd name="T35" fmla="*/ 2147483647 h 348"/>
              <a:gd name="T36" fmla="*/ 2147483647 w 513"/>
              <a:gd name="T37" fmla="*/ 2147483647 h 348"/>
              <a:gd name="T38" fmla="*/ 2147483647 w 513"/>
              <a:gd name="T39" fmla="*/ 2147483647 h 348"/>
              <a:gd name="T40" fmla="*/ 2147483647 w 513"/>
              <a:gd name="T41" fmla="*/ 2147483647 h 348"/>
              <a:gd name="T42" fmla="*/ 2147483647 w 513"/>
              <a:gd name="T43" fmla="*/ 2147483647 h 348"/>
              <a:gd name="T44" fmla="*/ 2147483647 w 513"/>
              <a:gd name="T45" fmla="*/ 2147483647 h 348"/>
              <a:gd name="T46" fmla="*/ 2147483647 w 513"/>
              <a:gd name="T47" fmla="*/ 2147483647 h 348"/>
              <a:gd name="T48" fmla="*/ 2147483647 w 513"/>
              <a:gd name="T49" fmla="*/ 2147483647 h 348"/>
              <a:gd name="T50" fmla="*/ 2147483647 w 513"/>
              <a:gd name="T51" fmla="*/ 2147483647 h 348"/>
              <a:gd name="T52" fmla="*/ 2147483647 w 513"/>
              <a:gd name="T53" fmla="*/ 2147483647 h 348"/>
              <a:gd name="T54" fmla="*/ 2147483647 w 513"/>
              <a:gd name="T55" fmla="*/ 2147483647 h 348"/>
              <a:gd name="T56" fmla="*/ 2147483647 w 513"/>
              <a:gd name="T57" fmla="*/ 2147483647 h 348"/>
              <a:gd name="T58" fmla="*/ 2147483647 w 513"/>
              <a:gd name="T59" fmla="*/ 2147483647 h 348"/>
              <a:gd name="T60" fmla="*/ 2147483647 w 513"/>
              <a:gd name="T61" fmla="*/ 2147483647 h 348"/>
              <a:gd name="T62" fmla="*/ 2147483647 w 513"/>
              <a:gd name="T63" fmla="*/ 2147483647 h 348"/>
              <a:gd name="T64" fmla="*/ 2147483647 w 513"/>
              <a:gd name="T65" fmla="*/ 2147483647 h 348"/>
              <a:gd name="T66" fmla="*/ 2147483647 w 513"/>
              <a:gd name="T67" fmla="*/ 2147483647 h 348"/>
              <a:gd name="T68" fmla="*/ 2147483647 w 513"/>
              <a:gd name="T69" fmla="*/ 2147483647 h 348"/>
              <a:gd name="T70" fmla="*/ 2147483647 w 513"/>
              <a:gd name="T71" fmla="*/ 2147483647 h 348"/>
              <a:gd name="T72" fmla="*/ 2147483647 w 513"/>
              <a:gd name="T73" fmla="*/ 2147483647 h 348"/>
              <a:gd name="T74" fmla="*/ 2147483647 w 513"/>
              <a:gd name="T75" fmla="*/ 2147483647 h 348"/>
              <a:gd name="T76" fmla="*/ 2147483647 w 513"/>
              <a:gd name="T77" fmla="*/ 2147483647 h 348"/>
              <a:gd name="T78" fmla="*/ 0 w 513"/>
              <a:gd name="T79" fmla="*/ 2147483647 h 348"/>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513"/>
              <a:gd name="T121" fmla="*/ 0 h 348"/>
              <a:gd name="T122" fmla="*/ 513 w 513"/>
              <a:gd name="T123" fmla="*/ 348 h 348"/>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513" h="348">
                <a:moveTo>
                  <a:pt x="0" y="34"/>
                </a:moveTo>
                <a:lnTo>
                  <a:pt x="141" y="20"/>
                </a:lnTo>
                <a:lnTo>
                  <a:pt x="156" y="43"/>
                </a:lnTo>
                <a:lnTo>
                  <a:pt x="307" y="20"/>
                </a:lnTo>
                <a:lnTo>
                  <a:pt x="333" y="39"/>
                </a:lnTo>
                <a:lnTo>
                  <a:pt x="333" y="3"/>
                </a:lnTo>
                <a:lnTo>
                  <a:pt x="331" y="0"/>
                </a:lnTo>
                <a:lnTo>
                  <a:pt x="361" y="2"/>
                </a:lnTo>
                <a:lnTo>
                  <a:pt x="393" y="56"/>
                </a:lnTo>
                <a:lnTo>
                  <a:pt x="444" y="129"/>
                </a:lnTo>
                <a:lnTo>
                  <a:pt x="469" y="192"/>
                </a:lnTo>
                <a:lnTo>
                  <a:pt x="507" y="236"/>
                </a:lnTo>
                <a:lnTo>
                  <a:pt x="513" y="300"/>
                </a:lnTo>
                <a:lnTo>
                  <a:pt x="501" y="338"/>
                </a:lnTo>
                <a:lnTo>
                  <a:pt x="447" y="348"/>
                </a:lnTo>
                <a:lnTo>
                  <a:pt x="438" y="332"/>
                </a:lnTo>
                <a:lnTo>
                  <a:pt x="400" y="309"/>
                </a:lnTo>
                <a:lnTo>
                  <a:pt x="388" y="285"/>
                </a:lnTo>
                <a:lnTo>
                  <a:pt x="378" y="276"/>
                </a:lnTo>
                <a:lnTo>
                  <a:pt x="372" y="254"/>
                </a:lnTo>
                <a:lnTo>
                  <a:pt x="363" y="260"/>
                </a:lnTo>
                <a:lnTo>
                  <a:pt x="333" y="231"/>
                </a:lnTo>
                <a:lnTo>
                  <a:pt x="340" y="204"/>
                </a:lnTo>
                <a:lnTo>
                  <a:pt x="333" y="189"/>
                </a:lnTo>
                <a:lnTo>
                  <a:pt x="324" y="194"/>
                </a:lnTo>
                <a:lnTo>
                  <a:pt x="325" y="210"/>
                </a:lnTo>
                <a:lnTo>
                  <a:pt x="315" y="189"/>
                </a:lnTo>
                <a:lnTo>
                  <a:pt x="316" y="140"/>
                </a:lnTo>
                <a:lnTo>
                  <a:pt x="297" y="111"/>
                </a:lnTo>
                <a:lnTo>
                  <a:pt x="249" y="87"/>
                </a:lnTo>
                <a:lnTo>
                  <a:pt x="225" y="60"/>
                </a:lnTo>
                <a:lnTo>
                  <a:pt x="198" y="57"/>
                </a:lnTo>
                <a:lnTo>
                  <a:pt x="187" y="74"/>
                </a:lnTo>
                <a:lnTo>
                  <a:pt x="147" y="86"/>
                </a:lnTo>
                <a:lnTo>
                  <a:pt x="124" y="74"/>
                </a:lnTo>
                <a:lnTo>
                  <a:pt x="112" y="56"/>
                </a:lnTo>
                <a:lnTo>
                  <a:pt x="37" y="72"/>
                </a:lnTo>
                <a:lnTo>
                  <a:pt x="21" y="59"/>
                </a:lnTo>
                <a:lnTo>
                  <a:pt x="4" y="73"/>
                </a:lnTo>
                <a:lnTo>
                  <a:pt x="0" y="34"/>
                </a:lnTo>
                <a:close/>
              </a:path>
            </a:pathLst>
          </a:custGeom>
          <a:pattFill prst="dashVert">
            <a:fgClr>
              <a:srgbClr val="002447"/>
            </a:fgClr>
            <a:bgClr>
              <a:schemeClr val="bg1"/>
            </a:bgClr>
          </a:patt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43" name="Freeform 40"/>
          <p:cNvSpPr>
            <a:spLocks/>
          </p:cNvSpPr>
          <p:nvPr/>
        </p:nvSpPr>
        <p:spPr bwMode="auto">
          <a:xfrm>
            <a:off x="6769100" y="3052763"/>
            <a:ext cx="1169988" cy="495300"/>
          </a:xfrm>
          <a:custGeom>
            <a:avLst/>
            <a:gdLst>
              <a:gd name="T0" fmla="*/ 2147483647 w 472"/>
              <a:gd name="T1" fmla="*/ 2147483647 h 207"/>
              <a:gd name="T2" fmla="*/ 0 w 472"/>
              <a:gd name="T3" fmla="*/ 2147483647 h 207"/>
              <a:gd name="T4" fmla="*/ 2147483647 w 472"/>
              <a:gd name="T5" fmla="*/ 2147483647 h 207"/>
              <a:gd name="T6" fmla="*/ 2147483647 w 472"/>
              <a:gd name="T7" fmla="*/ 2147483647 h 207"/>
              <a:gd name="T8" fmla="*/ 2147483647 w 472"/>
              <a:gd name="T9" fmla="*/ 2147483647 h 207"/>
              <a:gd name="T10" fmla="*/ 2147483647 w 472"/>
              <a:gd name="T11" fmla="*/ 2147483647 h 207"/>
              <a:gd name="T12" fmla="*/ 2147483647 w 472"/>
              <a:gd name="T13" fmla="*/ 2147483647 h 207"/>
              <a:gd name="T14" fmla="*/ 2147483647 w 472"/>
              <a:gd name="T15" fmla="*/ 2147483647 h 207"/>
              <a:gd name="T16" fmla="*/ 2147483647 w 472"/>
              <a:gd name="T17" fmla="*/ 2147483647 h 207"/>
              <a:gd name="T18" fmla="*/ 2147483647 w 472"/>
              <a:gd name="T19" fmla="*/ 2147483647 h 207"/>
              <a:gd name="T20" fmla="*/ 2147483647 w 472"/>
              <a:gd name="T21" fmla="*/ 2147483647 h 207"/>
              <a:gd name="T22" fmla="*/ 2147483647 w 472"/>
              <a:gd name="T23" fmla="*/ 2147483647 h 207"/>
              <a:gd name="T24" fmla="*/ 2147483647 w 472"/>
              <a:gd name="T25" fmla="*/ 2147483647 h 207"/>
              <a:gd name="T26" fmla="*/ 2147483647 w 472"/>
              <a:gd name="T27" fmla="*/ 2147483647 h 207"/>
              <a:gd name="T28" fmla="*/ 2147483647 w 472"/>
              <a:gd name="T29" fmla="*/ 2147483647 h 207"/>
              <a:gd name="T30" fmla="*/ 2147483647 w 472"/>
              <a:gd name="T31" fmla="*/ 2147483647 h 207"/>
              <a:gd name="T32" fmla="*/ 2147483647 w 472"/>
              <a:gd name="T33" fmla="*/ 2147483647 h 207"/>
              <a:gd name="T34" fmla="*/ 2147483647 w 472"/>
              <a:gd name="T35" fmla="*/ 2147483647 h 207"/>
              <a:gd name="T36" fmla="*/ 2147483647 w 472"/>
              <a:gd name="T37" fmla="*/ 2147483647 h 207"/>
              <a:gd name="T38" fmla="*/ 2147483647 w 472"/>
              <a:gd name="T39" fmla="*/ 2147483647 h 207"/>
              <a:gd name="T40" fmla="*/ 2147483647 w 472"/>
              <a:gd name="T41" fmla="*/ 2147483647 h 207"/>
              <a:gd name="T42" fmla="*/ 2147483647 w 472"/>
              <a:gd name="T43" fmla="*/ 2147483647 h 207"/>
              <a:gd name="T44" fmla="*/ 2147483647 w 472"/>
              <a:gd name="T45" fmla="*/ 2147483647 h 207"/>
              <a:gd name="T46" fmla="*/ 2147483647 w 472"/>
              <a:gd name="T47" fmla="*/ 2147483647 h 207"/>
              <a:gd name="T48" fmla="*/ 2147483647 w 472"/>
              <a:gd name="T49" fmla="*/ 2147483647 h 207"/>
              <a:gd name="T50" fmla="*/ 2147483647 w 472"/>
              <a:gd name="T51" fmla="*/ 2147483647 h 207"/>
              <a:gd name="T52" fmla="*/ 2147483647 w 472"/>
              <a:gd name="T53" fmla="*/ 2147483647 h 207"/>
              <a:gd name="T54" fmla="*/ 2147483647 w 472"/>
              <a:gd name="T55" fmla="*/ 2147483647 h 207"/>
              <a:gd name="T56" fmla="*/ 2147483647 w 472"/>
              <a:gd name="T57" fmla="*/ 2147483647 h 207"/>
              <a:gd name="T58" fmla="*/ 2147483647 w 472"/>
              <a:gd name="T59" fmla="*/ 0 h 207"/>
              <a:gd name="T60" fmla="*/ 2147483647 w 472"/>
              <a:gd name="T61" fmla="*/ 2147483647 h 207"/>
              <a:gd name="T62" fmla="*/ 2147483647 w 472"/>
              <a:gd name="T63" fmla="*/ 2147483647 h 207"/>
              <a:gd name="T64" fmla="*/ 2147483647 w 472"/>
              <a:gd name="T65" fmla="*/ 2147483647 h 207"/>
              <a:gd name="T66" fmla="*/ 2147483647 w 472"/>
              <a:gd name="T67" fmla="*/ 2147483647 h 207"/>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72"/>
              <a:gd name="T103" fmla="*/ 0 h 207"/>
              <a:gd name="T104" fmla="*/ 472 w 472"/>
              <a:gd name="T105" fmla="*/ 207 h 207"/>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72" h="207">
                <a:moveTo>
                  <a:pt x="16" y="153"/>
                </a:moveTo>
                <a:lnTo>
                  <a:pt x="0" y="197"/>
                </a:lnTo>
                <a:lnTo>
                  <a:pt x="61" y="191"/>
                </a:lnTo>
                <a:lnTo>
                  <a:pt x="85" y="171"/>
                </a:lnTo>
                <a:lnTo>
                  <a:pt x="168" y="149"/>
                </a:lnTo>
                <a:lnTo>
                  <a:pt x="191" y="161"/>
                </a:lnTo>
                <a:lnTo>
                  <a:pt x="246" y="153"/>
                </a:lnTo>
                <a:lnTo>
                  <a:pt x="246" y="156"/>
                </a:lnTo>
                <a:lnTo>
                  <a:pt x="328" y="207"/>
                </a:lnTo>
                <a:lnTo>
                  <a:pt x="376" y="192"/>
                </a:lnTo>
                <a:lnTo>
                  <a:pt x="403" y="135"/>
                </a:lnTo>
                <a:lnTo>
                  <a:pt x="450" y="119"/>
                </a:lnTo>
                <a:lnTo>
                  <a:pt x="472" y="77"/>
                </a:lnTo>
                <a:lnTo>
                  <a:pt x="471" y="26"/>
                </a:lnTo>
                <a:lnTo>
                  <a:pt x="465" y="68"/>
                </a:lnTo>
                <a:lnTo>
                  <a:pt x="439" y="104"/>
                </a:lnTo>
                <a:lnTo>
                  <a:pt x="429" y="101"/>
                </a:lnTo>
                <a:lnTo>
                  <a:pt x="394" y="111"/>
                </a:lnTo>
                <a:lnTo>
                  <a:pt x="394" y="99"/>
                </a:lnTo>
                <a:lnTo>
                  <a:pt x="429" y="87"/>
                </a:lnTo>
                <a:lnTo>
                  <a:pt x="397" y="83"/>
                </a:lnTo>
                <a:lnTo>
                  <a:pt x="433" y="72"/>
                </a:lnTo>
                <a:lnTo>
                  <a:pt x="447" y="78"/>
                </a:lnTo>
                <a:lnTo>
                  <a:pt x="454" y="38"/>
                </a:lnTo>
                <a:lnTo>
                  <a:pt x="445" y="29"/>
                </a:lnTo>
                <a:lnTo>
                  <a:pt x="402" y="45"/>
                </a:lnTo>
                <a:lnTo>
                  <a:pt x="403" y="21"/>
                </a:lnTo>
                <a:lnTo>
                  <a:pt x="421" y="27"/>
                </a:lnTo>
                <a:lnTo>
                  <a:pt x="445" y="9"/>
                </a:lnTo>
                <a:lnTo>
                  <a:pt x="432" y="0"/>
                </a:lnTo>
                <a:lnTo>
                  <a:pt x="291" y="32"/>
                </a:lnTo>
                <a:lnTo>
                  <a:pt x="118" y="67"/>
                </a:lnTo>
                <a:lnTo>
                  <a:pt x="39" y="152"/>
                </a:lnTo>
                <a:lnTo>
                  <a:pt x="16" y="153"/>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44" name="Freeform 41"/>
          <p:cNvSpPr>
            <a:spLocks/>
          </p:cNvSpPr>
          <p:nvPr/>
        </p:nvSpPr>
        <p:spPr bwMode="auto">
          <a:xfrm>
            <a:off x="6889750" y="2519363"/>
            <a:ext cx="577850" cy="587375"/>
          </a:xfrm>
          <a:custGeom>
            <a:avLst/>
            <a:gdLst>
              <a:gd name="T0" fmla="*/ 2147483647 w 234"/>
              <a:gd name="T1" fmla="*/ 2147483647 h 245"/>
              <a:gd name="T2" fmla="*/ 2147483647 w 234"/>
              <a:gd name="T3" fmla="*/ 2147483647 h 245"/>
              <a:gd name="T4" fmla="*/ 0 w 234"/>
              <a:gd name="T5" fmla="*/ 2147483647 h 245"/>
              <a:gd name="T6" fmla="*/ 2147483647 w 234"/>
              <a:gd name="T7" fmla="*/ 2147483647 h 245"/>
              <a:gd name="T8" fmla="*/ 2147483647 w 234"/>
              <a:gd name="T9" fmla="*/ 2147483647 h 245"/>
              <a:gd name="T10" fmla="*/ 2147483647 w 234"/>
              <a:gd name="T11" fmla="*/ 2147483647 h 245"/>
              <a:gd name="T12" fmla="*/ 2147483647 w 234"/>
              <a:gd name="T13" fmla="*/ 2147483647 h 245"/>
              <a:gd name="T14" fmla="*/ 2147483647 w 234"/>
              <a:gd name="T15" fmla="*/ 2147483647 h 245"/>
              <a:gd name="T16" fmla="*/ 2147483647 w 234"/>
              <a:gd name="T17" fmla="*/ 2147483647 h 245"/>
              <a:gd name="T18" fmla="*/ 2147483647 w 234"/>
              <a:gd name="T19" fmla="*/ 2147483647 h 245"/>
              <a:gd name="T20" fmla="*/ 2147483647 w 234"/>
              <a:gd name="T21" fmla="*/ 2147483647 h 245"/>
              <a:gd name="T22" fmla="*/ 2147483647 w 234"/>
              <a:gd name="T23" fmla="*/ 2147483647 h 245"/>
              <a:gd name="T24" fmla="*/ 2147483647 w 234"/>
              <a:gd name="T25" fmla="*/ 2147483647 h 245"/>
              <a:gd name="T26" fmla="*/ 2147483647 w 234"/>
              <a:gd name="T27" fmla="*/ 2147483647 h 245"/>
              <a:gd name="T28" fmla="*/ 2147483647 w 234"/>
              <a:gd name="T29" fmla="*/ 2147483647 h 245"/>
              <a:gd name="T30" fmla="*/ 2147483647 w 234"/>
              <a:gd name="T31" fmla="*/ 2147483647 h 245"/>
              <a:gd name="T32" fmla="*/ 2147483647 w 234"/>
              <a:gd name="T33" fmla="*/ 0 h 245"/>
              <a:gd name="T34" fmla="*/ 2147483647 w 234"/>
              <a:gd name="T35" fmla="*/ 2147483647 h 245"/>
              <a:gd name="T36" fmla="*/ 2147483647 w 234"/>
              <a:gd name="T37" fmla="*/ 2147483647 h 245"/>
              <a:gd name="T38" fmla="*/ 2147483647 w 234"/>
              <a:gd name="T39" fmla="*/ 2147483647 h 245"/>
              <a:gd name="T40" fmla="*/ 2147483647 w 234"/>
              <a:gd name="T41" fmla="*/ 2147483647 h 245"/>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w 234"/>
              <a:gd name="T64" fmla="*/ 0 h 245"/>
              <a:gd name="T65" fmla="*/ 234 w 234"/>
              <a:gd name="T66" fmla="*/ 245 h 245"/>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T63" t="T64" r="T65" b="T66"/>
            <a:pathLst>
              <a:path w="234" h="245">
                <a:moveTo>
                  <a:pt x="24" y="128"/>
                </a:moveTo>
                <a:lnTo>
                  <a:pt x="6" y="123"/>
                </a:lnTo>
                <a:lnTo>
                  <a:pt x="0" y="162"/>
                </a:lnTo>
                <a:lnTo>
                  <a:pt x="6" y="203"/>
                </a:lnTo>
                <a:lnTo>
                  <a:pt x="40" y="231"/>
                </a:lnTo>
                <a:lnTo>
                  <a:pt x="48" y="245"/>
                </a:lnTo>
                <a:lnTo>
                  <a:pt x="91" y="231"/>
                </a:lnTo>
                <a:lnTo>
                  <a:pt x="142" y="198"/>
                </a:lnTo>
                <a:lnTo>
                  <a:pt x="157" y="126"/>
                </a:lnTo>
                <a:lnTo>
                  <a:pt x="190" y="107"/>
                </a:lnTo>
                <a:lnTo>
                  <a:pt x="208" y="63"/>
                </a:lnTo>
                <a:lnTo>
                  <a:pt x="234" y="51"/>
                </a:lnTo>
                <a:lnTo>
                  <a:pt x="200" y="45"/>
                </a:lnTo>
                <a:lnTo>
                  <a:pt x="141" y="77"/>
                </a:lnTo>
                <a:lnTo>
                  <a:pt x="132" y="46"/>
                </a:lnTo>
                <a:lnTo>
                  <a:pt x="81" y="49"/>
                </a:lnTo>
                <a:lnTo>
                  <a:pt x="69" y="0"/>
                </a:lnTo>
                <a:lnTo>
                  <a:pt x="56" y="13"/>
                </a:lnTo>
                <a:lnTo>
                  <a:pt x="60" y="83"/>
                </a:lnTo>
                <a:lnTo>
                  <a:pt x="37" y="89"/>
                </a:lnTo>
                <a:lnTo>
                  <a:pt x="24" y="128"/>
                </a:lnTo>
                <a:close/>
              </a:path>
            </a:pathLst>
          </a:custGeom>
          <a:solidFill>
            <a:schemeClr val="accent2">
              <a:lumMod val="20000"/>
              <a:lumOff val="80000"/>
            </a:schemeClr>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45" name="Freeform 42"/>
          <p:cNvSpPr>
            <a:spLocks/>
          </p:cNvSpPr>
          <p:nvPr/>
        </p:nvSpPr>
        <p:spPr bwMode="auto">
          <a:xfrm>
            <a:off x="7696200" y="2520950"/>
            <a:ext cx="180975" cy="219075"/>
          </a:xfrm>
          <a:custGeom>
            <a:avLst/>
            <a:gdLst>
              <a:gd name="T0" fmla="*/ 0 w 66"/>
              <a:gd name="T1" fmla="*/ 2147483647 h 82"/>
              <a:gd name="T2" fmla="*/ 2147483647 w 66"/>
              <a:gd name="T3" fmla="*/ 0 h 82"/>
              <a:gd name="T4" fmla="*/ 2147483647 w 66"/>
              <a:gd name="T5" fmla="*/ 2147483647 h 82"/>
              <a:gd name="T6" fmla="*/ 2147483647 w 66"/>
              <a:gd name="T7" fmla="*/ 2147483647 h 82"/>
              <a:gd name="T8" fmla="*/ 2147483647 w 66"/>
              <a:gd name="T9" fmla="*/ 2147483647 h 82"/>
              <a:gd name="T10" fmla="*/ 2147483647 w 66"/>
              <a:gd name="T11" fmla="*/ 2147483647 h 82"/>
              <a:gd name="T12" fmla="*/ 2147483647 w 66"/>
              <a:gd name="T13" fmla="*/ 2147483647 h 82"/>
              <a:gd name="T14" fmla="*/ 0 w 66"/>
              <a:gd name="T15" fmla="*/ 2147483647 h 82"/>
              <a:gd name="T16" fmla="*/ 0 60000 65536"/>
              <a:gd name="T17" fmla="*/ 0 60000 65536"/>
              <a:gd name="T18" fmla="*/ 0 60000 65536"/>
              <a:gd name="T19" fmla="*/ 0 60000 65536"/>
              <a:gd name="T20" fmla="*/ 0 60000 65536"/>
              <a:gd name="T21" fmla="*/ 0 60000 65536"/>
              <a:gd name="T22" fmla="*/ 0 60000 65536"/>
              <a:gd name="T23" fmla="*/ 0 60000 65536"/>
              <a:gd name="T24" fmla="*/ 0 w 66"/>
              <a:gd name="T25" fmla="*/ 0 h 82"/>
              <a:gd name="T26" fmla="*/ 66 w 66"/>
              <a:gd name="T27" fmla="*/ 82 h 8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66" h="82">
                <a:moveTo>
                  <a:pt x="0" y="5"/>
                </a:moveTo>
                <a:lnTo>
                  <a:pt x="14" y="0"/>
                </a:lnTo>
                <a:lnTo>
                  <a:pt x="44" y="18"/>
                </a:lnTo>
                <a:lnTo>
                  <a:pt x="44" y="36"/>
                </a:lnTo>
                <a:lnTo>
                  <a:pt x="65" y="49"/>
                </a:lnTo>
                <a:lnTo>
                  <a:pt x="66" y="73"/>
                </a:lnTo>
                <a:lnTo>
                  <a:pt x="32" y="82"/>
                </a:lnTo>
                <a:lnTo>
                  <a:pt x="0" y="5"/>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46" name="Freeform 43"/>
          <p:cNvSpPr>
            <a:spLocks/>
          </p:cNvSpPr>
          <p:nvPr/>
        </p:nvSpPr>
        <p:spPr bwMode="auto">
          <a:xfrm>
            <a:off x="7018338" y="2143125"/>
            <a:ext cx="785812" cy="500063"/>
          </a:xfrm>
          <a:custGeom>
            <a:avLst/>
            <a:gdLst>
              <a:gd name="T0" fmla="*/ 2147483647 w 317"/>
              <a:gd name="T1" fmla="*/ 2147483647 h 208"/>
              <a:gd name="T2" fmla="*/ 0 w 317"/>
              <a:gd name="T3" fmla="*/ 2147483647 h 208"/>
              <a:gd name="T4" fmla="*/ 2147483647 w 317"/>
              <a:gd name="T5" fmla="*/ 2147483647 h 208"/>
              <a:gd name="T6" fmla="*/ 2147483647 w 317"/>
              <a:gd name="T7" fmla="*/ 2147483647 h 208"/>
              <a:gd name="T8" fmla="*/ 2147483647 w 317"/>
              <a:gd name="T9" fmla="*/ 2147483647 h 208"/>
              <a:gd name="T10" fmla="*/ 2147483647 w 317"/>
              <a:gd name="T11" fmla="*/ 2147483647 h 208"/>
              <a:gd name="T12" fmla="*/ 2147483647 w 317"/>
              <a:gd name="T13" fmla="*/ 2147483647 h 208"/>
              <a:gd name="T14" fmla="*/ 2147483647 w 317"/>
              <a:gd name="T15" fmla="*/ 2147483647 h 208"/>
              <a:gd name="T16" fmla="*/ 2147483647 w 317"/>
              <a:gd name="T17" fmla="*/ 2147483647 h 208"/>
              <a:gd name="T18" fmla="*/ 2147483647 w 317"/>
              <a:gd name="T19" fmla="*/ 2147483647 h 208"/>
              <a:gd name="T20" fmla="*/ 2147483647 w 317"/>
              <a:gd name="T21" fmla="*/ 2147483647 h 208"/>
              <a:gd name="T22" fmla="*/ 2147483647 w 317"/>
              <a:gd name="T23" fmla="*/ 2147483647 h 208"/>
              <a:gd name="T24" fmla="*/ 2147483647 w 317"/>
              <a:gd name="T25" fmla="*/ 0 h 208"/>
              <a:gd name="T26" fmla="*/ 2147483647 w 317"/>
              <a:gd name="T27" fmla="*/ 2147483647 h 208"/>
              <a:gd name="T28" fmla="*/ 2147483647 w 317"/>
              <a:gd name="T29" fmla="*/ 2147483647 h 20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317"/>
              <a:gd name="T46" fmla="*/ 0 h 208"/>
              <a:gd name="T47" fmla="*/ 317 w 317"/>
              <a:gd name="T48" fmla="*/ 208 h 20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317" h="208">
                <a:moveTo>
                  <a:pt x="29" y="30"/>
                </a:moveTo>
                <a:lnTo>
                  <a:pt x="0" y="58"/>
                </a:lnTo>
                <a:lnTo>
                  <a:pt x="16" y="159"/>
                </a:lnTo>
                <a:lnTo>
                  <a:pt x="29" y="208"/>
                </a:lnTo>
                <a:lnTo>
                  <a:pt x="83" y="204"/>
                </a:lnTo>
                <a:lnTo>
                  <a:pt x="283" y="166"/>
                </a:lnTo>
                <a:lnTo>
                  <a:pt x="297" y="160"/>
                </a:lnTo>
                <a:lnTo>
                  <a:pt x="317" y="113"/>
                </a:lnTo>
                <a:lnTo>
                  <a:pt x="287" y="87"/>
                </a:lnTo>
                <a:lnTo>
                  <a:pt x="303" y="27"/>
                </a:lnTo>
                <a:lnTo>
                  <a:pt x="280" y="21"/>
                </a:lnTo>
                <a:lnTo>
                  <a:pt x="280" y="6"/>
                </a:lnTo>
                <a:lnTo>
                  <a:pt x="270" y="0"/>
                </a:lnTo>
                <a:lnTo>
                  <a:pt x="38" y="43"/>
                </a:lnTo>
                <a:lnTo>
                  <a:pt x="29" y="30"/>
                </a:lnTo>
                <a:close/>
              </a:path>
            </a:pathLst>
          </a:custGeom>
          <a:solidFill>
            <a:schemeClr val="accent2">
              <a:lumMod val="20000"/>
              <a:lumOff val="80000"/>
            </a:schemeClr>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47" name="Freeform 44"/>
          <p:cNvSpPr>
            <a:spLocks/>
          </p:cNvSpPr>
          <p:nvPr/>
        </p:nvSpPr>
        <p:spPr bwMode="auto">
          <a:xfrm>
            <a:off x="7729538" y="2201863"/>
            <a:ext cx="207962" cy="396875"/>
          </a:xfrm>
          <a:custGeom>
            <a:avLst/>
            <a:gdLst>
              <a:gd name="T0" fmla="*/ 2147483647 w 84"/>
              <a:gd name="T1" fmla="*/ 2147483647 h 166"/>
              <a:gd name="T2" fmla="*/ 2147483647 w 84"/>
              <a:gd name="T3" fmla="*/ 0 h 166"/>
              <a:gd name="T4" fmla="*/ 2147483647 w 84"/>
              <a:gd name="T5" fmla="*/ 2147483647 h 166"/>
              <a:gd name="T6" fmla="*/ 2147483647 w 84"/>
              <a:gd name="T7" fmla="*/ 2147483647 h 166"/>
              <a:gd name="T8" fmla="*/ 2147483647 w 84"/>
              <a:gd name="T9" fmla="*/ 2147483647 h 166"/>
              <a:gd name="T10" fmla="*/ 2147483647 w 84"/>
              <a:gd name="T11" fmla="*/ 2147483647 h 166"/>
              <a:gd name="T12" fmla="*/ 2147483647 w 84"/>
              <a:gd name="T13" fmla="*/ 2147483647 h 166"/>
              <a:gd name="T14" fmla="*/ 2147483647 w 84"/>
              <a:gd name="T15" fmla="*/ 2147483647 h 166"/>
              <a:gd name="T16" fmla="*/ 2147483647 w 84"/>
              <a:gd name="T17" fmla="*/ 2147483647 h 166"/>
              <a:gd name="T18" fmla="*/ 2147483647 w 84"/>
              <a:gd name="T19" fmla="*/ 2147483647 h 166"/>
              <a:gd name="T20" fmla="*/ 2147483647 w 84"/>
              <a:gd name="T21" fmla="*/ 2147483647 h 166"/>
              <a:gd name="T22" fmla="*/ 0 w 84"/>
              <a:gd name="T23" fmla="*/ 2147483647 h 166"/>
              <a:gd name="T24" fmla="*/ 2147483647 w 84"/>
              <a:gd name="T25" fmla="*/ 2147483647 h 16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84"/>
              <a:gd name="T40" fmla="*/ 0 h 166"/>
              <a:gd name="T41" fmla="*/ 84 w 84"/>
              <a:gd name="T42" fmla="*/ 166 h 16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84" h="166">
                <a:moveTo>
                  <a:pt x="15" y="1"/>
                </a:moveTo>
                <a:lnTo>
                  <a:pt x="35" y="0"/>
                </a:lnTo>
                <a:lnTo>
                  <a:pt x="75" y="25"/>
                </a:lnTo>
                <a:lnTo>
                  <a:pt x="69" y="45"/>
                </a:lnTo>
                <a:lnTo>
                  <a:pt x="83" y="58"/>
                </a:lnTo>
                <a:lnTo>
                  <a:pt x="84" y="136"/>
                </a:lnTo>
                <a:lnTo>
                  <a:pt x="70" y="166"/>
                </a:lnTo>
                <a:lnTo>
                  <a:pt x="54" y="155"/>
                </a:lnTo>
                <a:lnTo>
                  <a:pt x="37" y="154"/>
                </a:lnTo>
                <a:lnTo>
                  <a:pt x="8" y="138"/>
                </a:lnTo>
                <a:lnTo>
                  <a:pt x="30" y="89"/>
                </a:lnTo>
                <a:lnTo>
                  <a:pt x="0" y="63"/>
                </a:lnTo>
                <a:lnTo>
                  <a:pt x="15" y="1"/>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48" name="Freeform 45"/>
          <p:cNvSpPr>
            <a:spLocks/>
          </p:cNvSpPr>
          <p:nvPr/>
        </p:nvSpPr>
        <p:spPr bwMode="auto">
          <a:xfrm>
            <a:off x="7762875" y="1541463"/>
            <a:ext cx="228600" cy="412750"/>
          </a:xfrm>
          <a:custGeom>
            <a:avLst/>
            <a:gdLst>
              <a:gd name="T0" fmla="*/ 0 w 93"/>
              <a:gd name="T1" fmla="*/ 2147483647 h 172"/>
              <a:gd name="T2" fmla="*/ 2147483647 w 93"/>
              <a:gd name="T3" fmla="*/ 0 h 172"/>
              <a:gd name="T4" fmla="*/ 2147483647 w 93"/>
              <a:gd name="T5" fmla="*/ 2147483647 h 172"/>
              <a:gd name="T6" fmla="*/ 2147483647 w 93"/>
              <a:gd name="T7" fmla="*/ 2147483647 h 172"/>
              <a:gd name="T8" fmla="*/ 2147483647 w 93"/>
              <a:gd name="T9" fmla="*/ 2147483647 h 172"/>
              <a:gd name="T10" fmla="*/ 2147483647 w 93"/>
              <a:gd name="T11" fmla="*/ 2147483647 h 172"/>
              <a:gd name="T12" fmla="*/ 2147483647 w 93"/>
              <a:gd name="T13" fmla="*/ 2147483647 h 172"/>
              <a:gd name="T14" fmla="*/ 2147483647 w 93"/>
              <a:gd name="T15" fmla="*/ 2147483647 h 172"/>
              <a:gd name="T16" fmla="*/ 2147483647 w 93"/>
              <a:gd name="T17" fmla="*/ 2147483647 h 172"/>
              <a:gd name="T18" fmla="*/ 0 w 93"/>
              <a:gd name="T19" fmla="*/ 2147483647 h 172"/>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93"/>
              <a:gd name="T31" fmla="*/ 0 h 172"/>
              <a:gd name="T32" fmla="*/ 93 w 93"/>
              <a:gd name="T33" fmla="*/ 172 h 172"/>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93" h="172">
                <a:moveTo>
                  <a:pt x="0" y="18"/>
                </a:moveTo>
                <a:lnTo>
                  <a:pt x="68" y="0"/>
                </a:lnTo>
                <a:lnTo>
                  <a:pt x="93" y="47"/>
                </a:lnTo>
                <a:lnTo>
                  <a:pt x="80" y="59"/>
                </a:lnTo>
                <a:lnTo>
                  <a:pt x="85" y="163"/>
                </a:lnTo>
                <a:lnTo>
                  <a:pt x="46" y="172"/>
                </a:lnTo>
                <a:lnTo>
                  <a:pt x="27" y="129"/>
                </a:lnTo>
                <a:lnTo>
                  <a:pt x="26" y="78"/>
                </a:lnTo>
                <a:lnTo>
                  <a:pt x="9" y="63"/>
                </a:lnTo>
                <a:lnTo>
                  <a:pt x="0" y="18"/>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49" name="Freeform 46"/>
          <p:cNvSpPr>
            <a:spLocks/>
          </p:cNvSpPr>
          <p:nvPr/>
        </p:nvSpPr>
        <p:spPr bwMode="auto">
          <a:xfrm>
            <a:off x="7891463" y="1835150"/>
            <a:ext cx="490537" cy="215900"/>
          </a:xfrm>
          <a:custGeom>
            <a:avLst/>
            <a:gdLst>
              <a:gd name="T0" fmla="*/ 0 w 198"/>
              <a:gd name="T1" fmla="*/ 2147483647 h 90"/>
              <a:gd name="T2" fmla="*/ 2147483647 w 198"/>
              <a:gd name="T3" fmla="*/ 2147483647 h 90"/>
              <a:gd name="T4" fmla="*/ 2147483647 w 198"/>
              <a:gd name="T5" fmla="*/ 2147483647 h 90"/>
              <a:gd name="T6" fmla="*/ 2147483647 w 198"/>
              <a:gd name="T7" fmla="*/ 0 h 90"/>
              <a:gd name="T8" fmla="*/ 2147483647 w 198"/>
              <a:gd name="T9" fmla="*/ 2147483647 h 90"/>
              <a:gd name="T10" fmla="*/ 2147483647 w 198"/>
              <a:gd name="T11" fmla="*/ 2147483647 h 90"/>
              <a:gd name="T12" fmla="*/ 2147483647 w 198"/>
              <a:gd name="T13" fmla="*/ 2147483647 h 90"/>
              <a:gd name="T14" fmla="*/ 2147483647 w 198"/>
              <a:gd name="T15" fmla="*/ 2147483647 h 90"/>
              <a:gd name="T16" fmla="*/ 2147483647 w 198"/>
              <a:gd name="T17" fmla="*/ 2147483647 h 90"/>
              <a:gd name="T18" fmla="*/ 2147483647 w 198"/>
              <a:gd name="T19" fmla="*/ 2147483647 h 90"/>
              <a:gd name="T20" fmla="*/ 2147483647 w 198"/>
              <a:gd name="T21" fmla="*/ 2147483647 h 90"/>
              <a:gd name="T22" fmla="*/ 2147483647 w 198"/>
              <a:gd name="T23" fmla="*/ 2147483647 h 90"/>
              <a:gd name="T24" fmla="*/ 2147483647 w 198"/>
              <a:gd name="T25" fmla="*/ 2147483647 h 90"/>
              <a:gd name="T26" fmla="*/ 2147483647 w 198"/>
              <a:gd name="T27" fmla="*/ 2147483647 h 90"/>
              <a:gd name="T28" fmla="*/ 2147483647 w 198"/>
              <a:gd name="T29" fmla="*/ 2147483647 h 90"/>
              <a:gd name="T30" fmla="*/ 2147483647 w 198"/>
              <a:gd name="T31" fmla="*/ 2147483647 h 90"/>
              <a:gd name="T32" fmla="*/ 2147483647 w 198"/>
              <a:gd name="T33" fmla="*/ 2147483647 h 90"/>
              <a:gd name="T34" fmla="*/ 2147483647 w 198"/>
              <a:gd name="T35" fmla="*/ 2147483647 h 90"/>
              <a:gd name="T36" fmla="*/ 2147483647 w 198"/>
              <a:gd name="T37" fmla="*/ 2147483647 h 90"/>
              <a:gd name="T38" fmla="*/ 0 w 198"/>
              <a:gd name="T39" fmla="*/ 2147483647 h 90"/>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98"/>
              <a:gd name="T61" fmla="*/ 0 h 90"/>
              <a:gd name="T62" fmla="*/ 198 w 198"/>
              <a:gd name="T63" fmla="*/ 90 h 90"/>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98" h="90">
                <a:moveTo>
                  <a:pt x="0" y="36"/>
                </a:moveTo>
                <a:lnTo>
                  <a:pt x="101" y="11"/>
                </a:lnTo>
                <a:lnTo>
                  <a:pt x="113" y="12"/>
                </a:lnTo>
                <a:lnTo>
                  <a:pt x="125" y="0"/>
                </a:lnTo>
                <a:lnTo>
                  <a:pt x="135" y="6"/>
                </a:lnTo>
                <a:lnTo>
                  <a:pt x="123" y="32"/>
                </a:lnTo>
                <a:lnTo>
                  <a:pt x="144" y="30"/>
                </a:lnTo>
                <a:lnTo>
                  <a:pt x="156" y="50"/>
                </a:lnTo>
                <a:lnTo>
                  <a:pt x="170" y="52"/>
                </a:lnTo>
                <a:lnTo>
                  <a:pt x="180" y="49"/>
                </a:lnTo>
                <a:lnTo>
                  <a:pt x="180" y="38"/>
                </a:lnTo>
                <a:lnTo>
                  <a:pt x="163" y="24"/>
                </a:lnTo>
                <a:lnTo>
                  <a:pt x="176" y="23"/>
                </a:lnTo>
                <a:lnTo>
                  <a:pt x="198" y="53"/>
                </a:lnTo>
                <a:lnTo>
                  <a:pt x="177" y="71"/>
                </a:lnTo>
                <a:lnTo>
                  <a:pt x="153" y="62"/>
                </a:lnTo>
                <a:lnTo>
                  <a:pt x="138" y="84"/>
                </a:lnTo>
                <a:lnTo>
                  <a:pt x="108" y="62"/>
                </a:lnTo>
                <a:lnTo>
                  <a:pt x="8" y="90"/>
                </a:lnTo>
                <a:lnTo>
                  <a:pt x="0" y="36"/>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50" name="Freeform 47"/>
          <p:cNvSpPr>
            <a:spLocks/>
          </p:cNvSpPr>
          <p:nvPr/>
        </p:nvSpPr>
        <p:spPr bwMode="auto">
          <a:xfrm>
            <a:off x="7897813" y="1987550"/>
            <a:ext cx="255587" cy="188913"/>
          </a:xfrm>
          <a:custGeom>
            <a:avLst/>
            <a:gdLst>
              <a:gd name="T0" fmla="*/ 0 w 103"/>
              <a:gd name="T1" fmla="*/ 2147483647 h 79"/>
              <a:gd name="T2" fmla="*/ 2147483647 w 103"/>
              <a:gd name="T3" fmla="*/ 0 h 79"/>
              <a:gd name="T4" fmla="*/ 2147483647 w 103"/>
              <a:gd name="T5" fmla="*/ 2147483647 h 79"/>
              <a:gd name="T6" fmla="*/ 2147483647 w 103"/>
              <a:gd name="T7" fmla="*/ 2147483647 h 79"/>
              <a:gd name="T8" fmla="*/ 2147483647 w 103"/>
              <a:gd name="T9" fmla="*/ 2147483647 h 79"/>
              <a:gd name="T10" fmla="*/ 2147483647 w 103"/>
              <a:gd name="T11" fmla="*/ 2147483647 h 79"/>
              <a:gd name="T12" fmla="*/ 2147483647 w 103"/>
              <a:gd name="T13" fmla="*/ 2147483647 h 79"/>
              <a:gd name="T14" fmla="*/ 0 w 103"/>
              <a:gd name="T15" fmla="*/ 2147483647 h 79"/>
              <a:gd name="T16" fmla="*/ 0 60000 65536"/>
              <a:gd name="T17" fmla="*/ 0 60000 65536"/>
              <a:gd name="T18" fmla="*/ 0 60000 65536"/>
              <a:gd name="T19" fmla="*/ 0 60000 65536"/>
              <a:gd name="T20" fmla="*/ 0 60000 65536"/>
              <a:gd name="T21" fmla="*/ 0 60000 65536"/>
              <a:gd name="T22" fmla="*/ 0 60000 65536"/>
              <a:gd name="T23" fmla="*/ 0 60000 65536"/>
              <a:gd name="T24" fmla="*/ 0 w 103"/>
              <a:gd name="T25" fmla="*/ 0 h 79"/>
              <a:gd name="T26" fmla="*/ 103 w 103"/>
              <a:gd name="T27" fmla="*/ 79 h 79"/>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3" h="79">
                <a:moveTo>
                  <a:pt x="0" y="20"/>
                </a:moveTo>
                <a:lnTo>
                  <a:pt x="79" y="0"/>
                </a:lnTo>
                <a:lnTo>
                  <a:pt x="103" y="36"/>
                </a:lnTo>
                <a:lnTo>
                  <a:pt x="89" y="52"/>
                </a:lnTo>
                <a:lnTo>
                  <a:pt x="64" y="46"/>
                </a:lnTo>
                <a:lnTo>
                  <a:pt x="25" y="79"/>
                </a:lnTo>
                <a:lnTo>
                  <a:pt x="4" y="62"/>
                </a:lnTo>
                <a:lnTo>
                  <a:pt x="0" y="2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51" name="Freeform 48"/>
          <p:cNvSpPr>
            <a:spLocks/>
          </p:cNvSpPr>
          <p:nvPr/>
        </p:nvSpPr>
        <p:spPr bwMode="auto">
          <a:xfrm>
            <a:off x="7085013" y="1581150"/>
            <a:ext cx="869950" cy="685800"/>
          </a:xfrm>
          <a:custGeom>
            <a:avLst/>
            <a:gdLst>
              <a:gd name="T0" fmla="*/ 2147483647 w 351"/>
              <a:gd name="T1" fmla="*/ 2147483647 h 286"/>
              <a:gd name="T2" fmla="*/ 2147483647 w 351"/>
              <a:gd name="T3" fmla="*/ 2147483647 h 286"/>
              <a:gd name="T4" fmla="*/ 2147483647 w 351"/>
              <a:gd name="T5" fmla="*/ 2147483647 h 286"/>
              <a:gd name="T6" fmla="*/ 2147483647 w 351"/>
              <a:gd name="T7" fmla="*/ 2147483647 h 286"/>
              <a:gd name="T8" fmla="*/ 2147483647 w 351"/>
              <a:gd name="T9" fmla="*/ 2147483647 h 286"/>
              <a:gd name="T10" fmla="*/ 2147483647 w 351"/>
              <a:gd name="T11" fmla="*/ 2147483647 h 286"/>
              <a:gd name="T12" fmla="*/ 2147483647 w 351"/>
              <a:gd name="T13" fmla="*/ 2147483647 h 286"/>
              <a:gd name="T14" fmla="*/ 2147483647 w 351"/>
              <a:gd name="T15" fmla="*/ 2147483647 h 286"/>
              <a:gd name="T16" fmla="*/ 2147483647 w 351"/>
              <a:gd name="T17" fmla="*/ 2147483647 h 286"/>
              <a:gd name="T18" fmla="*/ 2147483647 w 351"/>
              <a:gd name="T19" fmla="*/ 2147483647 h 286"/>
              <a:gd name="T20" fmla="*/ 2147483647 w 351"/>
              <a:gd name="T21" fmla="*/ 2147483647 h 286"/>
              <a:gd name="T22" fmla="*/ 2147483647 w 351"/>
              <a:gd name="T23" fmla="*/ 2147483647 h 286"/>
              <a:gd name="T24" fmla="*/ 2147483647 w 351"/>
              <a:gd name="T25" fmla="*/ 0 h 286"/>
              <a:gd name="T26" fmla="*/ 2147483647 w 351"/>
              <a:gd name="T27" fmla="*/ 2147483647 h 286"/>
              <a:gd name="T28" fmla="*/ 2147483647 w 351"/>
              <a:gd name="T29" fmla="*/ 2147483647 h 286"/>
              <a:gd name="T30" fmla="*/ 2147483647 w 351"/>
              <a:gd name="T31" fmla="*/ 2147483647 h 286"/>
              <a:gd name="T32" fmla="*/ 2147483647 w 351"/>
              <a:gd name="T33" fmla="*/ 2147483647 h 286"/>
              <a:gd name="T34" fmla="*/ 2147483647 w 351"/>
              <a:gd name="T35" fmla="*/ 2147483647 h 286"/>
              <a:gd name="T36" fmla="*/ 2147483647 w 351"/>
              <a:gd name="T37" fmla="*/ 2147483647 h 286"/>
              <a:gd name="T38" fmla="*/ 2147483647 w 351"/>
              <a:gd name="T39" fmla="*/ 2147483647 h 286"/>
              <a:gd name="T40" fmla="*/ 2147483647 w 351"/>
              <a:gd name="T41" fmla="*/ 2147483647 h 286"/>
              <a:gd name="T42" fmla="*/ 2147483647 w 351"/>
              <a:gd name="T43" fmla="*/ 2147483647 h 286"/>
              <a:gd name="T44" fmla="*/ 2147483647 w 351"/>
              <a:gd name="T45" fmla="*/ 2147483647 h 286"/>
              <a:gd name="T46" fmla="*/ 2147483647 w 351"/>
              <a:gd name="T47" fmla="*/ 2147483647 h 286"/>
              <a:gd name="T48" fmla="*/ 2147483647 w 351"/>
              <a:gd name="T49" fmla="*/ 2147483647 h 286"/>
              <a:gd name="T50" fmla="*/ 2147483647 w 351"/>
              <a:gd name="T51" fmla="*/ 2147483647 h 286"/>
              <a:gd name="T52" fmla="*/ 2147483647 w 351"/>
              <a:gd name="T53" fmla="*/ 2147483647 h 286"/>
              <a:gd name="T54" fmla="*/ 2147483647 w 351"/>
              <a:gd name="T55" fmla="*/ 2147483647 h 286"/>
              <a:gd name="T56" fmla="*/ 0 w 351"/>
              <a:gd name="T57" fmla="*/ 2147483647 h 286"/>
              <a:gd name="T58" fmla="*/ 2147483647 w 351"/>
              <a:gd name="T59" fmla="*/ 2147483647 h 286"/>
              <a:gd name="T60" fmla="*/ 2147483647 w 351"/>
              <a:gd name="T61" fmla="*/ 2147483647 h 28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w 351"/>
              <a:gd name="T94" fmla="*/ 0 h 286"/>
              <a:gd name="T95" fmla="*/ 351 w 351"/>
              <a:gd name="T96" fmla="*/ 286 h 28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T93" t="T94" r="T95" b="T96"/>
            <a:pathLst>
              <a:path w="351" h="286">
                <a:moveTo>
                  <a:pt x="27" y="192"/>
                </a:moveTo>
                <a:lnTo>
                  <a:pt x="60" y="175"/>
                </a:lnTo>
                <a:lnTo>
                  <a:pt x="105" y="171"/>
                </a:lnTo>
                <a:lnTo>
                  <a:pt x="116" y="156"/>
                </a:lnTo>
                <a:lnTo>
                  <a:pt x="132" y="154"/>
                </a:lnTo>
                <a:lnTo>
                  <a:pt x="141" y="138"/>
                </a:lnTo>
                <a:lnTo>
                  <a:pt x="156" y="132"/>
                </a:lnTo>
                <a:lnTo>
                  <a:pt x="149" y="102"/>
                </a:lnTo>
                <a:lnTo>
                  <a:pt x="140" y="94"/>
                </a:lnTo>
                <a:lnTo>
                  <a:pt x="159" y="70"/>
                </a:lnTo>
                <a:lnTo>
                  <a:pt x="171" y="70"/>
                </a:lnTo>
                <a:lnTo>
                  <a:pt x="212" y="19"/>
                </a:lnTo>
                <a:lnTo>
                  <a:pt x="275" y="0"/>
                </a:lnTo>
                <a:lnTo>
                  <a:pt x="282" y="48"/>
                </a:lnTo>
                <a:lnTo>
                  <a:pt x="285" y="46"/>
                </a:lnTo>
                <a:lnTo>
                  <a:pt x="300" y="63"/>
                </a:lnTo>
                <a:lnTo>
                  <a:pt x="301" y="112"/>
                </a:lnTo>
                <a:lnTo>
                  <a:pt x="320" y="152"/>
                </a:lnTo>
                <a:lnTo>
                  <a:pt x="327" y="204"/>
                </a:lnTo>
                <a:lnTo>
                  <a:pt x="329" y="249"/>
                </a:lnTo>
                <a:lnTo>
                  <a:pt x="351" y="264"/>
                </a:lnTo>
                <a:lnTo>
                  <a:pt x="335" y="286"/>
                </a:lnTo>
                <a:lnTo>
                  <a:pt x="294" y="260"/>
                </a:lnTo>
                <a:lnTo>
                  <a:pt x="273" y="262"/>
                </a:lnTo>
                <a:lnTo>
                  <a:pt x="252" y="256"/>
                </a:lnTo>
                <a:lnTo>
                  <a:pt x="253" y="241"/>
                </a:lnTo>
                <a:lnTo>
                  <a:pt x="240" y="236"/>
                </a:lnTo>
                <a:lnTo>
                  <a:pt x="10" y="280"/>
                </a:lnTo>
                <a:lnTo>
                  <a:pt x="0" y="267"/>
                </a:lnTo>
                <a:lnTo>
                  <a:pt x="35" y="216"/>
                </a:lnTo>
                <a:lnTo>
                  <a:pt x="27" y="192"/>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52" name="Freeform 49"/>
          <p:cNvSpPr>
            <a:spLocks/>
          </p:cNvSpPr>
          <p:nvPr/>
        </p:nvSpPr>
        <p:spPr bwMode="auto">
          <a:xfrm>
            <a:off x="7931150" y="2157413"/>
            <a:ext cx="255588" cy="144462"/>
          </a:xfrm>
          <a:custGeom>
            <a:avLst/>
            <a:gdLst>
              <a:gd name="T0" fmla="*/ 0 w 102"/>
              <a:gd name="T1" fmla="*/ 2147483647 h 61"/>
              <a:gd name="T2" fmla="*/ 2147483647 w 102"/>
              <a:gd name="T3" fmla="*/ 2147483647 h 61"/>
              <a:gd name="T4" fmla="*/ 2147483647 w 102"/>
              <a:gd name="T5" fmla="*/ 0 h 61"/>
              <a:gd name="T6" fmla="*/ 2147483647 w 102"/>
              <a:gd name="T7" fmla="*/ 2147483647 h 61"/>
              <a:gd name="T8" fmla="*/ 2147483647 w 102"/>
              <a:gd name="T9" fmla="*/ 2147483647 h 61"/>
              <a:gd name="T10" fmla="*/ 2147483647 w 102"/>
              <a:gd name="T11" fmla="*/ 2147483647 h 61"/>
              <a:gd name="T12" fmla="*/ 2147483647 w 102"/>
              <a:gd name="T13" fmla="*/ 2147483647 h 61"/>
              <a:gd name="T14" fmla="*/ 0 w 102"/>
              <a:gd name="T15" fmla="*/ 2147483647 h 61"/>
              <a:gd name="T16" fmla="*/ 0 60000 65536"/>
              <a:gd name="T17" fmla="*/ 0 60000 65536"/>
              <a:gd name="T18" fmla="*/ 0 60000 65536"/>
              <a:gd name="T19" fmla="*/ 0 60000 65536"/>
              <a:gd name="T20" fmla="*/ 0 60000 65536"/>
              <a:gd name="T21" fmla="*/ 0 60000 65536"/>
              <a:gd name="T22" fmla="*/ 0 60000 65536"/>
              <a:gd name="T23" fmla="*/ 0 60000 65536"/>
              <a:gd name="T24" fmla="*/ 0 w 102"/>
              <a:gd name="T25" fmla="*/ 0 h 61"/>
              <a:gd name="T26" fmla="*/ 102 w 102"/>
              <a:gd name="T27" fmla="*/ 61 h 61"/>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02" h="61">
                <a:moveTo>
                  <a:pt x="0" y="45"/>
                </a:moveTo>
                <a:lnTo>
                  <a:pt x="42" y="25"/>
                </a:lnTo>
                <a:lnTo>
                  <a:pt x="83" y="0"/>
                </a:lnTo>
                <a:lnTo>
                  <a:pt x="90" y="1"/>
                </a:lnTo>
                <a:lnTo>
                  <a:pt x="102" y="2"/>
                </a:lnTo>
                <a:lnTo>
                  <a:pt x="62" y="34"/>
                </a:lnTo>
                <a:lnTo>
                  <a:pt x="12" y="61"/>
                </a:lnTo>
                <a:lnTo>
                  <a:pt x="0" y="45"/>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53" name="Freeform 50"/>
          <p:cNvSpPr>
            <a:spLocks/>
          </p:cNvSpPr>
          <p:nvPr/>
        </p:nvSpPr>
        <p:spPr bwMode="auto">
          <a:xfrm>
            <a:off x="7929563" y="1463675"/>
            <a:ext cx="269875" cy="465138"/>
          </a:xfrm>
          <a:custGeom>
            <a:avLst/>
            <a:gdLst>
              <a:gd name="T0" fmla="*/ 2147483647 w 109"/>
              <a:gd name="T1" fmla="*/ 0 h 194"/>
              <a:gd name="T2" fmla="*/ 0 w 109"/>
              <a:gd name="T3" fmla="*/ 2147483647 h 194"/>
              <a:gd name="T4" fmla="*/ 2147483647 w 109"/>
              <a:gd name="T5" fmla="*/ 2147483647 h 194"/>
              <a:gd name="T6" fmla="*/ 2147483647 w 109"/>
              <a:gd name="T7" fmla="*/ 2147483647 h 194"/>
              <a:gd name="T8" fmla="*/ 2147483647 w 109"/>
              <a:gd name="T9" fmla="*/ 2147483647 h 194"/>
              <a:gd name="T10" fmla="*/ 2147483647 w 109"/>
              <a:gd name="T11" fmla="*/ 2147483647 h 194"/>
              <a:gd name="T12" fmla="*/ 2147483647 w 109"/>
              <a:gd name="T13" fmla="*/ 2147483647 h 194"/>
              <a:gd name="T14" fmla="*/ 2147483647 w 109"/>
              <a:gd name="T15" fmla="*/ 2147483647 h 194"/>
              <a:gd name="T16" fmla="*/ 2147483647 w 109"/>
              <a:gd name="T17" fmla="*/ 2147483647 h 194"/>
              <a:gd name="T18" fmla="*/ 2147483647 w 109"/>
              <a:gd name="T19" fmla="*/ 2147483647 h 194"/>
              <a:gd name="T20" fmla="*/ 2147483647 w 109"/>
              <a:gd name="T21" fmla="*/ 2147483647 h 194"/>
              <a:gd name="T22" fmla="*/ 2147483647 w 109"/>
              <a:gd name="T23" fmla="*/ 2147483647 h 194"/>
              <a:gd name="T24" fmla="*/ 2147483647 w 109"/>
              <a:gd name="T25" fmla="*/ 0 h 19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109"/>
              <a:gd name="T40" fmla="*/ 0 h 194"/>
              <a:gd name="T41" fmla="*/ 109 w 109"/>
              <a:gd name="T42" fmla="*/ 194 h 194"/>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109" h="194">
                <a:moveTo>
                  <a:pt x="23" y="0"/>
                </a:moveTo>
                <a:lnTo>
                  <a:pt x="0" y="34"/>
                </a:lnTo>
                <a:lnTo>
                  <a:pt x="25" y="79"/>
                </a:lnTo>
                <a:lnTo>
                  <a:pt x="10" y="91"/>
                </a:lnTo>
                <a:lnTo>
                  <a:pt x="16" y="194"/>
                </a:lnTo>
                <a:lnTo>
                  <a:pt x="77" y="179"/>
                </a:lnTo>
                <a:lnTo>
                  <a:pt x="93" y="179"/>
                </a:lnTo>
                <a:lnTo>
                  <a:pt x="102" y="168"/>
                </a:lnTo>
                <a:lnTo>
                  <a:pt x="102" y="149"/>
                </a:lnTo>
                <a:lnTo>
                  <a:pt x="109" y="137"/>
                </a:lnTo>
                <a:lnTo>
                  <a:pt x="75" y="122"/>
                </a:lnTo>
                <a:lnTo>
                  <a:pt x="31" y="9"/>
                </a:lnTo>
                <a:lnTo>
                  <a:pt x="23"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54" name="Freeform 51"/>
          <p:cNvSpPr>
            <a:spLocks/>
          </p:cNvSpPr>
          <p:nvPr/>
        </p:nvSpPr>
        <p:spPr bwMode="auto">
          <a:xfrm>
            <a:off x="8077200" y="1987550"/>
            <a:ext cx="127000" cy="103188"/>
          </a:xfrm>
          <a:custGeom>
            <a:avLst/>
            <a:gdLst>
              <a:gd name="T0" fmla="*/ 0 w 52"/>
              <a:gd name="T1" fmla="*/ 2147483647 h 43"/>
              <a:gd name="T2" fmla="*/ 2147483647 w 52"/>
              <a:gd name="T3" fmla="*/ 0 h 43"/>
              <a:gd name="T4" fmla="*/ 2147483647 w 52"/>
              <a:gd name="T5" fmla="*/ 2147483647 h 43"/>
              <a:gd name="T6" fmla="*/ 2147483647 w 52"/>
              <a:gd name="T7" fmla="*/ 2147483647 h 43"/>
              <a:gd name="T8" fmla="*/ 2147483647 w 52"/>
              <a:gd name="T9" fmla="*/ 2147483647 h 43"/>
              <a:gd name="T10" fmla="*/ 2147483647 w 52"/>
              <a:gd name="T11" fmla="*/ 2147483647 h 43"/>
              <a:gd name="T12" fmla="*/ 0 w 52"/>
              <a:gd name="T13" fmla="*/ 2147483647 h 43"/>
              <a:gd name="T14" fmla="*/ 0 60000 65536"/>
              <a:gd name="T15" fmla="*/ 0 60000 65536"/>
              <a:gd name="T16" fmla="*/ 0 60000 65536"/>
              <a:gd name="T17" fmla="*/ 0 60000 65536"/>
              <a:gd name="T18" fmla="*/ 0 60000 65536"/>
              <a:gd name="T19" fmla="*/ 0 60000 65536"/>
              <a:gd name="T20" fmla="*/ 0 60000 65536"/>
              <a:gd name="T21" fmla="*/ 0 w 52"/>
              <a:gd name="T22" fmla="*/ 0 h 43"/>
              <a:gd name="T23" fmla="*/ 52 w 52"/>
              <a:gd name="T24" fmla="*/ 43 h 4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52" h="43">
                <a:moveTo>
                  <a:pt x="0" y="7"/>
                </a:moveTo>
                <a:lnTo>
                  <a:pt x="22" y="0"/>
                </a:lnTo>
                <a:lnTo>
                  <a:pt x="52" y="22"/>
                </a:lnTo>
                <a:lnTo>
                  <a:pt x="46" y="28"/>
                </a:lnTo>
                <a:lnTo>
                  <a:pt x="31" y="28"/>
                </a:lnTo>
                <a:lnTo>
                  <a:pt x="24" y="43"/>
                </a:lnTo>
                <a:lnTo>
                  <a:pt x="0" y="7"/>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grpSp>
        <p:nvGrpSpPr>
          <p:cNvPr id="55" name="Group 52"/>
          <p:cNvGrpSpPr>
            <a:grpSpLocks/>
          </p:cNvGrpSpPr>
          <p:nvPr/>
        </p:nvGrpSpPr>
        <p:grpSpPr bwMode="auto">
          <a:xfrm>
            <a:off x="6818313" y="2643188"/>
            <a:ext cx="1062037" cy="614362"/>
            <a:chOff x="4439" y="1997"/>
            <a:chExt cx="669" cy="387"/>
          </a:xfrm>
          <a:noFill/>
        </p:grpSpPr>
        <p:sp>
          <p:nvSpPr>
            <p:cNvPr id="56" name="Freeform 53"/>
            <p:cNvSpPr>
              <a:spLocks/>
            </p:cNvSpPr>
            <p:nvPr/>
          </p:nvSpPr>
          <p:spPr bwMode="auto">
            <a:xfrm>
              <a:off x="4439" y="1997"/>
              <a:ext cx="644" cy="387"/>
            </a:xfrm>
            <a:custGeom>
              <a:avLst/>
              <a:gdLst>
                <a:gd name="T0" fmla="*/ 8986 w 413"/>
                <a:gd name="T1" fmla="*/ 16242 h 257"/>
                <a:gd name="T2" fmla="*/ 7421 w 413"/>
                <a:gd name="T3" fmla="*/ 18599 h 257"/>
                <a:gd name="T4" fmla="*/ 5172 w 413"/>
                <a:gd name="T5" fmla="*/ 19224 h 257"/>
                <a:gd name="T6" fmla="*/ 5009 w 413"/>
                <a:gd name="T7" fmla="*/ 20752 h 257"/>
                <a:gd name="T8" fmla="*/ 278 w 413"/>
                <a:gd name="T9" fmla="*/ 21945 h 257"/>
                <a:gd name="T10" fmla="*/ 0 w 413"/>
                <a:gd name="T11" fmla="*/ 23208 h 257"/>
                <a:gd name="T12" fmla="*/ 13055 w 413"/>
                <a:gd name="T13" fmla="*/ 21648 h 257"/>
                <a:gd name="T14" fmla="*/ 36552 w 413"/>
                <a:gd name="T15" fmla="*/ 18349 h 257"/>
                <a:gd name="T16" fmla="*/ 54740 w 413"/>
                <a:gd name="T17" fmla="*/ 15331 h 257"/>
                <a:gd name="T18" fmla="*/ 54740 w 413"/>
                <a:gd name="T19" fmla="*/ 13013 h 257"/>
                <a:gd name="T20" fmla="*/ 52744 w 413"/>
                <a:gd name="T21" fmla="*/ 12291 h 257"/>
                <a:gd name="T22" fmla="*/ 51172 w 413"/>
                <a:gd name="T23" fmla="*/ 13394 h 257"/>
                <a:gd name="T24" fmla="*/ 50252 w 413"/>
                <a:gd name="T25" fmla="*/ 10306 h 257"/>
                <a:gd name="T26" fmla="*/ 51172 w 413"/>
                <a:gd name="T27" fmla="*/ 7472 h 257"/>
                <a:gd name="T28" fmla="*/ 44360 w 413"/>
                <a:gd name="T29" fmla="*/ 5420 h 257"/>
                <a:gd name="T30" fmla="*/ 39789 w 413"/>
                <a:gd name="T31" fmla="*/ 5907 h 257"/>
                <a:gd name="T32" fmla="*/ 39636 w 413"/>
                <a:gd name="T33" fmla="*/ 1635 h 257"/>
                <a:gd name="T34" fmla="*/ 34821 w 413"/>
                <a:gd name="T35" fmla="*/ 0 h 257"/>
                <a:gd name="T36" fmla="*/ 31299 w 413"/>
                <a:gd name="T37" fmla="*/ 1039 h 257"/>
                <a:gd name="T38" fmla="*/ 28865 w 413"/>
                <a:gd name="T39" fmla="*/ 5022 h 257"/>
                <a:gd name="T40" fmla="*/ 24640 w 413"/>
                <a:gd name="T41" fmla="*/ 6638 h 257"/>
                <a:gd name="T42" fmla="*/ 22927 w 413"/>
                <a:gd name="T43" fmla="*/ 13062 h 257"/>
                <a:gd name="T44" fmla="*/ 16067 w 413"/>
                <a:gd name="T45" fmla="*/ 16242 h 257"/>
                <a:gd name="T46" fmla="*/ 10454 w 413"/>
                <a:gd name="T47" fmla="*/ 17523 h 257"/>
                <a:gd name="T48" fmla="*/ 8986 w 413"/>
                <a:gd name="T49" fmla="*/ 16242 h 257"/>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413"/>
                <a:gd name="T76" fmla="*/ 0 h 257"/>
                <a:gd name="T77" fmla="*/ 413 w 413"/>
                <a:gd name="T78" fmla="*/ 257 h 257"/>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413" h="257">
                  <a:moveTo>
                    <a:pt x="68" y="180"/>
                  </a:moveTo>
                  <a:lnTo>
                    <a:pt x="56" y="206"/>
                  </a:lnTo>
                  <a:lnTo>
                    <a:pt x="39" y="213"/>
                  </a:lnTo>
                  <a:lnTo>
                    <a:pt x="38" y="230"/>
                  </a:lnTo>
                  <a:lnTo>
                    <a:pt x="2" y="243"/>
                  </a:lnTo>
                  <a:lnTo>
                    <a:pt x="0" y="257"/>
                  </a:lnTo>
                  <a:lnTo>
                    <a:pt x="98" y="240"/>
                  </a:lnTo>
                  <a:lnTo>
                    <a:pt x="276" y="203"/>
                  </a:lnTo>
                  <a:lnTo>
                    <a:pt x="413" y="170"/>
                  </a:lnTo>
                  <a:lnTo>
                    <a:pt x="413" y="144"/>
                  </a:lnTo>
                  <a:lnTo>
                    <a:pt x="398" y="136"/>
                  </a:lnTo>
                  <a:lnTo>
                    <a:pt x="386" y="149"/>
                  </a:lnTo>
                  <a:lnTo>
                    <a:pt x="379" y="114"/>
                  </a:lnTo>
                  <a:lnTo>
                    <a:pt x="386" y="83"/>
                  </a:lnTo>
                  <a:lnTo>
                    <a:pt x="335" y="60"/>
                  </a:lnTo>
                  <a:lnTo>
                    <a:pt x="300" y="66"/>
                  </a:lnTo>
                  <a:lnTo>
                    <a:pt x="299" y="18"/>
                  </a:lnTo>
                  <a:lnTo>
                    <a:pt x="263" y="0"/>
                  </a:lnTo>
                  <a:lnTo>
                    <a:pt x="236" y="11"/>
                  </a:lnTo>
                  <a:lnTo>
                    <a:pt x="218" y="56"/>
                  </a:lnTo>
                  <a:lnTo>
                    <a:pt x="186" y="74"/>
                  </a:lnTo>
                  <a:lnTo>
                    <a:pt x="173" y="145"/>
                  </a:lnTo>
                  <a:lnTo>
                    <a:pt x="121" y="180"/>
                  </a:lnTo>
                  <a:lnTo>
                    <a:pt x="79" y="194"/>
                  </a:lnTo>
                  <a:lnTo>
                    <a:pt x="68" y="180"/>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57" name="Freeform 54"/>
            <p:cNvSpPr>
              <a:spLocks/>
            </p:cNvSpPr>
            <p:nvPr/>
          </p:nvSpPr>
          <p:spPr bwMode="auto">
            <a:xfrm>
              <a:off x="5064" y="2093"/>
              <a:ext cx="44" cy="72"/>
            </a:xfrm>
            <a:custGeom>
              <a:avLst/>
              <a:gdLst>
                <a:gd name="T0" fmla="*/ 0 w 28"/>
                <a:gd name="T1" fmla="*/ 364 h 48"/>
                <a:gd name="T2" fmla="*/ 4024 w 28"/>
                <a:gd name="T3" fmla="*/ 0 h 48"/>
                <a:gd name="T4" fmla="*/ 1743 w 28"/>
                <a:gd name="T5" fmla="*/ 4145 h 48"/>
                <a:gd name="T6" fmla="*/ 190 w 28"/>
                <a:gd name="T7" fmla="*/ 4101 h 48"/>
                <a:gd name="T8" fmla="*/ 0 w 28"/>
                <a:gd name="T9" fmla="*/ 364 h 48"/>
                <a:gd name="T10" fmla="*/ 0 60000 65536"/>
                <a:gd name="T11" fmla="*/ 0 60000 65536"/>
                <a:gd name="T12" fmla="*/ 0 60000 65536"/>
                <a:gd name="T13" fmla="*/ 0 60000 65536"/>
                <a:gd name="T14" fmla="*/ 0 60000 65536"/>
                <a:gd name="T15" fmla="*/ 0 w 28"/>
                <a:gd name="T16" fmla="*/ 0 h 48"/>
                <a:gd name="T17" fmla="*/ 28 w 28"/>
                <a:gd name="T18" fmla="*/ 48 h 48"/>
              </a:gdLst>
              <a:ahLst/>
              <a:cxnLst>
                <a:cxn ang="T10">
                  <a:pos x="T0" y="T1"/>
                </a:cxn>
                <a:cxn ang="T11">
                  <a:pos x="T2" y="T3"/>
                </a:cxn>
                <a:cxn ang="T12">
                  <a:pos x="T4" y="T5"/>
                </a:cxn>
                <a:cxn ang="T13">
                  <a:pos x="T6" y="T7"/>
                </a:cxn>
                <a:cxn ang="T14">
                  <a:pos x="T8" y="T9"/>
                </a:cxn>
              </a:cxnLst>
              <a:rect l="T15" t="T16" r="T17" b="T18"/>
              <a:pathLst>
                <a:path w="28" h="48">
                  <a:moveTo>
                    <a:pt x="0" y="4"/>
                  </a:moveTo>
                  <a:lnTo>
                    <a:pt x="28" y="0"/>
                  </a:lnTo>
                  <a:lnTo>
                    <a:pt x="12" y="48"/>
                  </a:lnTo>
                  <a:lnTo>
                    <a:pt x="1" y="47"/>
                  </a:lnTo>
                  <a:lnTo>
                    <a:pt x="0" y="4"/>
                  </a:lnTo>
                  <a:close/>
                </a:path>
              </a:pathLst>
            </a:custGeom>
            <a:solidFill>
              <a:schemeClr val="bg1"/>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grpSp>
      <p:sp>
        <p:nvSpPr>
          <p:cNvPr id="58" name="Freeform 55"/>
          <p:cNvSpPr>
            <a:spLocks/>
          </p:cNvSpPr>
          <p:nvPr/>
        </p:nvSpPr>
        <p:spPr bwMode="auto">
          <a:xfrm>
            <a:off x="228600" y="1377950"/>
            <a:ext cx="1106488" cy="914400"/>
          </a:xfrm>
          <a:custGeom>
            <a:avLst/>
            <a:gdLst>
              <a:gd name="T0" fmla="*/ 2147483647 w 1054"/>
              <a:gd name="T1" fmla="*/ 2147483647 h 1029"/>
              <a:gd name="T2" fmla="*/ 2147483647 w 1054"/>
              <a:gd name="T3" fmla="*/ 0 h 1029"/>
              <a:gd name="T4" fmla="*/ 2147483647 w 1054"/>
              <a:gd name="T5" fmla="*/ 2147483647 h 1029"/>
              <a:gd name="T6" fmla="*/ 2147483647 w 1054"/>
              <a:gd name="T7" fmla="*/ 2147483647 h 1029"/>
              <a:gd name="T8" fmla="*/ 2147483647 w 1054"/>
              <a:gd name="T9" fmla="*/ 2147483647 h 1029"/>
              <a:gd name="T10" fmla="*/ 2147483647 w 1054"/>
              <a:gd name="T11" fmla="*/ 2147483647 h 1029"/>
              <a:gd name="T12" fmla="*/ 2147483647 w 1054"/>
              <a:gd name="T13" fmla="*/ 2147483647 h 1029"/>
              <a:gd name="T14" fmla="*/ 2147483647 w 1054"/>
              <a:gd name="T15" fmla="*/ 2147483647 h 1029"/>
              <a:gd name="T16" fmla="*/ 2147483647 w 1054"/>
              <a:gd name="T17" fmla="*/ 2147483647 h 1029"/>
              <a:gd name="T18" fmla="*/ 2147483647 w 1054"/>
              <a:gd name="T19" fmla="*/ 2147483647 h 1029"/>
              <a:gd name="T20" fmla="*/ 2147483647 w 1054"/>
              <a:gd name="T21" fmla="*/ 2147483647 h 1029"/>
              <a:gd name="T22" fmla="*/ 2147483647 w 1054"/>
              <a:gd name="T23" fmla="*/ 2147483647 h 1029"/>
              <a:gd name="T24" fmla="*/ 2147483647 w 1054"/>
              <a:gd name="T25" fmla="*/ 2147483647 h 1029"/>
              <a:gd name="T26" fmla="*/ 2147483647 w 1054"/>
              <a:gd name="T27" fmla="*/ 2147483647 h 1029"/>
              <a:gd name="T28" fmla="*/ 2147483647 w 1054"/>
              <a:gd name="T29" fmla="*/ 2147483647 h 1029"/>
              <a:gd name="T30" fmla="*/ 2147483647 w 1054"/>
              <a:gd name="T31" fmla="*/ 2147483647 h 1029"/>
              <a:gd name="T32" fmla="*/ 2147483647 w 1054"/>
              <a:gd name="T33" fmla="*/ 2147483647 h 1029"/>
              <a:gd name="T34" fmla="*/ 2147483647 w 1054"/>
              <a:gd name="T35" fmla="*/ 2147483647 h 1029"/>
              <a:gd name="T36" fmla="*/ 2147483647 w 1054"/>
              <a:gd name="T37" fmla="*/ 2147483647 h 1029"/>
              <a:gd name="T38" fmla="*/ 2147483647 w 1054"/>
              <a:gd name="T39" fmla="*/ 2147483647 h 1029"/>
              <a:gd name="T40" fmla="*/ 2147483647 w 1054"/>
              <a:gd name="T41" fmla="*/ 2147483647 h 1029"/>
              <a:gd name="T42" fmla="*/ 2147483647 w 1054"/>
              <a:gd name="T43" fmla="*/ 2147483647 h 1029"/>
              <a:gd name="T44" fmla="*/ 0 w 1054"/>
              <a:gd name="T45" fmla="*/ 2147483647 h 1029"/>
              <a:gd name="T46" fmla="*/ 2147483647 w 1054"/>
              <a:gd name="T47" fmla="*/ 2147483647 h 1029"/>
              <a:gd name="T48" fmla="*/ 2147483647 w 1054"/>
              <a:gd name="T49" fmla="*/ 2147483647 h 1029"/>
              <a:gd name="T50" fmla="*/ 2147483647 w 1054"/>
              <a:gd name="T51" fmla="*/ 2147483647 h 1029"/>
              <a:gd name="T52" fmla="*/ 2147483647 w 1054"/>
              <a:gd name="T53" fmla="*/ 2147483647 h 1029"/>
              <a:gd name="T54" fmla="*/ 2147483647 w 1054"/>
              <a:gd name="T55" fmla="*/ 2147483647 h 1029"/>
              <a:gd name="T56" fmla="*/ 2147483647 w 1054"/>
              <a:gd name="T57" fmla="*/ 2147483647 h 1029"/>
              <a:gd name="T58" fmla="*/ 2147483647 w 1054"/>
              <a:gd name="T59" fmla="*/ 2147483647 h 1029"/>
              <a:gd name="T60" fmla="*/ 2147483647 w 1054"/>
              <a:gd name="T61" fmla="*/ 2147483647 h 1029"/>
              <a:gd name="T62" fmla="*/ 2147483647 w 1054"/>
              <a:gd name="T63" fmla="*/ 2147483647 h 1029"/>
              <a:gd name="T64" fmla="*/ 2147483647 w 1054"/>
              <a:gd name="T65" fmla="*/ 2147483647 h 1029"/>
              <a:gd name="T66" fmla="*/ 2147483647 w 1054"/>
              <a:gd name="T67" fmla="*/ 2147483647 h 1029"/>
              <a:gd name="T68" fmla="*/ 2147483647 w 1054"/>
              <a:gd name="T69" fmla="*/ 2147483647 h 1029"/>
              <a:gd name="T70" fmla="*/ 2147483647 w 1054"/>
              <a:gd name="T71" fmla="*/ 2147483647 h 1029"/>
              <a:gd name="T72" fmla="*/ 2147483647 w 1054"/>
              <a:gd name="T73" fmla="*/ 2147483647 h 1029"/>
              <a:gd name="T74" fmla="*/ 2147483647 w 1054"/>
              <a:gd name="T75" fmla="*/ 2147483647 h 1029"/>
              <a:gd name="T76" fmla="*/ 2147483647 w 1054"/>
              <a:gd name="T77" fmla="*/ 2147483647 h 1029"/>
              <a:gd name="T78" fmla="*/ 2147483647 w 1054"/>
              <a:gd name="T79" fmla="*/ 2147483647 h 1029"/>
              <a:gd name="T80" fmla="*/ 2147483647 w 1054"/>
              <a:gd name="T81" fmla="*/ 2147483647 h 1029"/>
              <a:gd name="T82" fmla="*/ 2147483647 w 1054"/>
              <a:gd name="T83" fmla="*/ 2147483647 h 1029"/>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054"/>
              <a:gd name="T127" fmla="*/ 0 h 1029"/>
              <a:gd name="T128" fmla="*/ 1054 w 1054"/>
              <a:gd name="T129" fmla="*/ 1029 h 1029"/>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054" h="1029">
                <a:moveTo>
                  <a:pt x="168" y="153"/>
                </a:moveTo>
                <a:lnTo>
                  <a:pt x="380" y="0"/>
                </a:lnTo>
                <a:lnTo>
                  <a:pt x="481" y="27"/>
                </a:lnTo>
                <a:lnTo>
                  <a:pt x="530" y="76"/>
                </a:lnTo>
                <a:lnTo>
                  <a:pt x="729" y="95"/>
                </a:lnTo>
                <a:lnTo>
                  <a:pt x="735" y="604"/>
                </a:lnTo>
                <a:lnTo>
                  <a:pt x="800" y="619"/>
                </a:lnTo>
                <a:lnTo>
                  <a:pt x="830" y="680"/>
                </a:lnTo>
                <a:lnTo>
                  <a:pt x="876" y="659"/>
                </a:lnTo>
                <a:lnTo>
                  <a:pt x="972" y="797"/>
                </a:lnTo>
                <a:lnTo>
                  <a:pt x="1054" y="861"/>
                </a:lnTo>
                <a:lnTo>
                  <a:pt x="1051" y="916"/>
                </a:lnTo>
                <a:lnTo>
                  <a:pt x="947" y="923"/>
                </a:lnTo>
                <a:lnTo>
                  <a:pt x="901" y="754"/>
                </a:lnTo>
                <a:lnTo>
                  <a:pt x="573" y="588"/>
                </a:lnTo>
                <a:lnTo>
                  <a:pt x="582" y="640"/>
                </a:lnTo>
                <a:lnTo>
                  <a:pt x="508" y="708"/>
                </a:lnTo>
                <a:lnTo>
                  <a:pt x="496" y="683"/>
                </a:lnTo>
                <a:lnTo>
                  <a:pt x="475" y="683"/>
                </a:lnTo>
                <a:lnTo>
                  <a:pt x="416" y="824"/>
                </a:lnTo>
                <a:lnTo>
                  <a:pt x="233" y="963"/>
                </a:lnTo>
                <a:lnTo>
                  <a:pt x="52" y="1029"/>
                </a:lnTo>
                <a:lnTo>
                  <a:pt x="0" y="1020"/>
                </a:lnTo>
                <a:lnTo>
                  <a:pt x="208" y="901"/>
                </a:lnTo>
                <a:lnTo>
                  <a:pt x="233" y="901"/>
                </a:lnTo>
                <a:lnTo>
                  <a:pt x="309" y="809"/>
                </a:lnTo>
                <a:lnTo>
                  <a:pt x="343" y="806"/>
                </a:lnTo>
                <a:lnTo>
                  <a:pt x="395" y="736"/>
                </a:lnTo>
                <a:lnTo>
                  <a:pt x="377" y="705"/>
                </a:lnTo>
                <a:lnTo>
                  <a:pt x="266" y="720"/>
                </a:lnTo>
                <a:lnTo>
                  <a:pt x="190" y="545"/>
                </a:lnTo>
                <a:lnTo>
                  <a:pt x="233" y="466"/>
                </a:lnTo>
                <a:lnTo>
                  <a:pt x="303" y="438"/>
                </a:lnTo>
                <a:lnTo>
                  <a:pt x="278" y="368"/>
                </a:lnTo>
                <a:lnTo>
                  <a:pt x="205" y="401"/>
                </a:lnTo>
                <a:lnTo>
                  <a:pt x="150" y="300"/>
                </a:lnTo>
                <a:lnTo>
                  <a:pt x="211" y="276"/>
                </a:lnTo>
                <a:lnTo>
                  <a:pt x="266" y="303"/>
                </a:lnTo>
                <a:lnTo>
                  <a:pt x="291" y="288"/>
                </a:lnTo>
                <a:lnTo>
                  <a:pt x="245" y="202"/>
                </a:lnTo>
                <a:lnTo>
                  <a:pt x="165" y="196"/>
                </a:lnTo>
                <a:lnTo>
                  <a:pt x="168" y="153"/>
                </a:lnTo>
                <a:close/>
              </a:path>
            </a:pathLst>
          </a:custGeom>
          <a:solidFill>
            <a:schemeClr val="accent2">
              <a:lumMod val="20000"/>
              <a:lumOff val="80000"/>
            </a:schemeClr>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grpSp>
        <p:nvGrpSpPr>
          <p:cNvPr id="59" name="Group 56"/>
          <p:cNvGrpSpPr>
            <a:grpSpLocks/>
          </p:cNvGrpSpPr>
          <p:nvPr/>
        </p:nvGrpSpPr>
        <p:grpSpPr bwMode="auto">
          <a:xfrm>
            <a:off x="668465" y="3435350"/>
            <a:ext cx="914400" cy="685800"/>
            <a:chOff x="674" y="2281"/>
            <a:chExt cx="548" cy="405"/>
          </a:xfrm>
          <a:noFill/>
        </p:grpSpPr>
        <p:sp>
          <p:nvSpPr>
            <p:cNvPr id="60" name="Freeform 57"/>
            <p:cNvSpPr>
              <a:spLocks/>
            </p:cNvSpPr>
            <p:nvPr/>
          </p:nvSpPr>
          <p:spPr bwMode="auto">
            <a:xfrm>
              <a:off x="674" y="2317"/>
              <a:ext cx="39" cy="57"/>
            </a:xfrm>
            <a:custGeom>
              <a:avLst/>
              <a:gdLst>
                <a:gd name="T0" fmla="*/ 0 w 194"/>
                <a:gd name="T1" fmla="*/ 0 h 284"/>
                <a:gd name="T2" fmla="*/ 0 w 194"/>
                <a:gd name="T3" fmla="*/ 0 h 284"/>
                <a:gd name="T4" fmla="*/ 0 w 194"/>
                <a:gd name="T5" fmla="*/ 0 h 284"/>
                <a:gd name="T6" fmla="*/ 0 w 194"/>
                <a:gd name="T7" fmla="*/ 0 h 284"/>
                <a:gd name="T8" fmla="*/ 0 w 194"/>
                <a:gd name="T9" fmla="*/ 0 h 284"/>
                <a:gd name="T10" fmla="*/ 0 60000 65536"/>
                <a:gd name="T11" fmla="*/ 0 60000 65536"/>
                <a:gd name="T12" fmla="*/ 0 60000 65536"/>
                <a:gd name="T13" fmla="*/ 0 60000 65536"/>
                <a:gd name="T14" fmla="*/ 0 60000 65536"/>
                <a:gd name="T15" fmla="*/ 0 w 194"/>
                <a:gd name="T16" fmla="*/ 0 h 284"/>
                <a:gd name="T17" fmla="*/ 194 w 194"/>
                <a:gd name="T18" fmla="*/ 284 h 284"/>
              </a:gdLst>
              <a:ahLst/>
              <a:cxnLst>
                <a:cxn ang="T10">
                  <a:pos x="T0" y="T1"/>
                </a:cxn>
                <a:cxn ang="T11">
                  <a:pos x="T2" y="T3"/>
                </a:cxn>
                <a:cxn ang="T12">
                  <a:pos x="T4" y="T5"/>
                </a:cxn>
                <a:cxn ang="T13">
                  <a:pos x="T6" y="T7"/>
                </a:cxn>
                <a:cxn ang="T14">
                  <a:pos x="T8" y="T9"/>
                </a:cxn>
              </a:cxnLst>
              <a:rect l="T15" t="T16" r="T17" b="T18"/>
              <a:pathLst>
                <a:path w="194" h="284">
                  <a:moveTo>
                    <a:pt x="73" y="284"/>
                  </a:moveTo>
                  <a:lnTo>
                    <a:pt x="0" y="195"/>
                  </a:lnTo>
                  <a:lnTo>
                    <a:pt x="108" y="0"/>
                  </a:lnTo>
                  <a:lnTo>
                    <a:pt x="194" y="55"/>
                  </a:lnTo>
                  <a:lnTo>
                    <a:pt x="73" y="284"/>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61" name="Freeform 58"/>
            <p:cNvSpPr>
              <a:spLocks/>
            </p:cNvSpPr>
            <p:nvPr/>
          </p:nvSpPr>
          <p:spPr bwMode="auto">
            <a:xfrm>
              <a:off x="724" y="2281"/>
              <a:ext cx="85" cy="54"/>
            </a:xfrm>
            <a:custGeom>
              <a:avLst/>
              <a:gdLst>
                <a:gd name="T0" fmla="*/ 0 w 423"/>
                <a:gd name="T1" fmla="*/ 0 h 269"/>
                <a:gd name="T2" fmla="*/ 0 w 423"/>
                <a:gd name="T3" fmla="*/ 0 h 269"/>
                <a:gd name="T4" fmla="*/ 0 w 423"/>
                <a:gd name="T5" fmla="*/ 0 h 269"/>
                <a:gd name="T6" fmla="*/ 0 w 423"/>
                <a:gd name="T7" fmla="*/ 0 h 269"/>
                <a:gd name="T8" fmla="*/ 0 w 423"/>
                <a:gd name="T9" fmla="*/ 0 h 269"/>
                <a:gd name="T10" fmla="*/ 0 w 423"/>
                <a:gd name="T11" fmla="*/ 0 h 269"/>
                <a:gd name="T12" fmla="*/ 0 60000 65536"/>
                <a:gd name="T13" fmla="*/ 0 60000 65536"/>
                <a:gd name="T14" fmla="*/ 0 60000 65536"/>
                <a:gd name="T15" fmla="*/ 0 60000 65536"/>
                <a:gd name="T16" fmla="*/ 0 60000 65536"/>
                <a:gd name="T17" fmla="*/ 0 60000 65536"/>
                <a:gd name="T18" fmla="*/ 0 w 423"/>
                <a:gd name="T19" fmla="*/ 0 h 269"/>
                <a:gd name="T20" fmla="*/ 423 w 423"/>
                <a:gd name="T21" fmla="*/ 269 h 269"/>
              </a:gdLst>
              <a:ahLst/>
              <a:cxnLst>
                <a:cxn ang="T12">
                  <a:pos x="T0" y="T1"/>
                </a:cxn>
                <a:cxn ang="T13">
                  <a:pos x="T2" y="T3"/>
                </a:cxn>
                <a:cxn ang="T14">
                  <a:pos x="T4" y="T5"/>
                </a:cxn>
                <a:cxn ang="T15">
                  <a:pos x="T6" y="T7"/>
                </a:cxn>
                <a:cxn ang="T16">
                  <a:pos x="T8" y="T9"/>
                </a:cxn>
                <a:cxn ang="T17">
                  <a:pos x="T10" y="T11"/>
                </a:cxn>
              </a:cxnLst>
              <a:rect l="T18" t="T19" r="T20" b="T21"/>
              <a:pathLst>
                <a:path w="423" h="269">
                  <a:moveTo>
                    <a:pt x="0" y="170"/>
                  </a:moveTo>
                  <a:lnTo>
                    <a:pt x="163" y="263"/>
                  </a:lnTo>
                  <a:lnTo>
                    <a:pt x="303" y="269"/>
                  </a:lnTo>
                  <a:lnTo>
                    <a:pt x="423" y="81"/>
                  </a:lnTo>
                  <a:lnTo>
                    <a:pt x="214" y="0"/>
                  </a:lnTo>
                  <a:lnTo>
                    <a:pt x="0" y="17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62" name="Freeform 59"/>
            <p:cNvSpPr>
              <a:spLocks/>
            </p:cNvSpPr>
            <p:nvPr/>
          </p:nvSpPr>
          <p:spPr bwMode="auto">
            <a:xfrm>
              <a:off x="814" y="2313"/>
              <a:ext cx="79" cy="75"/>
            </a:xfrm>
            <a:custGeom>
              <a:avLst/>
              <a:gdLst>
                <a:gd name="T0" fmla="*/ 0 w 398"/>
                <a:gd name="T1" fmla="*/ 0 h 373"/>
                <a:gd name="T2" fmla="*/ 0 w 398"/>
                <a:gd name="T3" fmla="*/ 0 h 373"/>
                <a:gd name="T4" fmla="*/ 0 w 398"/>
                <a:gd name="T5" fmla="*/ 0 h 373"/>
                <a:gd name="T6" fmla="*/ 0 w 398"/>
                <a:gd name="T7" fmla="*/ 0 h 373"/>
                <a:gd name="T8" fmla="*/ 0 w 398"/>
                <a:gd name="T9" fmla="*/ 0 h 373"/>
                <a:gd name="T10" fmla="*/ 0 w 398"/>
                <a:gd name="T11" fmla="*/ 0 h 373"/>
                <a:gd name="T12" fmla="*/ 0 w 398"/>
                <a:gd name="T13" fmla="*/ 0 h 373"/>
                <a:gd name="T14" fmla="*/ 0 60000 65536"/>
                <a:gd name="T15" fmla="*/ 0 60000 65536"/>
                <a:gd name="T16" fmla="*/ 0 60000 65536"/>
                <a:gd name="T17" fmla="*/ 0 60000 65536"/>
                <a:gd name="T18" fmla="*/ 0 60000 65536"/>
                <a:gd name="T19" fmla="*/ 0 60000 65536"/>
                <a:gd name="T20" fmla="*/ 0 60000 65536"/>
                <a:gd name="T21" fmla="*/ 0 w 398"/>
                <a:gd name="T22" fmla="*/ 0 h 373"/>
                <a:gd name="T23" fmla="*/ 398 w 398"/>
                <a:gd name="T24" fmla="*/ 373 h 37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98" h="373">
                  <a:moveTo>
                    <a:pt x="0" y="77"/>
                  </a:moveTo>
                  <a:lnTo>
                    <a:pt x="227" y="0"/>
                  </a:lnTo>
                  <a:lnTo>
                    <a:pt x="316" y="112"/>
                  </a:lnTo>
                  <a:lnTo>
                    <a:pt x="366" y="211"/>
                  </a:lnTo>
                  <a:lnTo>
                    <a:pt x="398" y="349"/>
                  </a:lnTo>
                  <a:lnTo>
                    <a:pt x="212" y="373"/>
                  </a:lnTo>
                  <a:lnTo>
                    <a:pt x="0" y="77"/>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63" name="Freeform 60"/>
            <p:cNvSpPr>
              <a:spLocks/>
            </p:cNvSpPr>
            <p:nvPr/>
          </p:nvSpPr>
          <p:spPr bwMode="auto">
            <a:xfrm>
              <a:off x="910" y="2379"/>
              <a:ext cx="74" cy="41"/>
            </a:xfrm>
            <a:custGeom>
              <a:avLst/>
              <a:gdLst>
                <a:gd name="T0" fmla="*/ 0 w 371"/>
                <a:gd name="T1" fmla="*/ 0 h 203"/>
                <a:gd name="T2" fmla="*/ 0 w 371"/>
                <a:gd name="T3" fmla="*/ 0 h 203"/>
                <a:gd name="T4" fmla="*/ 0 w 371"/>
                <a:gd name="T5" fmla="*/ 0 h 203"/>
                <a:gd name="T6" fmla="*/ 0 w 371"/>
                <a:gd name="T7" fmla="*/ 0 h 203"/>
                <a:gd name="T8" fmla="*/ 0 w 371"/>
                <a:gd name="T9" fmla="*/ 0 h 203"/>
                <a:gd name="T10" fmla="*/ 0 w 371"/>
                <a:gd name="T11" fmla="*/ 0 h 203"/>
                <a:gd name="T12" fmla="*/ 0 60000 65536"/>
                <a:gd name="T13" fmla="*/ 0 60000 65536"/>
                <a:gd name="T14" fmla="*/ 0 60000 65536"/>
                <a:gd name="T15" fmla="*/ 0 60000 65536"/>
                <a:gd name="T16" fmla="*/ 0 60000 65536"/>
                <a:gd name="T17" fmla="*/ 0 60000 65536"/>
                <a:gd name="T18" fmla="*/ 0 w 371"/>
                <a:gd name="T19" fmla="*/ 0 h 203"/>
                <a:gd name="T20" fmla="*/ 371 w 371"/>
                <a:gd name="T21" fmla="*/ 203 h 203"/>
              </a:gdLst>
              <a:ahLst/>
              <a:cxnLst>
                <a:cxn ang="T12">
                  <a:pos x="T0" y="T1"/>
                </a:cxn>
                <a:cxn ang="T13">
                  <a:pos x="T2" y="T3"/>
                </a:cxn>
                <a:cxn ang="T14">
                  <a:pos x="T4" y="T5"/>
                </a:cxn>
                <a:cxn ang="T15">
                  <a:pos x="T6" y="T7"/>
                </a:cxn>
                <a:cxn ang="T16">
                  <a:pos x="T8" y="T9"/>
                </a:cxn>
                <a:cxn ang="T17">
                  <a:pos x="T10" y="T11"/>
                </a:cxn>
              </a:cxnLst>
              <a:rect l="T18" t="T19" r="T20" b="T21"/>
              <a:pathLst>
                <a:path w="371" h="203">
                  <a:moveTo>
                    <a:pt x="70" y="0"/>
                  </a:moveTo>
                  <a:lnTo>
                    <a:pt x="0" y="187"/>
                  </a:lnTo>
                  <a:lnTo>
                    <a:pt x="118" y="203"/>
                  </a:lnTo>
                  <a:lnTo>
                    <a:pt x="289" y="197"/>
                  </a:lnTo>
                  <a:lnTo>
                    <a:pt x="371" y="24"/>
                  </a:lnTo>
                  <a:lnTo>
                    <a:pt x="70"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64" name="Freeform 61"/>
            <p:cNvSpPr>
              <a:spLocks/>
            </p:cNvSpPr>
            <p:nvPr/>
          </p:nvSpPr>
          <p:spPr bwMode="auto">
            <a:xfrm>
              <a:off x="947" y="2437"/>
              <a:ext cx="24" cy="28"/>
            </a:xfrm>
            <a:custGeom>
              <a:avLst/>
              <a:gdLst>
                <a:gd name="T0" fmla="*/ 0 w 120"/>
                <a:gd name="T1" fmla="*/ 0 h 138"/>
                <a:gd name="T2" fmla="*/ 0 w 120"/>
                <a:gd name="T3" fmla="*/ 0 h 138"/>
                <a:gd name="T4" fmla="*/ 0 w 120"/>
                <a:gd name="T5" fmla="*/ 0 h 138"/>
                <a:gd name="T6" fmla="*/ 0 w 120"/>
                <a:gd name="T7" fmla="*/ 0 h 138"/>
                <a:gd name="T8" fmla="*/ 0 w 120"/>
                <a:gd name="T9" fmla="*/ 0 h 138"/>
                <a:gd name="T10" fmla="*/ 0 60000 65536"/>
                <a:gd name="T11" fmla="*/ 0 60000 65536"/>
                <a:gd name="T12" fmla="*/ 0 60000 65536"/>
                <a:gd name="T13" fmla="*/ 0 60000 65536"/>
                <a:gd name="T14" fmla="*/ 0 60000 65536"/>
                <a:gd name="T15" fmla="*/ 0 w 120"/>
                <a:gd name="T16" fmla="*/ 0 h 138"/>
                <a:gd name="T17" fmla="*/ 120 w 120"/>
                <a:gd name="T18" fmla="*/ 138 h 138"/>
              </a:gdLst>
              <a:ahLst/>
              <a:cxnLst>
                <a:cxn ang="T10">
                  <a:pos x="T0" y="T1"/>
                </a:cxn>
                <a:cxn ang="T11">
                  <a:pos x="T2" y="T3"/>
                </a:cxn>
                <a:cxn ang="T12">
                  <a:pos x="T4" y="T5"/>
                </a:cxn>
                <a:cxn ang="T13">
                  <a:pos x="T6" y="T7"/>
                </a:cxn>
                <a:cxn ang="T14">
                  <a:pos x="T8" y="T9"/>
                </a:cxn>
              </a:cxnLst>
              <a:rect l="T15" t="T16" r="T17" b="T18"/>
              <a:pathLst>
                <a:path w="120" h="138">
                  <a:moveTo>
                    <a:pt x="98" y="0"/>
                  </a:moveTo>
                  <a:lnTo>
                    <a:pt x="0" y="0"/>
                  </a:lnTo>
                  <a:lnTo>
                    <a:pt x="17" y="138"/>
                  </a:lnTo>
                  <a:lnTo>
                    <a:pt x="120" y="118"/>
                  </a:lnTo>
                  <a:lnTo>
                    <a:pt x="98"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65" name="Freeform 62"/>
            <p:cNvSpPr>
              <a:spLocks/>
            </p:cNvSpPr>
            <p:nvPr/>
          </p:nvSpPr>
          <p:spPr bwMode="auto">
            <a:xfrm>
              <a:off x="1075" y="2512"/>
              <a:ext cx="147" cy="174"/>
            </a:xfrm>
            <a:custGeom>
              <a:avLst/>
              <a:gdLst>
                <a:gd name="T0" fmla="*/ 0 w 737"/>
                <a:gd name="T1" fmla="*/ 0 h 870"/>
                <a:gd name="T2" fmla="*/ 0 w 737"/>
                <a:gd name="T3" fmla="*/ 0 h 870"/>
                <a:gd name="T4" fmla="*/ 0 w 737"/>
                <a:gd name="T5" fmla="*/ 0 h 870"/>
                <a:gd name="T6" fmla="*/ 0 w 737"/>
                <a:gd name="T7" fmla="*/ 0 h 870"/>
                <a:gd name="T8" fmla="*/ 0 w 737"/>
                <a:gd name="T9" fmla="*/ 0 h 870"/>
                <a:gd name="T10" fmla="*/ 0 w 737"/>
                <a:gd name="T11" fmla="*/ 0 h 870"/>
                <a:gd name="T12" fmla="*/ 0 w 737"/>
                <a:gd name="T13" fmla="*/ 0 h 870"/>
                <a:gd name="T14" fmla="*/ 0 w 737"/>
                <a:gd name="T15" fmla="*/ 0 h 870"/>
                <a:gd name="T16" fmla="*/ 0 w 737"/>
                <a:gd name="T17" fmla="*/ 0 h 870"/>
                <a:gd name="T18" fmla="*/ 0 w 737"/>
                <a:gd name="T19" fmla="*/ 0 h 870"/>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737"/>
                <a:gd name="T31" fmla="*/ 0 h 870"/>
                <a:gd name="T32" fmla="*/ 737 w 737"/>
                <a:gd name="T33" fmla="*/ 870 h 870"/>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737" h="870">
                  <a:moveTo>
                    <a:pt x="123" y="0"/>
                  </a:moveTo>
                  <a:lnTo>
                    <a:pt x="146" y="234"/>
                  </a:lnTo>
                  <a:lnTo>
                    <a:pt x="0" y="283"/>
                  </a:lnTo>
                  <a:lnTo>
                    <a:pt x="86" y="785"/>
                  </a:lnTo>
                  <a:lnTo>
                    <a:pt x="264" y="870"/>
                  </a:lnTo>
                  <a:lnTo>
                    <a:pt x="342" y="692"/>
                  </a:lnTo>
                  <a:lnTo>
                    <a:pt x="566" y="653"/>
                  </a:lnTo>
                  <a:lnTo>
                    <a:pt x="737" y="466"/>
                  </a:lnTo>
                  <a:lnTo>
                    <a:pt x="558" y="171"/>
                  </a:lnTo>
                  <a:lnTo>
                    <a:pt x="123"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66" name="Freeform 63"/>
            <p:cNvSpPr>
              <a:spLocks/>
            </p:cNvSpPr>
            <p:nvPr/>
          </p:nvSpPr>
          <p:spPr bwMode="auto">
            <a:xfrm>
              <a:off x="984" y="2404"/>
              <a:ext cx="81" cy="67"/>
            </a:xfrm>
            <a:custGeom>
              <a:avLst/>
              <a:gdLst>
                <a:gd name="T0" fmla="*/ 0 w 406"/>
                <a:gd name="T1" fmla="*/ 0 h 336"/>
                <a:gd name="T2" fmla="*/ 0 w 406"/>
                <a:gd name="T3" fmla="*/ 0 h 336"/>
                <a:gd name="T4" fmla="*/ 0 w 406"/>
                <a:gd name="T5" fmla="*/ 0 h 336"/>
                <a:gd name="T6" fmla="*/ 0 w 406"/>
                <a:gd name="T7" fmla="*/ 0 h 336"/>
                <a:gd name="T8" fmla="*/ 0 w 406"/>
                <a:gd name="T9" fmla="*/ 0 h 336"/>
                <a:gd name="T10" fmla="*/ 0 w 406"/>
                <a:gd name="T11" fmla="*/ 0 h 336"/>
                <a:gd name="T12" fmla="*/ 0 w 406"/>
                <a:gd name="T13" fmla="*/ 0 h 336"/>
                <a:gd name="T14" fmla="*/ 0 w 406"/>
                <a:gd name="T15" fmla="*/ 0 h 336"/>
                <a:gd name="T16" fmla="*/ 0 w 406"/>
                <a:gd name="T17" fmla="*/ 0 h 33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406"/>
                <a:gd name="T28" fmla="*/ 0 h 336"/>
                <a:gd name="T29" fmla="*/ 406 w 406"/>
                <a:gd name="T30" fmla="*/ 336 h 3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406" h="336">
                  <a:moveTo>
                    <a:pt x="82" y="0"/>
                  </a:moveTo>
                  <a:lnTo>
                    <a:pt x="0" y="100"/>
                  </a:lnTo>
                  <a:lnTo>
                    <a:pt x="35" y="178"/>
                  </a:lnTo>
                  <a:lnTo>
                    <a:pt x="76" y="262"/>
                  </a:lnTo>
                  <a:lnTo>
                    <a:pt x="189" y="336"/>
                  </a:lnTo>
                  <a:lnTo>
                    <a:pt x="398" y="283"/>
                  </a:lnTo>
                  <a:lnTo>
                    <a:pt x="406" y="144"/>
                  </a:lnTo>
                  <a:lnTo>
                    <a:pt x="156" y="94"/>
                  </a:lnTo>
                  <a:lnTo>
                    <a:pt x="82" y="0"/>
                  </a:lnTo>
                  <a:close/>
                </a:path>
              </a:pathLst>
            </a:cu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grpSp>
      <p:sp>
        <p:nvSpPr>
          <p:cNvPr id="67" name="Text Box 65"/>
          <p:cNvSpPr txBox="1">
            <a:spLocks noChangeArrowheads="1"/>
          </p:cNvSpPr>
          <p:nvPr/>
        </p:nvSpPr>
        <p:spPr bwMode="gray">
          <a:xfrm>
            <a:off x="4572000" y="4121150"/>
            <a:ext cx="533400" cy="236748"/>
          </a:xfrm>
          <a:prstGeom prst="rect">
            <a:avLst/>
          </a:prstGeom>
          <a:noFill/>
          <a:ln w="9525" algn="ctr">
            <a:noFill/>
            <a:miter lim="800000"/>
            <a:headEnd/>
            <a:tailEnd/>
          </a:ln>
        </p:spPr>
        <p:txBody>
          <a:bodyPr lIns="82058" tIns="41029" rIns="82058" bIns="41029">
            <a:spAutoFit/>
          </a:bodyPr>
          <a:lstStyle/>
          <a:p>
            <a:pPr algn="ctr" defTabSz="820738" eaLnBrk="0" hangingPunct="0">
              <a:spcBef>
                <a:spcPct val="50000"/>
              </a:spcBef>
            </a:pPr>
            <a:r>
              <a:rPr lang="en-US" sz="1000" b="1" dirty="0">
                <a:solidFill>
                  <a:srgbClr val="000000"/>
                </a:solidFill>
                <a:latin typeface="Arial"/>
                <a:ea typeface="ＭＳ Ｐゴシック" pitchFamily="34" charset="-128"/>
              </a:rPr>
              <a:t>TX</a:t>
            </a:r>
          </a:p>
        </p:txBody>
      </p:sp>
      <p:sp>
        <p:nvSpPr>
          <p:cNvPr id="68" name="Text Box 66"/>
          <p:cNvSpPr txBox="1">
            <a:spLocks noChangeArrowheads="1"/>
          </p:cNvSpPr>
          <p:nvPr/>
        </p:nvSpPr>
        <p:spPr bwMode="gray">
          <a:xfrm>
            <a:off x="7199312" y="4349750"/>
            <a:ext cx="344488" cy="236748"/>
          </a:xfrm>
          <a:prstGeom prst="rect">
            <a:avLst/>
          </a:prstGeom>
          <a:noFill/>
          <a:ln w="9525" algn="ctr">
            <a:noFill/>
            <a:miter lim="800000"/>
            <a:headEnd/>
            <a:tailEnd/>
          </a:ln>
        </p:spPr>
        <p:txBody>
          <a:bodyPr wrap="square" lIns="82058" tIns="41029" rIns="82058" bIns="41029">
            <a:spAutoFit/>
          </a:bodyPr>
          <a:lstStyle/>
          <a:p>
            <a:pPr defTabSz="820738" eaLnBrk="0" hangingPunct="0">
              <a:spcBef>
                <a:spcPct val="50000"/>
              </a:spcBef>
            </a:pPr>
            <a:r>
              <a:rPr lang="en-US" sz="1000" b="1" dirty="0">
                <a:solidFill>
                  <a:srgbClr val="000000"/>
                </a:solidFill>
                <a:latin typeface="Arial"/>
                <a:ea typeface="ＭＳ Ｐゴシック" pitchFamily="34" charset="-128"/>
              </a:rPr>
              <a:t>FL</a:t>
            </a:r>
          </a:p>
        </p:txBody>
      </p:sp>
      <p:sp>
        <p:nvSpPr>
          <p:cNvPr id="69" name="Text Box 67"/>
          <p:cNvSpPr txBox="1">
            <a:spLocks noChangeArrowheads="1"/>
          </p:cNvSpPr>
          <p:nvPr/>
        </p:nvSpPr>
        <p:spPr bwMode="gray">
          <a:xfrm>
            <a:off x="3429000" y="3587750"/>
            <a:ext cx="609600" cy="236748"/>
          </a:xfrm>
          <a:prstGeom prst="rect">
            <a:avLst/>
          </a:prstGeom>
          <a:noFill/>
          <a:ln w="9525" algn="ctr">
            <a:noFill/>
            <a:miter lim="800000"/>
            <a:headEnd/>
            <a:tailEnd/>
          </a:ln>
        </p:spPr>
        <p:txBody>
          <a:bodyPr lIns="82058" tIns="41029" rIns="82058" bIns="41029">
            <a:spAutoFit/>
          </a:bodyPr>
          <a:lstStyle/>
          <a:p>
            <a:pPr algn="ctr" defTabSz="820738" eaLnBrk="0" hangingPunct="0">
              <a:spcBef>
                <a:spcPct val="50000"/>
              </a:spcBef>
            </a:pPr>
            <a:r>
              <a:rPr lang="en-US" sz="1000" b="1" dirty="0">
                <a:solidFill>
                  <a:srgbClr val="FFFFFF"/>
                </a:solidFill>
                <a:latin typeface="Arial"/>
                <a:ea typeface="ＭＳ Ｐゴシック" pitchFamily="34" charset="-128"/>
              </a:rPr>
              <a:t>NM</a:t>
            </a:r>
          </a:p>
        </p:txBody>
      </p:sp>
      <p:sp>
        <p:nvSpPr>
          <p:cNvPr id="70" name="Text Box 68"/>
          <p:cNvSpPr txBox="1">
            <a:spLocks noChangeArrowheads="1"/>
          </p:cNvSpPr>
          <p:nvPr/>
        </p:nvSpPr>
        <p:spPr bwMode="gray">
          <a:xfrm>
            <a:off x="6705600" y="3740150"/>
            <a:ext cx="533400" cy="236748"/>
          </a:xfrm>
          <a:prstGeom prst="rect">
            <a:avLst/>
          </a:prstGeom>
          <a:noFill/>
          <a:ln w="9525" algn="ctr">
            <a:noFill/>
            <a:miter lim="800000"/>
            <a:headEnd/>
            <a:tailEnd/>
          </a:ln>
        </p:spPr>
        <p:txBody>
          <a:bodyPr lIns="82058" tIns="41029" rIns="82058" bIns="41029">
            <a:spAutoFit/>
          </a:bodyPr>
          <a:lstStyle/>
          <a:p>
            <a:pPr algn="ctr" defTabSz="820738" eaLnBrk="0" hangingPunct="0">
              <a:spcBef>
                <a:spcPct val="50000"/>
              </a:spcBef>
            </a:pPr>
            <a:r>
              <a:rPr lang="en-US" sz="1000" b="1" dirty="0">
                <a:solidFill>
                  <a:srgbClr val="000000"/>
                </a:solidFill>
                <a:latin typeface="Arial"/>
                <a:ea typeface="ＭＳ Ｐゴシック" pitchFamily="34" charset="-128"/>
              </a:rPr>
              <a:t>GA</a:t>
            </a:r>
          </a:p>
        </p:txBody>
      </p:sp>
      <p:sp>
        <p:nvSpPr>
          <p:cNvPr id="71" name="Text Box 69"/>
          <p:cNvSpPr txBox="1">
            <a:spLocks noChangeArrowheads="1"/>
          </p:cNvSpPr>
          <p:nvPr/>
        </p:nvSpPr>
        <p:spPr bwMode="gray">
          <a:xfrm>
            <a:off x="2667000" y="3511550"/>
            <a:ext cx="533400" cy="236748"/>
          </a:xfrm>
          <a:prstGeom prst="rect">
            <a:avLst/>
          </a:prstGeom>
          <a:noFill/>
          <a:ln w="9525" algn="ctr">
            <a:noFill/>
            <a:miter lim="800000"/>
            <a:headEnd/>
            <a:tailEnd/>
          </a:ln>
        </p:spPr>
        <p:txBody>
          <a:bodyPr lIns="82058" tIns="41029" rIns="82058" bIns="41029">
            <a:spAutoFit/>
          </a:bodyPr>
          <a:lstStyle/>
          <a:p>
            <a:pPr algn="ctr" defTabSz="820738" eaLnBrk="0" hangingPunct="0">
              <a:spcBef>
                <a:spcPct val="50000"/>
              </a:spcBef>
            </a:pPr>
            <a:r>
              <a:rPr lang="en-US" sz="1000" b="1" dirty="0">
                <a:solidFill>
                  <a:srgbClr val="FFFFFF"/>
                </a:solidFill>
                <a:latin typeface="Arial"/>
                <a:ea typeface="ＭＳ Ｐゴシック" pitchFamily="34" charset="-128"/>
              </a:rPr>
              <a:t>AZ</a:t>
            </a:r>
          </a:p>
        </p:txBody>
      </p:sp>
      <p:sp>
        <p:nvSpPr>
          <p:cNvPr id="72" name="Text Box 70"/>
          <p:cNvSpPr txBox="1">
            <a:spLocks noChangeArrowheads="1"/>
          </p:cNvSpPr>
          <p:nvPr/>
        </p:nvSpPr>
        <p:spPr bwMode="gray">
          <a:xfrm>
            <a:off x="1752600" y="2979948"/>
            <a:ext cx="440531" cy="234950"/>
          </a:xfrm>
          <a:prstGeom prst="rect">
            <a:avLst/>
          </a:prstGeom>
          <a:noFill/>
          <a:ln w="9525" algn="ctr">
            <a:noFill/>
            <a:miter lim="800000"/>
            <a:headEnd/>
            <a:tailEnd/>
          </a:ln>
        </p:spPr>
        <p:txBody>
          <a:bodyPr wrap="square" lIns="82058" tIns="41029" rIns="82058" bIns="41029">
            <a:spAutoFit/>
          </a:bodyPr>
          <a:lstStyle/>
          <a:p>
            <a:pPr defTabSz="820738" eaLnBrk="0" hangingPunct="0">
              <a:spcBef>
                <a:spcPct val="50000"/>
              </a:spcBef>
            </a:pPr>
            <a:r>
              <a:rPr lang="en-US" sz="1000" b="1" dirty="0">
                <a:solidFill>
                  <a:srgbClr val="FFFFFF"/>
                </a:solidFill>
                <a:latin typeface="Arial"/>
                <a:ea typeface="ＭＳ Ｐゴシック" pitchFamily="34" charset="-128"/>
              </a:rPr>
              <a:t>CA</a:t>
            </a:r>
          </a:p>
        </p:txBody>
      </p:sp>
      <p:sp>
        <p:nvSpPr>
          <p:cNvPr id="73" name="Text Box 71"/>
          <p:cNvSpPr txBox="1">
            <a:spLocks noChangeArrowheads="1"/>
          </p:cNvSpPr>
          <p:nvPr/>
        </p:nvSpPr>
        <p:spPr bwMode="gray">
          <a:xfrm>
            <a:off x="3352800" y="2218688"/>
            <a:ext cx="533400" cy="236748"/>
          </a:xfrm>
          <a:prstGeom prst="rect">
            <a:avLst/>
          </a:prstGeom>
          <a:noFill/>
          <a:ln w="9525" algn="ctr">
            <a:noFill/>
            <a:miter lim="800000"/>
            <a:headEnd/>
            <a:tailEnd/>
          </a:ln>
        </p:spPr>
        <p:txBody>
          <a:bodyPr lIns="82058" tIns="41029" rIns="82058" bIns="41029">
            <a:spAutoFit/>
          </a:bodyPr>
          <a:lstStyle/>
          <a:p>
            <a:pPr algn="ctr" defTabSz="820738" eaLnBrk="0" hangingPunct="0">
              <a:spcBef>
                <a:spcPct val="50000"/>
              </a:spcBef>
            </a:pPr>
            <a:r>
              <a:rPr lang="en-US" sz="1000" b="1" dirty="0">
                <a:solidFill>
                  <a:srgbClr val="000000"/>
                </a:solidFill>
                <a:latin typeface="Arial"/>
                <a:ea typeface="ＭＳ Ｐゴシック" pitchFamily="34" charset="-128"/>
              </a:rPr>
              <a:t>WY</a:t>
            </a:r>
          </a:p>
        </p:txBody>
      </p:sp>
      <p:sp>
        <p:nvSpPr>
          <p:cNvPr id="74" name="Text Box 72"/>
          <p:cNvSpPr txBox="1">
            <a:spLocks noChangeArrowheads="1"/>
          </p:cNvSpPr>
          <p:nvPr/>
        </p:nvSpPr>
        <p:spPr bwMode="gray">
          <a:xfrm>
            <a:off x="2209800" y="2597150"/>
            <a:ext cx="381000" cy="236748"/>
          </a:xfrm>
          <a:prstGeom prst="rect">
            <a:avLst/>
          </a:prstGeom>
          <a:noFill/>
          <a:ln w="9525" algn="ctr">
            <a:noFill/>
            <a:miter lim="800000"/>
            <a:headEnd/>
            <a:tailEnd/>
          </a:ln>
        </p:spPr>
        <p:txBody>
          <a:bodyPr wrap="square" lIns="82058" tIns="41029" rIns="82058" bIns="41029">
            <a:spAutoFit/>
          </a:bodyPr>
          <a:lstStyle/>
          <a:p>
            <a:pPr defTabSz="820738" eaLnBrk="0" hangingPunct="0">
              <a:spcBef>
                <a:spcPct val="50000"/>
              </a:spcBef>
            </a:pPr>
            <a:r>
              <a:rPr lang="en-US" sz="1000" b="1" dirty="0">
                <a:solidFill>
                  <a:srgbClr val="FFFFFF"/>
                </a:solidFill>
                <a:latin typeface="Arial"/>
                <a:ea typeface="ＭＳ Ｐゴシック" pitchFamily="34" charset="-128"/>
              </a:rPr>
              <a:t>NV</a:t>
            </a:r>
          </a:p>
        </p:txBody>
      </p:sp>
      <p:sp>
        <p:nvSpPr>
          <p:cNvPr id="75" name="Text Box 73"/>
          <p:cNvSpPr txBox="1">
            <a:spLocks noChangeArrowheads="1"/>
          </p:cNvSpPr>
          <p:nvPr/>
        </p:nvSpPr>
        <p:spPr bwMode="gray">
          <a:xfrm>
            <a:off x="457200" y="1606550"/>
            <a:ext cx="609600" cy="236748"/>
          </a:xfrm>
          <a:prstGeom prst="rect">
            <a:avLst/>
          </a:prstGeom>
          <a:noFill/>
          <a:ln w="9525" algn="ctr">
            <a:noFill/>
            <a:miter lim="800000"/>
            <a:headEnd/>
            <a:tailEnd/>
          </a:ln>
        </p:spPr>
        <p:txBody>
          <a:bodyPr lIns="82058" tIns="41029" rIns="82058" bIns="41029">
            <a:spAutoFit/>
          </a:bodyPr>
          <a:lstStyle/>
          <a:p>
            <a:pPr algn="ctr" defTabSz="820738" eaLnBrk="0" hangingPunct="0">
              <a:spcBef>
                <a:spcPct val="50000"/>
              </a:spcBef>
            </a:pPr>
            <a:r>
              <a:rPr lang="en-US" sz="1000" b="1" dirty="0">
                <a:solidFill>
                  <a:srgbClr val="000000"/>
                </a:solidFill>
                <a:latin typeface="Arial"/>
                <a:ea typeface="ＭＳ Ｐゴシック" pitchFamily="34" charset="-128"/>
              </a:rPr>
              <a:t>AK</a:t>
            </a:r>
          </a:p>
        </p:txBody>
      </p:sp>
      <p:sp>
        <p:nvSpPr>
          <p:cNvPr id="76" name="Text Box 74"/>
          <p:cNvSpPr txBox="1">
            <a:spLocks noChangeArrowheads="1"/>
          </p:cNvSpPr>
          <p:nvPr/>
        </p:nvSpPr>
        <p:spPr bwMode="gray">
          <a:xfrm>
            <a:off x="4730658" y="3488162"/>
            <a:ext cx="425450" cy="236748"/>
          </a:xfrm>
          <a:prstGeom prst="rect">
            <a:avLst/>
          </a:prstGeom>
          <a:noFill/>
          <a:ln w="9525" algn="ctr">
            <a:noFill/>
            <a:miter lim="800000"/>
            <a:headEnd/>
            <a:tailEnd/>
          </a:ln>
        </p:spPr>
        <p:txBody>
          <a:bodyPr wrap="square" lIns="82058" tIns="41029" rIns="82058" bIns="41029">
            <a:spAutoFit/>
          </a:bodyPr>
          <a:lstStyle/>
          <a:p>
            <a:pPr algn="ctr" defTabSz="820738" eaLnBrk="0" hangingPunct="0">
              <a:spcBef>
                <a:spcPct val="50000"/>
              </a:spcBef>
            </a:pPr>
            <a:r>
              <a:rPr lang="en-US" sz="1000" b="1" dirty="0">
                <a:solidFill>
                  <a:srgbClr val="000000"/>
                </a:solidFill>
                <a:latin typeface="Arial"/>
                <a:ea typeface="ＭＳ Ｐゴシック" pitchFamily="34" charset="-128"/>
              </a:rPr>
              <a:t>OK</a:t>
            </a:r>
          </a:p>
        </p:txBody>
      </p:sp>
      <p:sp>
        <p:nvSpPr>
          <p:cNvPr id="77" name="Text Box 75"/>
          <p:cNvSpPr txBox="1">
            <a:spLocks noChangeArrowheads="1"/>
          </p:cNvSpPr>
          <p:nvPr/>
        </p:nvSpPr>
        <p:spPr bwMode="gray">
          <a:xfrm>
            <a:off x="5878336" y="3790051"/>
            <a:ext cx="398463" cy="236748"/>
          </a:xfrm>
          <a:prstGeom prst="rect">
            <a:avLst/>
          </a:prstGeom>
          <a:noFill/>
          <a:ln w="9525" algn="ctr">
            <a:noFill/>
            <a:miter lim="800000"/>
            <a:headEnd/>
            <a:tailEnd/>
          </a:ln>
        </p:spPr>
        <p:txBody>
          <a:bodyPr wrap="square" lIns="82058" tIns="41029" rIns="82058" bIns="41029">
            <a:spAutoFit/>
          </a:bodyPr>
          <a:lstStyle/>
          <a:p>
            <a:pPr algn="ctr" defTabSz="820738" eaLnBrk="0" hangingPunct="0">
              <a:spcBef>
                <a:spcPct val="50000"/>
              </a:spcBef>
            </a:pPr>
            <a:r>
              <a:rPr lang="en-US" sz="1000" b="1" dirty="0">
                <a:solidFill>
                  <a:srgbClr val="000000"/>
                </a:solidFill>
                <a:latin typeface="Arial"/>
                <a:ea typeface="ＭＳ Ｐゴシック" pitchFamily="34" charset="-128"/>
              </a:rPr>
              <a:t>MS</a:t>
            </a:r>
          </a:p>
        </p:txBody>
      </p:sp>
      <p:sp>
        <p:nvSpPr>
          <p:cNvPr id="78" name="Text Box 76"/>
          <p:cNvSpPr txBox="1">
            <a:spLocks noChangeArrowheads="1"/>
          </p:cNvSpPr>
          <p:nvPr/>
        </p:nvSpPr>
        <p:spPr bwMode="gray">
          <a:xfrm>
            <a:off x="5486400" y="4044950"/>
            <a:ext cx="609600"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000000"/>
                </a:solidFill>
                <a:latin typeface="Arial"/>
                <a:ea typeface="ＭＳ Ｐゴシック" pitchFamily="34" charset="-128"/>
              </a:rPr>
              <a:t>LA</a:t>
            </a:r>
          </a:p>
        </p:txBody>
      </p:sp>
      <p:sp>
        <p:nvSpPr>
          <p:cNvPr id="79" name="Text Box 77"/>
          <p:cNvSpPr txBox="1">
            <a:spLocks noChangeArrowheads="1"/>
          </p:cNvSpPr>
          <p:nvPr/>
        </p:nvSpPr>
        <p:spPr bwMode="gray">
          <a:xfrm>
            <a:off x="3124200" y="1541463"/>
            <a:ext cx="609600" cy="236748"/>
          </a:xfrm>
          <a:prstGeom prst="rect">
            <a:avLst/>
          </a:prstGeom>
          <a:noFill/>
          <a:ln w="9525" algn="ctr">
            <a:noFill/>
            <a:miter lim="800000"/>
            <a:headEnd/>
            <a:tailEnd/>
          </a:ln>
        </p:spPr>
        <p:txBody>
          <a:bodyPr lIns="82058" tIns="41029" rIns="82058" bIns="41029">
            <a:spAutoFit/>
          </a:bodyPr>
          <a:lstStyle/>
          <a:p>
            <a:pPr algn="ctr" defTabSz="820738" eaLnBrk="0" hangingPunct="0">
              <a:spcBef>
                <a:spcPct val="50000"/>
              </a:spcBef>
            </a:pPr>
            <a:r>
              <a:rPr lang="en-US" sz="1000" b="1" dirty="0">
                <a:solidFill>
                  <a:srgbClr val="FFFFFF"/>
                </a:solidFill>
                <a:latin typeface="Arial"/>
                <a:ea typeface="ＭＳ Ｐゴシック" pitchFamily="34" charset="-128"/>
              </a:rPr>
              <a:t>MT</a:t>
            </a:r>
          </a:p>
        </p:txBody>
      </p:sp>
      <p:sp>
        <p:nvSpPr>
          <p:cNvPr id="80" name="Text Box 78"/>
          <p:cNvSpPr txBox="1">
            <a:spLocks noChangeArrowheads="1"/>
          </p:cNvSpPr>
          <p:nvPr/>
        </p:nvSpPr>
        <p:spPr bwMode="gray">
          <a:xfrm>
            <a:off x="6189663" y="3325124"/>
            <a:ext cx="381000" cy="236748"/>
          </a:xfrm>
          <a:prstGeom prst="rect">
            <a:avLst/>
          </a:prstGeom>
          <a:noFill/>
          <a:ln w="9525">
            <a:noFill/>
            <a:miter lim="800000"/>
            <a:headEnd/>
            <a:tailEnd/>
          </a:ln>
        </p:spPr>
        <p:txBody>
          <a:bodyPr wrap="square" lIns="82058" tIns="41029" rIns="82058" bIns="41029">
            <a:spAutoFit/>
          </a:bodyPr>
          <a:lstStyle/>
          <a:p>
            <a:pPr defTabSz="820738" eaLnBrk="0" hangingPunct="0">
              <a:spcBef>
                <a:spcPct val="50000"/>
              </a:spcBef>
            </a:pPr>
            <a:r>
              <a:rPr lang="en-US" sz="1000" b="1" dirty="0">
                <a:solidFill>
                  <a:srgbClr val="000000"/>
                </a:solidFill>
                <a:latin typeface="Arial"/>
                <a:ea typeface="ＭＳ Ｐゴシック" pitchFamily="34" charset="-128"/>
              </a:rPr>
              <a:t>TN</a:t>
            </a:r>
          </a:p>
        </p:txBody>
      </p:sp>
      <p:sp>
        <p:nvSpPr>
          <p:cNvPr id="81" name="Text Box 81"/>
          <p:cNvSpPr txBox="1">
            <a:spLocks noChangeArrowheads="1"/>
          </p:cNvSpPr>
          <p:nvPr/>
        </p:nvSpPr>
        <p:spPr bwMode="gray">
          <a:xfrm>
            <a:off x="2057400" y="1301750"/>
            <a:ext cx="430213"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FFFFFF"/>
                </a:solidFill>
                <a:latin typeface="Arial"/>
                <a:ea typeface="ＭＳ Ｐゴシック" pitchFamily="34" charset="-128"/>
              </a:rPr>
              <a:t>WA</a:t>
            </a:r>
          </a:p>
        </p:txBody>
      </p:sp>
      <p:sp>
        <p:nvSpPr>
          <p:cNvPr id="82" name="Text Box 82"/>
          <p:cNvSpPr txBox="1">
            <a:spLocks noChangeArrowheads="1"/>
          </p:cNvSpPr>
          <p:nvPr/>
        </p:nvSpPr>
        <p:spPr bwMode="gray">
          <a:xfrm>
            <a:off x="1828800" y="1835150"/>
            <a:ext cx="457200"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FFFFFF"/>
                </a:solidFill>
                <a:latin typeface="Arial"/>
                <a:ea typeface="ＭＳ Ｐゴシック" pitchFamily="34" charset="-128"/>
              </a:rPr>
              <a:t>OR</a:t>
            </a:r>
          </a:p>
        </p:txBody>
      </p:sp>
      <p:sp>
        <p:nvSpPr>
          <p:cNvPr id="83" name="Text Box 83"/>
          <p:cNvSpPr txBox="1">
            <a:spLocks noChangeArrowheads="1"/>
          </p:cNvSpPr>
          <p:nvPr/>
        </p:nvSpPr>
        <p:spPr bwMode="gray">
          <a:xfrm>
            <a:off x="2625433" y="1958463"/>
            <a:ext cx="357188"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000000"/>
                </a:solidFill>
                <a:latin typeface="Arial"/>
                <a:ea typeface="ＭＳ Ｐゴシック" pitchFamily="34" charset="-128"/>
              </a:rPr>
              <a:t>ID</a:t>
            </a:r>
          </a:p>
        </p:txBody>
      </p:sp>
      <p:sp>
        <p:nvSpPr>
          <p:cNvPr id="84" name="Text Box 84"/>
          <p:cNvSpPr txBox="1">
            <a:spLocks noChangeArrowheads="1"/>
          </p:cNvSpPr>
          <p:nvPr/>
        </p:nvSpPr>
        <p:spPr bwMode="gray">
          <a:xfrm>
            <a:off x="2895600" y="2749550"/>
            <a:ext cx="338138"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UT</a:t>
            </a:r>
          </a:p>
        </p:txBody>
      </p:sp>
      <p:sp>
        <p:nvSpPr>
          <p:cNvPr id="85" name="Text Box 85"/>
          <p:cNvSpPr txBox="1">
            <a:spLocks noChangeArrowheads="1"/>
          </p:cNvSpPr>
          <p:nvPr/>
        </p:nvSpPr>
        <p:spPr bwMode="gray">
          <a:xfrm>
            <a:off x="3657600" y="2895600"/>
            <a:ext cx="457200"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FFFFFF"/>
                </a:solidFill>
                <a:latin typeface="Arial"/>
                <a:ea typeface="ＭＳ Ｐゴシック" pitchFamily="34" charset="-128"/>
              </a:rPr>
              <a:t>CO</a:t>
            </a:r>
          </a:p>
        </p:txBody>
      </p:sp>
      <p:sp>
        <p:nvSpPr>
          <p:cNvPr id="86" name="Text Box 86"/>
          <p:cNvSpPr txBox="1">
            <a:spLocks noChangeArrowheads="1"/>
          </p:cNvSpPr>
          <p:nvPr/>
        </p:nvSpPr>
        <p:spPr bwMode="gray">
          <a:xfrm>
            <a:off x="4589463" y="2994328"/>
            <a:ext cx="457200"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000000"/>
                </a:solidFill>
                <a:latin typeface="Arial"/>
                <a:ea typeface="ＭＳ Ｐゴシック" pitchFamily="34" charset="-128"/>
              </a:rPr>
              <a:t>KS</a:t>
            </a:r>
          </a:p>
        </p:txBody>
      </p:sp>
      <p:sp>
        <p:nvSpPr>
          <p:cNvPr id="87" name="Text Box 87"/>
          <p:cNvSpPr txBox="1">
            <a:spLocks noChangeArrowheads="1"/>
          </p:cNvSpPr>
          <p:nvPr/>
        </p:nvSpPr>
        <p:spPr bwMode="gray">
          <a:xfrm>
            <a:off x="4419600" y="2520950"/>
            <a:ext cx="398463"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NE</a:t>
            </a:r>
          </a:p>
        </p:txBody>
      </p:sp>
      <p:sp>
        <p:nvSpPr>
          <p:cNvPr id="88" name="Text Box 88"/>
          <p:cNvSpPr txBox="1">
            <a:spLocks noChangeArrowheads="1"/>
          </p:cNvSpPr>
          <p:nvPr/>
        </p:nvSpPr>
        <p:spPr bwMode="gray">
          <a:xfrm>
            <a:off x="4419600" y="1987550"/>
            <a:ext cx="457200"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SD</a:t>
            </a:r>
          </a:p>
        </p:txBody>
      </p:sp>
      <p:sp>
        <p:nvSpPr>
          <p:cNvPr id="89" name="Text Box 89"/>
          <p:cNvSpPr txBox="1">
            <a:spLocks noChangeArrowheads="1"/>
          </p:cNvSpPr>
          <p:nvPr/>
        </p:nvSpPr>
        <p:spPr bwMode="gray">
          <a:xfrm>
            <a:off x="4343400" y="1530350"/>
            <a:ext cx="366713"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FFFFFF"/>
                </a:solidFill>
                <a:latin typeface="Arial"/>
                <a:ea typeface="ＭＳ Ｐゴシック" pitchFamily="34" charset="-128"/>
              </a:rPr>
              <a:t>ND</a:t>
            </a:r>
          </a:p>
        </p:txBody>
      </p:sp>
      <p:sp>
        <p:nvSpPr>
          <p:cNvPr id="90" name="Text Box 90"/>
          <p:cNvSpPr txBox="1">
            <a:spLocks noChangeArrowheads="1"/>
          </p:cNvSpPr>
          <p:nvPr/>
        </p:nvSpPr>
        <p:spPr bwMode="gray">
          <a:xfrm>
            <a:off x="5105400" y="1758950"/>
            <a:ext cx="457200"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FFFFFF"/>
                </a:solidFill>
                <a:latin typeface="Arial"/>
                <a:ea typeface="ＭＳ Ｐゴシック" pitchFamily="34" charset="-128"/>
              </a:rPr>
              <a:t>MN</a:t>
            </a:r>
          </a:p>
        </p:txBody>
      </p:sp>
      <p:sp>
        <p:nvSpPr>
          <p:cNvPr id="91" name="Text Box 91"/>
          <p:cNvSpPr txBox="1">
            <a:spLocks noChangeArrowheads="1"/>
          </p:cNvSpPr>
          <p:nvPr/>
        </p:nvSpPr>
        <p:spPr bwMode="gray">
          <a:xfrm>
            <a:off x="5638800" y="1911350"/>
            <a:ext cx="457200"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WI</a:t>
            </a:r>
          </a:p>
        </p:txBody>
      </p:sp>
      <p:sp>
        <p:nvSpPr>
          <p:cNvPr id="92" name="Text Box 92"/>
          <p:cNvSpPr txBox="1">
            <a:spLocks noChangeArrowheads="1"/>
          </p:cNvSpPr>
          <p:nvPr/>
        </p:nvSpPr>
        <p:spPr bwMode="gray">
          <a:xfrm>
            <a:off x="6324600" y="2139950"/>
            <a:ext cx="381000"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FFFFFF"/>
                </a:solidFill>
                <a:latin typeface="Arial"/>
                <a:ea typeface="ＭＳ Ｐゴシック" pitchFamily="34" charset="-128"/>
              </a:rPr>
              <a:t>MI</a:t>
            </a:r>
          </a:p>
        </p:txBody>
      </p:sp>
      <p:sp>
        <p:nvSpPr>
          <p:cNvPr id="93" name="Text Box 93"/>
          <p:cNvSpPr txBox="1">
            <a:spLocks noChangeArrowheads="1"/>
          </p:cNvSpPr>
          <p:nvPr/>
        </p:nvSpPr>
        <p:spPr bwMode="gray">
          <a:xfrm>
            <a:off x="5257800" y="2368550"/>
            <a:ext cx="323850"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000000"/>
                </a:solidFill>
                <a:latin typeface="Arial"/>
                <a:ea typeface="ＭＳ Ｐゴシック" pitchFamily="34" charset="-128"/>
              </a:rPr>
              <a:t>IA</a:t>
            </a:r>
          </a:p>
        </p:txBody>
      </p:sp>
      <p:sp>
        <p:nvSpPr>
          <p:cNvPr id="94" name="Text Box 94"/>
          <p:cNvSpPr txBox="1">
            <a:spLocks noChangeArrowheads="1"/>
          </p:cNvSpPr>
          <p:nvPr/>
        </p:nvSpPr>
        <p:spPr bwMode="gray">
          <a:xfrm>
            <a:off x="5410200" y="2978150"/>
            <a:ext cx="381000"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FFFFFF"/>
                </a:solidFill>
                <a:latin typeface="Arial"/>
                <a:ea typeface="ＭＳ Ｐゴシック" pitchFamily="34" charset="-128"/>
              </a:rPr>
              <a:t>MO</a:t>
            </a:r>
          </a:p>
        </p:txBody>
      </p:sp>
      <p:sp>
        <p:nvSpPr>
          <p:cNvPr id="95" name="Text Box 95"/>
          <p:cNvSpPr txBox="1">
            <a:spLocks noChangeArrowheads="1"/>
          </p:cNvSpPr>
          <p:nvPr/>
        </p:nvSpPr>
        <p:spPr bwMode="gray">
          <a:xfrm>
            <a:off x="5410200" y="3587750"/>
            <a:ext cx="381000"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000000"/>
                </a:solidFill>
                <a:latin typeface="Arial"/>
                <a:ea typeface="ＭＳ Ｐゴシック" pitchFamily="34" charset="-128"/>
              </a:rPr>
              <a:t>AR</a:t>
            </a:r>
          </a:p>
        </p:txBody>
      </p:sp>
      <p:sp>
        <p:nvSpPr>
          <p:cNvPr id="96" name="Text Box 96"/>
          <p:cNvSpPr txBox="1">
            <a:spLocks noChangeArrowheads="1"/>
          </p:cNvSpPr>
          <p:nvPr/>
        </p:nvSpPr>
        <p:spPr bwMode="gray">
          <a:xfrm>
            <a:off x="5867400" y="2673350"/>
            <a:ext cx="304800" cy="236748"/>
          </a:xfrm>
          <a:prstGeom prst="rect">
            <a:avLst/>
          </a:prstGeom>
          <a:noFill/>
          <a:ln w="9525" algn="ctr">
            <a:noFill/>
            <a:miter lim="800000"/>
            <a:headEnd/>
            <a:tailEnd/>
          </a:ln>
        </p:spPr>
        <p:txBody>
          <a:bodyPr wrap="square" lIns="82058" tIns="41029" rIns="82058" bIns="41029">
            <a:spAutoFit/>
          </a:bodyPr>
          <a:lstStyle/>
          <a:p>
            <a:pPr defTabSz="820738" eaLnBrk="0" hangingPunct="0">
              <a:spcBef>
                <a:spcPct val="50000"/>
              </a:spcBef>
            </a:pPr>
            <a:r>
              <a:rPr lang="en-US" sz="1000" b="1" dirty="0">
                <a:solidFill>
                  <a:srgbClr val="FFFFFF"/>
                </a:solidFill>
                <a:latin typeface="Arial"/>
                <a:ea typeface="ＭＳ Ｐゴシック" pitchFamily="34" charset="-128"/>
              </a:rPr>
              <a:t>IL</a:t>
            </a:r>
          </a:p>
        </p:txBody>
      </p:sp>
      <p:sp>
        <p:nvSpPr>
          <p:cNvPr id="97" name="Text Box 97"/>
          <p:cNvSpPr txBox="1">
            <a:spLocks noChangeArrowheads="1"/>
          </p:cNvSpPr>
          <p:nvPr/>
        </p:nvSpPr>
        <p:spPr bwMode="gray">
          <a:xfrm>
            <a:off x="6245225" y="2673350"/>
            <a:ext cx="307975"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IN</a:t>
            </a:r>
          </a:p>
        </p:txBody>
      </p:sp>
      <p:sp>
        <p:nvSpPr>
          <p:cNvPr id="98" name="Text Box 98"/>
          <p:cNvSpPr txBox="1">
            <a:spLocks noChangeArrowheads="1"/>
          </p:cNvSpPr>
          <p:nvPr/>
        </p:nvSpPr>
        <p:spPr bwMode="gray">
          <a:xfrm>
            <a:off x="6570663" y="2520950"/>
            <a:ext cx="363537"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000000"/>
                </a:solidFill>
                <a:latin typeface="Arial"/>
                <a:ea typeface="ＭＳ Ｐゴシック" pitchFamily="34" charset="-128"/>
              </a:rPr>
              <a:t>OH</a:t>
            </a:r>
          </a:p>
        </p:txBody>
      </p:sp>
      <p:sp>
        <p:nvSpPr>
          <p:cNvPr id="99" name="Text Box 99"/>
          <p:cNvSpPr txBox="1">
            <a:spLocks noChangeArrowheads="1"/>
          </p:cNvSpPr>
          <p:nvPr/>
        </p:nvSpPr>
        <p:spPr bwMode="gray">
          <a:xfrm>
            <a:off x="6412706" y="3006725"/>
            <a:ext cx="381000"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000000"/>
                </a:solidFill>
                <a:latin typeface="Arial"/>
                <a:ea typeface="ＭＳ Ｐゴシック" pitchFamily="34" charset="-128"/>
              </a:rPr>
              <a:t>KY</a:t>
            </a:r>
          </a:p>
        </p:txBody>
      </p:sp>
      <p:sp>
        <p:nvSpPr>
          <p:cNvPr id="100" name="Text Box 100"/>
          <p:cNvSpPr txBox="1">
            <a:spLocks noChangeArrowheads="1"/>
          </p:cNvSpPr>
          <p:nvPr/>
        </p:nvSpPr>
        <p:spPr bwMode="gray">
          <a:xfrm>
            <a:off x="6934200" y="2749550"/>
            <a:ext cx="381000"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WV</a:t>
            </a:r>
          </a:p>
        </p:txBody>
      </p:sp>
      <p:sp>
        <p:nvSpPr>
          <p:cNvPr id="101" name="Text Box 101"/>
          <p:cNvSpPr txBox="1">
            <a:spLocks noChangeArrowheads="1"/>
          </p:cNvSpPr>
          <p:nvPr/>
        </p:nvSpPr>
        <p:spPr bwMode="gray">
          <a:xfrm>
            <a:off x="7273925" y="2825750"/>
            <a:ext cx="346075"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VA</a:t>
            </a:r>
          </a:p>
        </p:txBody>
      </p:sp>
      <p:sp>
        <p:nvSpPr>
          <p:cNvPr id="102" name="Text Box 102"/>
          <p:cNvSpPr txBox="1">
            <a:spLocks noChangeArrowheads="1"/>
          </p:cNvSpPr>
          <p:nvPr/>
        </p:nvSpPr>
        <p:spPr bwMode="gray">
          <a:xfrm>
            <a:off x="7239000" y="3206750"/>
            <a:ext cx="400844" cy="236748"/>
          </a:xfrm>
          <a:prstGeom prst="rect">
            <a:avLst/>
          </a:prstGeom>
          <a:noFill/>
          <a:ln w="9525" algn="ctr">
            <a:noFill/>
            <a:miter lim="800000"/>
            <a:headEnd/>
            <a:tailEnd/>
          </a:ln>
        </p:spPr>
        <p:txBody>
          <a:bodyPr wrap="square" lIns="82058" tIns="41029" rIns="82058" bIns="41029">
            <a:spAutoFit/>
          </a:bodyPr>
          <a:lstStyle/>
          <a:p>
            <a:pPr defTabSz="820738" eaLnBrk="0" hangingPunct="0">
              <a:spcBef>
                <a:spcPct val="50000"/>
              </a:spcBef>
            </a:pPr>
            <a:r>
              <a:rPr lang="en-US" sz="1000" b="1" dirty="0">
                <a:solidFill>
                  <a:srgbClr val="000000"/>
                </a:solidFill>
                <a:latin typeface="Arial"/>
                <a:ea typeface="ＭＳ Ｐゴシック" pitchFamily="34" charset="-128"/>
              </a:rPr>
              <a:t>NC</a:t>
            </a:r>
          </a:p>
        </p:txBody>
      </p:sp>
      <p:sp>
        <p:nvSpPr>
          <p:cNvPr id="103" name="Text Box 103"/>
          <p:cNvSpPr txBox="1">
            <a:spLocks noChangeArrowheads="1"/>
          </p:cNvSpPr>
          <p:nvPr/>
        </p:nvSpPr>
        <p:spPr bwMode="gray">
          <a:xfrm>
            <a:off x="7086600" y="3490702"/>
            <a:ext cx="381000" cy="236748"/>
          </a:xfrm>
          <a:prstGeom prst="rect">
            <a:avLst/>
          </a:prstGeom>
          <a:noFill/>
          <a:ln w="9525" algn="ctr">
            <a:noFill/>
            <a:miter lim="800000"/>
            <a:headEnd/>
            <a:tailEnd/>
          </a:ln>
        </p:spPr>
        <p:txBody>
          <a:bodyPr wrap="square" lIns="82058" tIns="41029" rIns="82058" bIns="41029">
            <a:spAutoFit/>
          </a:bodyPr>
          <a:lstStyle/>
          <a:p>
            <a:pPr defTabSz="820738" eaLnBrk="0" hangingPunct="0">
              <a:spcBef>
                <a:spcPct val="50000"/>
              </a:spcBef>
            </a:pPr>
            <a:r>
              <a:rPr lang="en-US" sz="1000" b="1" dirty="0">
                <a:solidFill>
                  <a:srgbClr val="000000"/>
                </a:solidFill>
                <a:latin typeface="Arial"/>
                <a:ea typeface="ＭＳ Ｐゴシック" pitchFamily="34" charset="-128"/>
              </a:rPr>
              <a:t>SC</a:t>
            </a:r>
          </a:p>
        </p:txBody>
      </p:sp>
      <p:sp>
        <p:nvSpPr>
          <p:cNvPr id="104" name="Text Box 104"/>
          <p:cNvSpPr txBox="1">
            <a:spLocks noChangeArrowheads="1"/>
          </p:cNvSpPr>
          <p:nvPr/>
        </p:nvSpPr>
        <p:spPr bwMode="gray">
          <a:xfrm>
            <a:off x="6324600" y="3816350"/>
            <a:ext cx="457200"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000000"/>
                </a:solidFill>
                <a:latin typeface="Arial"/>
                <a:ea typeface="ＭＳ Ｐゴシック" pitchFamily="34" charset="-128"/>
              </a:rPr>
              <a:t>AL</a:t>
            </a:r>
          </a:p>
        </p:txBody>
      </p:sp>
      <p:sp>
        <p:nvSpPr>
          <p:cNvPr id="105" name="Text Box 105"/>
          <p:cNvSpPr txBox="1">
            <a:spLocks noChangeArrowheads="1"/>
          </p:cNvSpPr>
          <p:nvPr/>
        </p:nvSpPr>
        <p:spPr bwMode="gray">
          <a:xfrm>
            <a:off x="7239000" y="2292350"/>
            <a:ext cx="379413"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PA</a:t>
            </a:r>
          </a:p>
        </p:txBody>
      </p:sp>
      <p:sp>
        <p:nvSpPr>
          <p:cNvPr id="106" name="Text Box 106"/>
          <p:cNvSpPr txBox="1">
            <a:spLocks noChangeArrowheads="1"/>
          </p:cNvSpPr>
          <p:nvPr/>
        </p:nvSpPr>
        <p:spPr bwMode="gray">
          <a:xfrm>
            <a:off x="7467600" y="1835150"/>
            <a:ext cx="369888" cy="236748"/>
          </a:xfrm>
          <a:prstGeom prst="rect">
            <a:avLst/>
          </a:prstGeom>
          <a:noFill/>
          <a:ln w="9525" algn="ctr">
            <a:noFill/>
            <a:miter lim="800000"/>
            <a:headEnd/>
            <a:tailEnd/>
          </a:ln>
        </p:spPr>
        <p:txBody>
          <a:bodyPr lIns="82058" tIns="41029" rIns="82058" bIns="41029">
            <a:spAutoFit/>
          </a:bodyPr>
          <a:lstStyle/>
          <a:p>
            <a:pPr defTabSz="820738" eaLnBrk="0" hangingPunct="0">
              <a:spcBef>
                <a:spcPct val="50000"/>
              </a:spcBef>
            </a:pPr>
            <a:r>
              <a:rPr lang="en-US" sz="1000" b="1" dirty="0">
                <a:solidFill>
                  <a:srgbClr val="FFFFFF"/>
                </a:solidFill>
                <a:latin typeface="Arial"/>
                <a:ea typeface="ＭＳ Ｐゴシック" pitchFamily="34" charset="-128"/>
              </a:rPr>
              <a:t>NY</a:t>
            </a:r>
          </a:p>
        </p:txBody>
      </p:sp>
      <p:sp>
        <p:nvSpPr>
          <p:cNvPr id="107" name="Text Box 107"/>
          <p:cNvSpPr txBox="1">
            <a:spLocks noChangeArrowheads="1"/>
          </p:cNvSpPr>
          <p:nvPr/>
        </p:nvSpPr>
        <p:spPr bwMode="gray">
          <a:xfrm>
            <a:off x="8077200" y="1301750"/>
            <a:ext cx="457200"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ME</a:t>
            </a:r>
          </a:p>
        </p:txBody>
      </p:sp>
      <p:sp>
        <p:nvSpPr>
          <p:cNvPr id="108" name="Text Box 108"/>
          <p:cNvSpPr txBox="1">
            <a:spLocks noChangeArrowheads="1"/>
          </p:cNvSpPr>
          <p:nvPr/>
        </p:nvSpPr>
        <p:spPr bwMode="gray">
          <a:xfrm>
            <a:off x="7848600" y="2895600"/>
            <a:ext cx="373063"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DC</a:t>
            </a:r>
          </a:p>
        </p:txBody>
      </p:sp>
      <p:sp>
        <p:nvSpPr>
          <p:cNvPr id="109" name="Text Box 109"/>
          <p:cNvSpPr txBox="1">
            <a:spLocks noChangeArrowheads="1"/>
          </p:cNvSpPr>
          <p:nvPr/>
        </p:nvSpPr>
        <p:spPr bwMode="gray">
          <a:xfrm>
            <a:off x="7924800" y="2743200"/>
            <a:ext cx="449263"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MD</a:t>
            </a:r>
          </a:p>
        </p:txBody>
      </p:sp>
      <p:sp>
        <p:nvSpPr>
          <p:cNvPr id="110" name="Text Box 110"/>
          <p:cNvSpPr txBox="1">
            <a:spLocks noChangeArrowheads="1"/>
          </p:cNvSpPr>
          <p:nvPr/>
        </p:nvSpPr>
        <p:spPr bwMode="gray">
          <a:xfrm>
            <a:off x="8077200" y="2590800"/>
            <a:ext cx="533400"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DE</a:t>
            </a:r>
          </a:p>
        </p:txBody>
      </p:sp>
      <p:sp>
        <p:nvSpPr>
          <p:cNvPr id="111" name="Text Box 111"/>
          <p:cNvSpPr txBox="1">
            <a:spLocks noChangeArrowheads="1"/>
          </p:cNvSpPr>
          <p:nvPr/>
        </p:nvSpPr>
        <p:spPr bwMode="gray">
          <a:xfrm>
            <a:off x="7878763" y="2368550"/>
            <a:ext cx="350837"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NJ</a:t>
            </a:r>
          </a:p>
        </p:txBody>
      </p:sp>
      <p:sp>
        <p:nvSpPr>
          <p:cNvPr id="112" name="Text Box 112"/>
          <p:cNvSpPr txBox="1">
            <a:spLocks noChangeArrowheads="1"/>
          </p:cNvSpPr>
          <p:nvPr/>
        </p:nvSpPr>
        <p:spPr bwMode="gray">
          <a:xfrm>
            <a:off x="8153400" y="2292350"/>
            <a:ext cx="363538"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CT</a:t>
            </a:r>
          </a:p>
        </p:txBody>
      </p:sp>
      <p:sp>
        <p:nvSpPr>
          <p:cNvPr id="113" name="Text Box 113"/>
          <p:cNvSpPr txBox="1">
            <a:spLocks noChangeArrowheads="1"/>
          </p:cNvSpPr>
          <p:nvPr/>
        </p:nvSpPr>
        <p:spPr bwMode="gray">
          <a:xfrm>
            <a:off x="8229600" y="2139950"/>
            <a:ext cx="396875"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RI</a:t>
            </a:r>
          </a:p>
        </p:txBody>
      </p:sp>
      <p:sp>
        <p:nvSpPr>
          <p:cNvPr id="114" name="Text Box 114"/>
          <p:cNvSpPr txBox="1">
            <a:spLocks noChangeArrowheads="1"/>
          </p:cNvSpPr>
          <p:nvPr/>
        </p:nvSpPr>
        <p:spPr bwMode="gray">
          <a:xfrm>
            <a:off x="8305800" y="1981200"/>
            <a:ext cx="381000"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MA</a:t>
            </a:r>
          </a:p>
        </p:txBody>
      </p:sp>
      <p:sp>
        <p:nvSpPr>
          <p:cNvPr id="115" name="Text Box 115"/>
          <p:cNvSpPr txBox="1">
            <a:spLocks noChangeArrowheads="1"/>
          </p:cNvSpPr>
          <p:nvPr/>
        </p:nvSpPr>
        <p:spPr bwMode="gray">
          <a:xfrm>
            <a:off x="7696200" y="1149350"/>
            <a:ext cx="533400"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NH</a:t>
            </a:r>
          </a:p>
        </p:txBody>
      </p:sp>
      <p:sp>
        <p:nvSpPr>
          <p:cNvPr id="116" name="Text Box 116"/>
          <p:cNvSpPr txBox="1">
            <a:spLocks noChangeArrowheads="1"/>
          </p:cNvSpPr>
          <p:nvPr/>
        </p:nvSpPr>
        <p:spPr bwMode="gray">
          <a:xfrm>
            <a:off x="7467600" y="1301750"/>
            <a:ext cx="369888" cy="236748"/>
          </a:xfrm>
          <a:prstGeom prst="rect">
            <a:avLst/>
          </a:prstGeom>
          <a:noFill/>
          <a:ln w="9525">
            <a:noFill/>
            <a:miter lim="800000"/>
            <a:headEnd/>
            <a:tailEnd/>
          </a:ln>
        </p:spPr>
        <p:txBody>
          <a:bodyPr lIns="82058" tIns="41029" rIns="82058" bIns="41029">
            <a:spAutoFit/>
          </a:bodyPr>
          <a:lstStyle/>
          <a:p>
            <a:pPr defTabSz="820738" eaLnBrk="0" hangingPunct="0">
              <a:spcBef>
                <a:spcPct val="50000"/>
              </a:spcBef>
            </a:pPr>
            <a:r>
              <a:rPr lang="en-US" sz="1000" b="1">
                <a:solidFill>
                  <a:srgbClr val="000000"/>
                </a:solidFill>
                <a:latin typeface="Arial"/>
                <a:ea typeface="ＭＳ Ｐゴシック" pitchFamily="34" charset="-128"/>
              </a:rPr>
              <a:t>VT</a:t>
            </a:r>
          </a:p>
        </p:txBody>
      </p:sp>
      <p:sp>
        <p:nvSpPr>
          <p:cNvPr id="117" name="Text Box 117"/>
          <p:cNvSpPr txBox="1">
            <a:spLocks noChangeArrowheads="1"/>
          </p:cNvSpPr>
          <p:nvPr/>
        </p:nvSpPr>
        <p:spPr bwMode="gray">
          <a:xfrm>
            <a:off x="892847" y="3887893"/>
            <a:ext cx="338821" cy="236748"/>
          </a:xfrm>
          <a:prstGeom prst="rect">
            <a:avLst/>
          </a:prstGeom>
          <a:noFill/>
          <a:ln w="9525">
            <a:noFill/>
            <a:miter lim="800000"/>
            <a:headEnd/>
            <a:tailEnd/>
          </a:ln>
        </p:spPr>
        <p:txBody>
          <a:bodyPr wrap="square" lIns="82058" tIns="41029" rIns="82058" bIns="41029">
            <a:spAutoFit/>
          </a:bodyPr>
          <a:lstStyle/>
          <a:p>
            <a:pPr defTabSz="820738" eaLnBrk="0" hangingPunct="0">
              <a:spcBef>
                <a:spcPct val="50000"/>
              </a:spcBef>
            </a:pPr>
            <a:r>
              <a:rPr lang="en-US" sz="1000" b="1" dirty="0">
                <a:solidFill>
                  <a:srgbClr val="000000"/>
                </a:solidFill>
                <a:latin typeface="Arial"/>
                <a:ea typeface="ＭＳ Ｐゴシック" pitchFamily="34" charset="-128"/>
              </a:rPr>
              <a:t>HI</a:t>
            </a:r>
          </a:p>
        </p:txBody>
      </p:sp>
      <p:sp>
        <p:nvSpPr>
          <p:cNvPr id="118" name="Line 118"/>
          <p:cNvSpPr>
            <a:spLocks noChangeShapeType="1"/>
          </p:cNvSpPr>
          <p:nvPr/>
        </p:nvSpPr>
        <p:spPr bwMode="auto">
          <a:xfrm flipH="1" flipV="1">
            <a:off x="7696200" y="1454150"/>
            <a:ext cx="152400" cy="228600"/>
          </a:xfrm>
          <a:prstGeom prst="line">
            <a:avLst/>
          </a:prstGeom>
          <a:noFill/>
          <a:ln w="9525">
            <a:solidFill>
              <a:schemeClr val="tx1"/>
            </a:solidFill>
            <a:round/>
            <a:headEnd/>
            <a:tailEnd/>
          </a:ln>
        </p:spPr>
        <p:txBody>
          <a:bodyPr/>
          <a:lstStyle/>
          <a:p>
            <a:endParaRPr lang="en-US" sz="2400">
              <a:solidFill>
                <a:srgbClr val="000000"/>
              </a:solidFill>
              <a:latin typeface="Arial"/>
              <a:ea typeface="ＭＳ Ｐゴシック" pitchFamily="34" charset="-128"/>
            </a:endParaRPr>
          </a:p>
        </p:txBody>
      </p:sp>
      <p:sp>
        <p:nvSpPr>
          <p:cNvPr id="119" name="Line 119"/>
          <p:cNvSpPr>
            <a:spLocks noChangeShapeType="1"/>
          </p:cNvSpPr>
          <p:nvPr/>
        </p:nvSpPr>
        <p:spPr bwMode="auto">
          <a:xfrm flipH="1" flipV="1">
            <a:off x="7924800" y="1377950"/>
            <a:ext cx="76200" cy="152400"/>
          </a:xfrm>
          <a:prstGeom prst="line">
            <a:avLst/>
          </a:prstGeom>
          <a:noFill/>
          <a:ln w="9525">
            <a:solidFill>
              <a:schemeClr val="tx1"/>
            </a:solidFill>
            <a:round/>
            <a:headEnd/>
            <a:tailEnd/>
          </a:ln>
        </p:spPr>
        <p:txBody>
          <a:bodyPr/>
          <a:lstStyle/>
          <a:p>
            <a:endParaRPr lang="en-US" sz="2400">
              <a:solidFill>
                <a:srgbClr val="000000"/>
              </a:solidFill>
              <a:latin typeface="Arial"/>
              <a:ea typeface="ＭＳ Ｐゴシック" pitchFamily="34" charset="-128"/>
            </a:endParaRPr>
          </a:p>
        </p:txBody>
      </p:sp>
      <p:sp>
        <p:nvSpPr>
          <p:cNvPr id="120" name="Line 120"/>
          <p:cNvSpPr>
            <a:spLocks noChangeShapeType="1"/>
          </p:cNvSpPr>
          <p:nvPr/>
        </p:nvSpPr>
        <p:spPr bwMode="auto">
          <a:xfrm>
            <a:off x="8229600" y="1987550"/>
            <a:ext cx="152400" cy="76200"/>
          </a:xfrm>
          <a:prstGeom prst="line">
            <a:avLst/>
          </a:prstGeom>
          <a:noFill/>
          <a:ln w="9525">
            <a:solidFill>
              <a:schemeClr val="tx1"/>
            </a:solidFill>
            <a:round/>
            <a:headEnd/>
            <a:tailEnd/>
          </a:ln>
        </p:spPr>
        <p:txBody>
          <a:bodyPr/>
          <a:lstStyle/>
          <a:p>
            <a:endParaRPr lang="en-US" sz="2400">
              <a:solidFill>
                <a:srgbClr val="000000"/>
              </a:solidFill>
              <a:latin typeface="Arial"/>
              <a:ea typeface="ＭＳ Ｐゴシック" pitchFamily="34" charset="-128"/>
            </a:endParaRPr>
          </a:p>
        </p:txBody>
      </p:sp>
      <p:sp>
        <p:nvSpPr>
          <p:cNvPr id="121" name="Line 121"/>
          <p:cNvSpPr>
            <a:spLocks noChangeShapeType="1"/>
          </p:cNvSpPr>
          <p:nvPr/>
        </p:nvSpPr>
        <p:spPr bwMode="auto">
          <a:xfrm>
            <a:off x="8153400" y="2063750"/>
            <a:ext cx="152400" cy="152400"/>
          </a:xfrm>
          <a:prstGeom prst="line">
            <a:avLst/>
          </a:prstGeom>
          <a:solidFill>
            <a:schemeClr val="accent2">
              <a:lumMod val="20000"/>
              <a:lumOff val="80000"/>
            </a:schemeClr>
          </a:solidFill>
          <a:ln w="9525">
            <a:solidFill>
              <a:schemeClr val="tx1"/>
            </a:solidFill>
            <a:miter lim="800000"/>
            <a:headEnd/>
            <a:tailEnd/>
          </a:ln>
        </p:spPr>
        <p:txBody>
          <a:bodyPr wrap="none" anchor="ctr"/>
          <a:lstStyle/>
          <a:p>
            <a:endParaRPr lang="en-US" sz="2400">
              <a:solidFill>
                <a:srgbClr val="000000"/>
              </a:solidFill>
              <a:latin typeface="Arial"/>
              <a:ea typeface="ＭＳ Ｐゴシック" pitchFamily="34" charset="-128"/>
            </a:endParaRPr>
          </a:p>
        </p:txBody>
      </p:sp>
      <p:sp>
        <p:nvSpPr>
          <p:cNvPr id="122" name="Line 122"/>
          <p:cNvSpPr>
            <a:spLocks noChangeShapeType="1"/>
          </p:cNvSpPr>
          <p:nvPr/>
        </p:nvSpPr>
        <p:spPr bwMode="auto">
          <a:xfrm>
            <a:off x="8001000" y="2063750"/>
            <a:ext cx="228600" cy="304800"/>
          </a:xfrm>
          <a:prstGeom prst="line">
            <a:avLst/>
          </a:prstGeom>
          <a:noFill/>
          <a:ln w="9525">
            <a:solidFill>
              <a:schemeClr val="tx1"/>
            </a:solidFill>
            <a:round/>
            <a:headEnd/>
            <a:tailEnd/>
          </a:ln>
        </p:spPr>
        <p:txBody>
          <a:bodyPr/>
          <a:lstStyle/>
          <a:p>
            <a:endParaRPr lang="en-US" sz="2400">
              <a:solidFill>
                <a:srgbClr val="000000"/>
              </a:solidFill>
              <a:latin typeface="Arial"/>
              <a:ea typeface="ＭＳ Ｐゴシック" pitchFamily="34" charset="-128"/>
            </a:endParaRPr>
          </a:p>
        </p:txBody>
      </p:sp>
      <p:sp>
        <p:nvSpPr>
          <p:cNvPr id="123" name="Line 123"/>
          <p:cNvSpPr>
            <a:spLocks noChangeShapeType="1"/>
          </p:cNvSpPr>
          <p:nvPr/>
        </p:nvSpPr>
        <p:spPr bwMode="auto">
          <a:xfrm>
            <a:off x="7543800" y="2673350"/>
            <a:ext cx="381000" cy="304800"/>
          </a:xfrm>
          <a:prstGeom prst="line">
            <a:avLst/>
          </a:prstGeom>
          <a:noFill/>
          <a:ln w="9525">
            <a:solidFill>
              <a:schemeClr val="tx1"/>
            </a:solidFill>
            <a:round/>
            <a:headEnd/>
            <a:tailEnd/>
          </a:ln>
        </p:spPr>
        <p:txBody>
          <a:bodyPr/>
          <a:lstStyle/>
          <a:p>
            <a:endParaRPr lang="en-US" sz="2400">
              <a:solidFill>
                <a:srgbClr val="000000"/>
              </a:solidFill>
              <a:latin typeface="Arial"/>
              <a:ea typeface="ＭＳ Ｐゴシック" pitchFamily="34" charset="-128"/>
            </a:endParaRPr>
          </a:p>
        </p:txBody>
      </p:sp>
      <p:sp>
        <p:nvSpPr>
          <p:cNvPr id="124" name="Line 124"/>
          <p:cNvSpPr>
            <a:spLocks noChangeShapeType="1"/>
          </p:cNvSpPr>
          <p:nvPr/>
        </p:nvSpPr>
        <p:spPr bwMode="auto">
          <a:xfrm>
            <a:off x="7620000" y="2673350"/>
            <a:ext cx="381000" cy="152400"/>
          </a:xfrm>
          <a:prstGeom prst="line">
            <a:avLst/>
          </a:prstGeom>
          <a:solidFill>
            <a:schemeClr val="accent5">
              <a:lumMod val="75000"/>
            </a:schemeClr>
          </a:solidFill>
          <a:ln w="9525">
            <a:solidFill>
              <a:schemeClr val="tx1"/>
            </a:solidFill>
            <a:miter lim="800000"/>
            <a:headEnd/>
            <a:tailEnd/>
          </a:ln>
        </p:spPr>
        <p:txBody>
          <a:bodyPr wrap="none" anchor="ctr"/>
          <a:lstStyle/>
          <a:p>
            <a:endParaRPr lang="en-US" sz="2400">
              <a:solidFill>
                <a:srgbClr val="000000"/>
              </a:solidFill>
              <a:latin typeface="Arial"/>
              <a:ea typeface="ＭＳ Ｐゴシック" pitchFamily="34" charset="-128"/>
            </a:endParaRPr>
          </a:p>
        </p:txBody>
      </p:sp>
      <p:sp>
        <p:nvSpPr>
          <p:cNvPr id="125" name="Line 125"/>
          <p:cNvSpPr>
            <a:spLocks noChangeShapeType="1"/>
          </p:cNvSpPr>
          <p:nvPr/>
        </p:nvSpPr>
        <p:spPr bwMode="auto">
          <a:xfrm>
            <a:off x="7772400" y="2597150"/>
            <a:ext cx="381000" cy="76200"/>
          </a:xfrm>
          <a:prstGeom prst="line">
            <a:avLst/>
          </a:prstGeom>
          <a:solidFill>
            <a:schemeClr val="accent2">
              <a:lumMod val="40000"/>
              <a:lumOff val="60000"/>
            </a:schemeClr>
          </a:solidFill>
          <a:ln w="9525">
            <a:solidFill>
              <a:schemeClr val="tx1"/>
            </a:solidFill>
            <a:miter lim="800000"/>
            <a:headEnd/>
            <a:tailEnd/>
          </a:ln>
        </p:spPr>
        <p:txBody>
          <a:bodyPr wrap="none" anchor="ctr"/>
          <a:lstStyle/>
          <a:p>
            <a:endParaRPr lang="en-US" sz="2400">
              <a:solidFill>
                <a:srgbClr val="000000"/>
              </a:solidFill>
              <a:latin typeface="Arial"/>
              <a:ea typeface="ＭＳ Ｐゴシック" pitchFamily="34" charset="-128"/>
            </a:endParaRPr>
          </a:p>
        </p:txBody>
      </p:sp>
      <p:sp>
        <p:nvSpPr>
          <p:cNvPr id="126" name="Oval 125"/>
          <p:cNvSpPr/>
          <p:nvPr/>
        </p:nvSpPr>
        <p:spPr>
          <a:xfrm>
            <a:off x="7467600" y="2627631"/>
            <a:ext cx="76200" cy="45719"/>
          </a:xfrm>
          <a:prstGeom prst="ellipse">
            <a:avLst/>
          </a:prstGeom>
          <a:solidFill>
            <a:schemeClr val="accent6"/>
          </a:solid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127" name="Text Box 126"/>
          <p:cNvSpPr txBox="1">
            <a:spLocks noChangeArrowheads="1"/>
          </p:cNvSpPr>
          <p:nvPr/>
        </p:nvSpPr>
        <p:spPr bwMode="auto">
          <a:xfrm>
            <a:off x="534418" y="4658380"/>
            <a:ext cx="1953195" cy="523220"/>
          </a:xfrm>
          <a:prstGeom prst="rect">
            <a:avLst/>
          </a:prstGeom>
          <a:noFill/>
          <a:ln w="9525">
            <a:noFill/>
            <a:miter lim="800000"/>
            <a:headEnd/>
            <a:tailEnd/>
          </a:ln>
        </p:spPr>
        <p:txBody>
          <a:bodyPr wrap="square">
            <a:spAutoFit/>
          </a:bodyPr>
          <a:lstStyle/>
          <a:p>
            <a:pPr fontAlgn="auto">
              <a:spcBef>
                <a:spcPct val="50000"/>
              </a:spcBef>
              <a:spcAft>
                <a:spcPts val="0"/>
              </a:spcAft>
              <a:defRPr/>
            </a:pPr>
            <a:r>
              <a:rPr lang="en-US" sz="1400" b="1" kern="0" dirty="0" smtClean="0">
                <a:solidFill>
                  <a:sysClr val="windowText" lastClr="000000"/>
                </a:solidFill>
                <a:latin typeface="Arial"/>
                <a:ea typeface="ＭＳ Ｐゴシック" pitchFamily="34" charset="-128"/>
              </a:rPr>
              <a:t>Expanding (23 states plus D.C.)</a:t>
            </a:r>
            <a:endParaRPr lang="en-US" sz="1400" b="1" kern="0" dirty="0">
              <a:solidFill>
                <a:sysClr val="windowText" lastClr="000000"/>
              </a:solidFill>
              <a:latin typeface="Arial"/>
              <a:ea typeface="ＭＳ Ｐゴシック" pitchFamily="34" charset="-128"/>
            </a:endParaRPr>
          </a:p>
        </p:txBody>
      </p:sp>
      <p:sp>
        <p:nvSpPr>
          <p:cNvPr id="130" name="Text Box 126"/>
          <p:cNvSpPr txBox="1">
            <a:spLocks noChangeArrowheads="1"/>
          </p:cNvSpPr>
          <p:nvPr/>
        </p:nvSpPr>
        <p:spPr bwMode="auto">
          <a:xfrm>
            <a:off x="533399" y="5940623"/>
            <a:ext cx="3445377" cy="307777"/>
          </a:xfrm>
          <a:prstGeom prst="rect">
            <a:avLst/>
          </a:prstGeom>
          <a:noFill/>
          <a:ln w="9525">
            <a:noFill/>
            <a:miter lim="800000"/>
            <a:headEnd/>
            <a:tailEnd/>
          </a:ln>
        </p:spPr>
        <p:txBody>
          <a:bodyPr wrap="square">
            <a:spAutoFit/>
          </a:bodyPr>
          <a:lstStyle/>
          <a:p>
            <a:pPr fontAlgn="auto">
              <a:spcBef>
                <a:spcPct val="50000"/>
              </a:spcBef>
              <a:spcAft>
                <a:spcPts val="0"/>
              </a:spcAft>
              <a:defRPr/>
            </a:pPr>
            <a:r>
              <a:rPr lang="en-US" sz="1400" b="1" kern="0" dirty="0" smtClean="0">
                <a:solidFill>
                  <a:sysClr val="windowText" lastClr="000000"/>
                </a:solidFill>
                <a:latin typeface="Arial"/>
                <a:ea typeface="ＭＳ Ｐゴシック" pitchFamily="34" charset="-128"/>
              </a:rPr>
              <a:t>Not expanding (14)</a:t>
            </a:r>
            <a:endParaRPr lang="en-US" sz="1400" b="1" kern="0" dirty="0">
              <a:solidFill>
                <a:sysClr val="windowText" lastClr="000000"/>
              </a:solidFill>
              <a:latin typeface="Arial"/>
              <a:ea typeface="ＭＳ Ｐゴシック" pitchFamily="34" charset="-128"/>
            </a:endParaRPr>
          </a:p>
        </p:txBody>
      </p:sp>
      <p:sp>
        <p:nvSpPr>
          <p:cNvPr id="131" name="Rectangle 66"/>
          <p:cNvSpPr>
            <a:spLocks noChangeArrowheads="1"/>
          </p:cNvSpPr>
          <p:nvPr/>
        </p:nvSpPr>
        <p:spPr bwMode="auto">
          <a:xfrm>
            <a:off x="228600" y="4800600"/>
            <a:ext cx="304800" cy="228600"/>
          </a:xfrm>
          <a:prstGeom prst="rect">
            <a:avLst/>
          </a:prstGeom>
          <a:solidFill>
            <a:schemeClr val="accent6"/>
          </a:solidFill>
          <a:ln w="9525">
            <a:solidFill>
              <a:srgbClr val="000000"/>
            </a:solidFill>
            <a:miter lim="800000"/>
            <a:headEnd/>
            <a:tailEnd/>
          </a:ln>
        </p:spPr>
        <p:txBody>
          <a:bodyPr wrap="none" anchor="ctr"/>
          <a:lstStyle/>
          <a:p>
            <a:pPr fontAlgn="auto">
              <a:spcBef>
                <a:spcPts val="0"/>
              </a:spcBef>
              <a:spcAft>
                <a:spcPts val="0"/>
              </a:spcAft>
              <a:defRPr/>
            </a:pPr>
            <a:endParaRPr lang="en-US" kern="0" dirty="0">
              <a:solidFill>
                <a:srgbClr val="002060"/>
              </a:solidFill>
              <a:latin typeface="Arial"/>
              <a:ea typeface="ＭＳ Ｐゴシック" pitchFamily="34" charset="-128"/>
            </a:endParaRPr>
          </a:p>
        </p:txBody>
      </p:sp>
      <p:sp>
        <p:nvSpPr>
          <p:cNvPr id="134" name="Rectangle 66"/>
          <p:cNvSpPr>
            <a:spLocks noChangeArrowheads="1"/>
          </p:cNvSpPr>
          <p:nvPr/>
        </p:nvSpPr>
        <p:spPr bwMode="auto">
          <a:xfrm>
            <a:off x="228600" y="5940623"/>
            <a:ext cx="304800" cy="228600"/>
          </a:xfrm>
          <a:prstGeom prst="rect">
            <a:avLst/>
          </a:prstGeom>
          <a:solidFill>
            <a:schemeClr val="bg1"/>
          </a:solidFill>
          <a:ln w="9525">
            <a:solidFill>
              <a:srgbClr val="000000"/>
            </a:solidFill>
            <a:miter lim="800000"/>
            <a:headEnd/>
            <a:tailEnd/>
          </a:ln>
        </p:spPr>
        <p:txBody>
          <a:bodyPr wrap="none" anchor="ctr"/>
          <a:lstStyle/>
          <a:p>
            <a:pPr fontAlgn="auto">
              <a:spcBef>
                <a:spcPts val="0"/>
              </a:spcBef>
              <a:spcAft>
                <a:spcPts val="0"/>
              </a:spcAft>
              <a:defRPr/>
            </a:pPr>
            <a:endParaRPr lang="en-US" kern="0" dirty="0">
              <a:solidFill>
                <a:srgbClr val="002060"/>
              </a:solidFill>
              <a:latin typeface="Arial"/>
              <a:ea typeface="ＭＳ Ｐゴシック" pitchFamily="34" charset="-128"/>
            </a:endParaRPr>
          </a:p>
        </p:txBody>
      </p:sp>
      <p:sp>
        <p:nvSpPr>
          <p:cNvPr id="135" name="Text Box 126"/>
          <p:cNvSpPr txBox="1">
            <a:spLocks noChangeArrowheads="1"/>
          </p:cNvSpPr>
          <p:nvPr/>
        </p:nvSpPr>
        <p:spPr bwMode="auto">
          <a:xfrm>
            <a:off x="533399" y="5572780"/>
            <a:ext cx="2270627" cy="307777"/>
          </a:xfrm>
          <a:prstGeom prst="rect">
            <a:avLst/>
          </a:prstGeom>
          <a:noFill/>
          <a:ln w="9525">
            <a:noFill/>
            <a:miter lim="800000"/>
            <a:headEnd/>
            <a:tailEnd/>
          </a:ln>
        </p:spPr>
        <p:txBody>
          <a:bodyPr wrap="square">
            <a:spAutoFit/>
          </a:bodyPr>
          <a:lstStyle/>
          <a:p>
            <a:pPr fontAlgn="auto">
              <a:spcBef>
                <a:spcPct val="50000"/>
              </a:spcBef>
              <a:spcAft>
                <a:spcPts val="0"/>
              </a:spcAft>
              <a:defRPr/>
            </a:pPr>
            <a:r>
              <a:rPr lang="en-US" sz="1400" b="1" kern="0" dirty="0" smtClean="0">
                <a:solidFill>
                  <a:sysClr val="windowText" lastClr="000000"/>
                </a:solidFill>
                <a:latin typeface="Arial"/>
                <a:ea typeface="ＭＳ Ｐゴシック" pitchFamily="34" charset="-128"/>
              </a:rPr>
              <a:t>Unclear/undecided (8)</a:t>
            </a:r>
            <a:endParaRPr lang="en-US" sz="1400" b="1" kern="0" dirty="0">
              <a:solidFill>
                <a:sysClr val="windowText" lastClr="000000"/>
              </a:solidFill>
              <a:latin typeface="Arial"/>
              <a:ea typeface="ＭＳ Ｐゴシック" pitchFamily="34" charset="-128"/>
            </a:endParaRPr>
          </a:p>
        </p:txBody>
      </p:sp>
      <p:sp>
        <p:nvSpPr>
          <p:cNvPr id="136" name="Rectangle 66"/>
          <p:cNvSpPr>
            <a:spLocks noChangeArrowheads="1"/>
          </p:cNvSpPr>
          <p:nvPr/>
        </p:nvSpPr>
        <p:spPr bwMode="auto">
          <a:xfrm>
            <a:off x="228600" y="5572780"/>
            <a:ext cx="304800" cy="228600"/>
          </a:xfrm>
          <a:prstGeom prst="rect">
            <a:avLst/>
          </a:prstGeom>
          <a:solidFill>
            <a:schemeClr val="accent2">
              <a:lumMod val="20000"/>
              <a:lumOff val="80000"/>
            </a:schemeClr>
          </a:solidFill>
          <a:ln w="9525">
            <a:solidFill>
              <a:srgbClr val="000000"/>
            </a:solidFill>
            <a:miter lim="800000"/>
            <a:headEnd/>
            <a:tailEnd/>
          </a:ln>
        </p:spPr>
        <p:txBody>
          <a:bodyPr wrap="none" anchor="ctr"/>
          <a:lstStyle/>
          <a:p>
            <a:pPr fontAlgn="auto">
              <a:spcBef>
                <a:spcPts val="0"/>
              </a:spcBef>
              <a:spcAft>
                <a:spcPts val="0"/>
              </a:spcAft>
              <a:defRPr/>
            </a:pPr>
            <a:endParaRPr lang="en-US" kern="0" dirty="0">
              <a:solidFill>
                <a:srgbClr val="002060"/>
              </a:solidFill>
              <a:latin typeface="Arial"/>
              <a:ea typeface="ＭＳ Ｐゴシック" pitchFamily="34" charset="-128"/>
            </a:endParaRPr>
          </a:p>
        </p:txBody>
      </p:sp>
      <p:sp>
        <p:nvSpPr>
          <p:cNvPr id="132" name="Rectangle 66"/>
          <p:cNvSpPr>
            <a:spLocks noChangeArrowheads="1"/>
          </p:cNvSpPr>
          <p:nvPr/>
        </p:nvSpPr>
        <p:spPr bwMode="auto">
          <a:xfrm>
            <a:off x="229618" y="5239762"/>
            <a:ext cx="304800" cy="228600"/>
          </a:xfrm>
          <a:prstGeom prst="rect">
            <a:avLst/>
          </a:prstGeom>
          <a:pattFill prst="dashVert">
            <a:fgClr>
              <a:srgbClr val="002447"/>
            </a:fgClr>
            <a:bgClr>
              <a:schemeClr val="bg1"/>
            </a:bgClr>
          </a:pattFill>
          <a:ln w="9525">
            <a:solidFill>
              <a:srgbClr val="000000"/>
            </a:solidFill>
            <a:miter lim="800000"/>
            <a:headEnd/>
            <a:tailEnd/>
          </a:ln>
        </p:spPr>
        <p:txBody>
          <a:bodyPr wrap="none" anchor="ctr"/>
          <a:lstStyle/>
          <a:p>
            <a:pPr fontAlgn="auto">
              <a:spcBef>
                <a:spcPts val="0"/>
              </a:spcBef>
              <a:spcAft>
                <a:spcPts val="0"/>
              </a:spcAft>
            </a:pPr>
            <a:endParaRPr lang="en-US" kern="0" dirty="0">
              <a:solidFill>
                <a:srgbClr val="002060"/>
              </a:solidFill>
              <a:latin typeface="Arial"/>
              <a:ea typeface="ＭＳ Ｐゴシック" pitchFamily="34" charset="-128"/>
            </a:endParaRPr>
          </a:p>
        </p:txBody>
      </p:sp>
      <p:sp>
        <p:nvSpPr>
          <p:cNvPr id="133" name="Text Box 126"/>
          <p:cNvSpPr txBox="1">
            <a:spLocks noChangeArrowheads="1"/>
          </p:cNvSpPr>
          <p:nvPr/>
        </p:nvSpPr>
        <p:spPr bwMode="auto">
          <a:xfrm>
            <a:off x="533400" y="5181600"/>
            <a:ext cx="2700338" cy="307777"/>
          </a:xfrm>
          <a:prstGeom prst="rect">
            <a:avLst/>
          </a:prstGeom>
          <a:noFill/>
          <a:ln w="9525">
            <a:noFill/>
            <a:miter lim="800000"/>
            <a:headEnd/>
            <a:tailEnd/>
          </a:ln>
        </p:spPr>
        <p:txBody>
          <a:bodyPr wrap="square">
            <a:spAutoFit/>
          </a:bodyPr>
          <a:lstStyle/>
          <a:p>
            <a:pPr fontAlgn="auto">
              <a:spcBef>
                <a:spcPct val="50000"/>
              </a:spcBef>
              <a:spcAft>
                <a:spcPts val="0"/>
              </a:spcAft>
              <a:defRPr/>
            </a:pPr>
            <a:r>
              <a:rPr lang="en-US" sz="1400" b="1" kern="0" dirty="0" smtClean="0">
                <a:solidFill>
                  <a:sysClr val="windowText" lastClr="000000"/>
                </a:solidFill>
                <a:latin typeface="Arial"/>
                <a:ea typeface="ＭＳ Ｐゴシック" pitchFamily="34" charset="-128"/>
              </a:rPr>
              <a:t>Expanding, with variation (5 )</a:t>
            </a:r>
            <a:endParaRPr lang="en-US" sz="1400" b="1" kern="0" dirty="0">
              <a:solidFill>
                <a:sysClr val="windowText" lastClr="000000"/>
              </a:solidFill>
              <a:latin typeface="Arial"/>
              <a:ea typeface="ＭＳ Ｐゴシック" pitchFamily="34" charset="-128"/>
            </a:endParaRPr>
          </a:p>
        </p:txBody>
      </p:sp>
    </p:spTree>
    <p:extLst>
      <p:ext uri="{BB962C8B-B14F-4D97-AF65-F5344CB8AC3E}">
        <p14:creationId xmlns:p14="http://schemas.microsoft.com/office/powerpoint/2010/main" val="2777801140"/>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6_Default Design">
  <a:themeElements>
    <a:clrScheme name="6_Default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33FF"/>
      </a:folHlink>
    </a:clrScheme>
    <a:fontScheme name="6_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6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6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6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6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6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6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6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6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6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6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6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6_Default Design 13">
        <a:dk1>
          <a:srgbClr val="000000"/>
        </a:dk1>
        <a:lt1>
          <a:srgbClr val="0000FF"/>
        </a:lt1>
        <a:dk2>
          <a:srgbClr val="000000"/>
        </a:dk2>
        <a:lt2>
          <a:srgbClr val="808080"/>
        </a:lt2>
        <a:accent1>
          <a:srgbClr val="BBE0E3"/>
        </a:accent1>
        <a:accent2>
          <a:srgbClr val="333399"/>
        </a:accent2>
        <a:accent3>
          <a:srgbClr val="AAAA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6_Default Design 14">
        <a:dk1>
          <a:srgbClr val="808080"/>
        </a:dk1>
        <a:lt1>
          <a:srgbClr val="FFFFFF"/>
        </a:lt1>
        <a:dk2>
          <a:srgbClr val="0000FF"/>
        </a:dk2>
        <a:lt2>
          <a:srgbClr val="FFFF00"/>
        </a:lt2>
        <a:accent1>
          <a:srgbClr val="BBE0E3"/>
        </a:accent1>
        <a:accent2>
          <a:srgbClr val="333399"/>
        </a:accent2>
        <a:accent3>
          <a:srgbClr val="AAAAFF"/>
        </a:accent3>
        <a:accent4>
          <a:srgbClr val="DADADA"/>
        </a:accent4>
        <a:accent5>
          <a:srgbClr val="DAEDEF"/>
        </a:accent5>
        <a:accent6>
          <a:srgbClr val="2D2D8A"/>
        </a:accent6>
        <a:hlink>
          <a:srgbClr val="009999"/>
        </a:hlink>
        <a:folHlink>
          <a:srgbClr val="99CC00"/>
        </a:folHlink>
      </a:clrScheme>
      <a:clrMap bg1="dk2" tx1="lt1" bg2="dk1" tx2="lt2" accent1="accent1" accent2="accent2" accent3="accent3" accent4="accent4" accent5="accent5" accent6="accent6" hlink="hlink" folHlink="folHlink"/>
    </a:extraClrScheme>
    <a:extraClrScheme>
      <a:clrScheme name="6_Default Design 15">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FF"/>
        </a:hlink>
        <a:folHlink>
          <a:srgbClr val="9933FF"/>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17727</TotalTime>
  <Words>579</Words>
  <Application>Microsoft Office PowerPoint</Application>
  <PresentationFormat>On-screen Show (4:3)</PresentationFormat>
  <Paragraphs>85</Paragraphs>
  <Slides>3</Slides>
  <Notes>3</Notes>
  <HiddenSlides>0</HiddenSlides>
  <MMClips>0</MMClips>
  <ScaleCrop>false</ScaleCrop>
  <HeadingPairs>
    <vt:vector size="4" baseType="variant">
      <vt:variant>
        <vt:lpstr>Theme</vt:lpstr>
      </vt:variant>
      <vt:variant>
        <vt:i4>2</vt:i4>
      </vt:variant>
      <vt:variant>
        <vt:lpstr>Slide Titles</vt:lpstr>
      </vt:variant>
      <vt:variant>
        <vt:i4>3</vt:i4>
      </vt:variant>
    </vt:vector>
  </HeadingPairs>
  <TitlesOfParts>
    <vt:vector size="5" baseType="lpstr">
      <vt:lpstr>Default Design</vt:lpstr>
      <vt:lpstr>6_Default Design</vt:lpstr>
      <vt:lpstr>PowerPoint Presentation</vt:lpstr>
      <vt:lpstr>PowerPoint Presentation</vt:lpstr>
      <vt:lpstr>Exhibit 3. Status of State Participation in the Affordable Care Act’s Medicaid Expansion, as of April 2013</vt:lpstr>
    </vt:vector>
  </TitlesOfParts>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Exhibits -- Help on the Horizon: How the Recession Has Left Millions of Workers Without Health Insurance, and How Health Reform Will Bring Relief Findings from The Commonwealth Fund Biennial Health Insurance Survey of 2010</dc:title>
  <dc:creator>Collins Doty Robertson Garber</dc:creator>
  <cp:lastModifiedBy>Christine F. Haran</cp:lastModifiedBy>
  <cp:revision>1578</cp:revision>
  <cp:lastPrinted>2013-04-17T21:59:01Z</cp:lastPrinted>
  <dcterms:created xsi:type="dcterms:W3CDTF">2011-03-11T15:05:10Z</dcterms:created>
  <dcterms:modified xsi:type="dcterms:W3CDTF">2013-04-25T16:16:38Z</dcterms:modified>
</cp:coreProperties>
</file>