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9" r:id="rId1"/>
    <p:sldMasterId id="2147483887" r:id="rId2"/>
    <p:sldMasterId id="2147485327" r:id="rId3"/>
  </p:sldMasterIdLst>
  <p:notesMasterIdLst>
    <p:notesMasterId r:id="rId5"/>
  </p:notesMasterIdLst>
  <p:handoutMasterIdLst>
    <p:handoutMasterId r:id="rId6"/>
  </p:handoutMasterIdLst>
  <p:sldIdLst>
    <p:sldId id="275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19" autoAdjust="0"/>
    <p:restoredTop sz="99084" autoAdjust="0"/>
  </p:normalViewPr>
  <p:slideViewPr>
    <p:cSldViewPr>
      <p:cViewPr varScale="1">
        <p:scale>
          <a:sx n="113" d="100"/>
          <a:sy n="113" d="100"/>
        </p:scale>
        <p:origin x="-24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DCD696-E379-4360-887C-0D9FDAE56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87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9DFBFD-9B2A-486C-B0B2-83BB133A9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3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5597"/>
            <a:endParaRPr lang="en-US" dirty="0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9D426-11E3-41C9-9AE5-31A2C4F3F845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6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  <a:ea typeface="+mn-ea"/>
                </a:rPr>
                <a:t>THE COMMONWEALTH</a:t>
              </a:r>
            </a:p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  <a:ea typeface="+mn-ea"/>
                </a:rPr>
                <a:t> FUND</a:t>
              </a:r>
            </a:p>
          </p:txBody>
        </p:sp>
      </p:grpSp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2660A3A7-3836-4AB9-810F-52FE92990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63513"/>
            <a:ext cx="2284412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3513"/>
            <a:ext cx="6704013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5A2C5457-4702-4475-85CC-21DB44247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51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09550" y="1123950"/>
            <a:ext cx="87630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C2383467-CC0B-4771-AA5A-14076F4C1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152400" y="166688"/>
            <a:ext cx="1728788" cy="1554162"/>
            <a:chOff x="49" y="105"/>
            <a:chExt cx="1089" cy="979"/>
          </a:xfrm>
        </p:grpSpPr>
        <p:sp>
          <p:nvSpPr>
            <p:cNvPr id="5" name="Oval 12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+mn-ea"/>
                <a:cs typeface="Arial" charset="0"/>
              </a:endParaRPr>
            </a:p>
          </p:txBody>
        </p:sp>
        <p:sp>
          <p:nvSpPr>
            <p:cNvPr id="6" name="Text Box 13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  <a:ea typeface="+mn-ea"/>
                  <a:cs typeface="Arial" charset="0"/>
                </a:rPr>
                <a:t>THE COMMONWEALTH</a:t>
              </a:r>
            </a:p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  <a:ea typeface="+mn-ea"/>
                  <a:cs typeface="Arial" charset="0"/>
                </a:rPr>
                <a:t> FUND</a:t>
              </a: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5A73B7B-707F-442E-B258-5EE323B1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5A8480D-A0B6-43AD-AF19-79ABA24CE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D1C2626-A3F4-47D6-A1F2-E90CDFBFE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7CC3894-6093-4890-BF4C-EFF94AA59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8E10EF5-FF1D-4BF4-B592-132490533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8AD0A9A-2BB5-48EF-ACEC-A5138BE54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34B264D-2DBE-4515-B9FF-50D31C37F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1A5A54D-F45A-4C41-B1B0-D3A62D158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B676348-977A-4D6C-8155-171BEE089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159373C-7C42-4CA1-A629-56FD8CCA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AE258D2-F158-442D-A8BC-3391926DE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69AFBFC-4EDC-4236-ADB2-B82FA04B6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3E44C64-5F77-4FD9-A41F-7E123EE19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152400" y="166688"/>
            <a:ext cx="1728788" cy="1554162"/>
            <a:chOff x="49" y="105"/>
            <a:chExt cx="1089" cy="979"/>
          </a:xfrm>
        </p:grpSpPr>
        <p:sp>
          <p:nvSpPr>
            <p:cNvPr id="5" name="Oval 12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ea typeface="+mn-ea"/>
                <a:cs typeface="Arial" charset="0"/>
              </a:endParaRPr>
            </a:p>
          </p:txBody>
        </p:sp>
        <p:sp>
          <p:nvSpPr>
            <p:cNvPr id="6" name="Text Box 13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  <a:ea typeface="+mn-ea"/>
                  <a:cs typeface="Arial" charset="0"/>
                </a:rPr>
                <a:t>THE COMMONWEALTH</a:t>
              </a:r>
            </a:p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  <a:ea typeface="+mn-ea"/>
                  <a:cs typeface="Arial" charset="0"/>
                </a:rPr>
                <a:t> FUND</a:t>
              </a: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C60E-0A61-4611-A42F-A33FF6A68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7998542" y="5427329"/>
            <a:ext cx="1143000" cy="914400"/>
            <a:chOff x="5058" y="3695"/>
            <a:chExt cx="720" cy="576"/>
          </a:xfrm>
        </p:grpSpPr>
        <p:sp>
          <p:nvSpPr>
            <p:cNvPr id="6" name="Oval 5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00" b="1" dirty="0">
                  <a:solidFill>
                    <a:srgbClr val="000000"/>
                  </a:solidFill>
                  <a:ea typeface="+mn-ea"/>
                </a:rPr>
                <a:t>THE COMMONWEALTH</a:t>
              </a:r>
            </a:p>
            <a:p>
              <a:pPr algn="ctr">
                <a:defRPr/>
              </a:pPr>
              <a:r>
                <a:rPr lang="en-US" sz="700" b="1" dirty="0">
                  <a:solidFill>
                    <a:srgbClr val="000000"/>
                  </a:solidFill>
                  <a:ea typeface="+mn-ea"/>
                </a:rPr>
                <a:t> FUND</a:t>
              </a:r>
            </a:p>
          </p:txBody>
        </p:sp>
      </p:grp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C9B751E-EA06-44E7-8FA0-E1A8DD06A820}" type="slidenum">
              <a:rPr lang="en-US" sz="1800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0653C-DA89-45C7-9A24-A7ECB921FA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768C2083-1CB4-4A46-A0BA-C4E1F5DC4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23AA-A68C-46C9-A8E7-18EFEAA286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0A40-F4E5-412E-9302-67186D7C7C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E7E1F-4676-4B5A-B852-9C926D9EE1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18A4-6734-4D47-BAA0-EE53B743CF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E1467-C23C-428C-AB8D-5944E759E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5A105-FBDC-4A54-8D07-3E80AB23CF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93E53-E1A9-4F04-AA6F-87B9C96211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F735F-CE46-40EE-BC75-984CE650F7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F724D-79B7-4BB9-AD9B-298EBCD86B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EC29A-6138-4F86-8E5F-6921B1C9FE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112395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12395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C712C362-E544-4BC1-94BC-E6A5E279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DEEE5275-BDFD-4748-AB3B-655CE08F5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D432F24D-BA53-4190-9DF5-F98AD1921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6A61A555-B3F6-49B6-8E6D-3D8EFB161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5BB7A0AE-6254-4CE8-BC91-8BBC9EF6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C245CB65-90BA-44FD-BA97-B17F27C6F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6351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112395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A49330CC-D6D2-4FF8-9FB1-7F1C9C047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341" name="Group 5"/>
          <p:cNvGrpSpPr>
            <a:grpSpLocks/>
          </p:cNvGrpSpPr>
          <p:nvPr userDrawn="1"/>
        </p:nvGrpSpPr>
        <p:grpSpPr bwMode="auto">
          <a:xfrm>
            <a:off x="8065008" y="5897880"/>
            <a:ext cx="1143000" cy="914400"/>
            <a:chOff x="5058" y="3695"/>
            <a:chExt cx="720" cy="576"/>
          </a:xfrm>
        </p:grpSpPr>
        <p:sp>
          <p:nvSpPr>
            <p:cNvPr id="199686" name="Oval 6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99687" name="Text Box 7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00" b="1" dirty="0">
                  <a:solidFill>
                    <a:srgbClr val="000000"/>
                  </a:solidFill>
                  <a:ea typeface="+mn-ea"/>
                </a:rPr>
                <a:t>THE COMMONWEALTH</a:t>
              </a:r>
            </a:p>
            <a:p>
              <a:pPr algn="ctr">
                <a:defRPr/>
              </a:pPr>
              <a:r>
                <a:rPr lang="en-US" sz="700" b="1" dirty="0">
                  <a:solidFill>
                    <a:srgbClr val="000000"/>
                  </a:solidFill>
                  <a:ea typeface="+mn-ea"/>
                </a:rPr>
                <a:t> FUND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7" r:id="rId1"/>
    <p:sldLayoutId id="2147485098" r:id="rId2"/>
    <p:sldLayoutId id="2147485099" r:id="rId3"/>
    <p:sldLayoutId id="2147485100" r:id="rId4"/>
    <p:sldLayoutId id="2147485101" r:id="rId5"/>
    <p:sldLayoutId id="2147485102" r:id="rId6"/>
    <p:sldLayoutId id="2147485103" r:id="rId7"/>
    <p:sldLayoutId id="2147485104" r:id="rId8"/>
    <p:sldLayoutId id="2147485105" r:id="rId9"/>
    <p:sldLayoutId id="2147485106" r:id="rId10"/>
    <p:sldLayoutId id="2147485107" r:id="rId11"/>
    <p:sldLayoutId id="214748510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52599AA9-0F95-4959-9FD7-4CC641250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8" r:id="rId1"/>
    <p:sldLayoutId id="2147485139" r:id="rId2"/>
    <p:sldLayoutId id="2147485140" r:id="rId3"/>
    <p:sldLayoutId id="2147485141" r:id="rId4"/>
    <p:sldLayoutId id="2147485142" r:id="rId5"/>
    <p:sldLayoutId id="2147485143" r:id="rId6"/>
    <p:sldLayoutId id="2147485144" r:id="rId7"/>
    <p:sldLayoutId id="2147485145" r:id="rId8"/>
    <p:sldLayoutId id="2147485146" r:id="rId9"/>
    <p:sldLayoutId id="2147485147" r:id="rId10"/>
    <p:sldLayoutId id="2147485148" r:id="rId11"/>
    <p:sldLayoutId id="2147485149" r:id="rId12"/>
    <p:sldLayoutId id="2147485150" r:id="rId13"/>
    <p:sldLayoutId id="214748515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A2382B-0209-43A8-8303-E89036614382}" type="slidenum">
              <a:rPr lang="en-US">
                <a:solidFill>
                  <a:srgbClr val="000000"/>
                </a:solidFill>
                <a:ea typeface="+mn-ea"/>
                <a:cs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30" r:id="rId3"/>
    <p:sldLayoutId id="2147485331" r:id="rId4"/>
    <p:sldLayoutId id="2147485332" r:id="rId5"/>
    <p:sldLayoutId id="2147485333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304800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Exhibit 1. </a:t>
            </a:r>
            <a:r>
              <a:rPr lang="en-US" sz="2000" smtClean="0">
                <a:solidFill>
                  <a:srgbClr val="000000"/>
                </a:solidFill>
              </a:rPr>
              <a:t>HHS Marketplace Establishment </a:t>
            </a:r>
            <a:r>
              <a:rPr lang="en-US" sz="2000" dirty="0" smtClean="0">
                <a:solidFill>
                  <a:srgbClr val="000000"/>
                </a:solidFill>
              </a:rPr>
              <a:t>Grants </a:t>
            </a:r>
            <a:endParaRPr 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11745"/>
              </p:ext>
            </p:extLst>
          </p:nvPr>
        </p:nvGraphicFramePr>
        <p:xfrm>
          <a:off x="76200" y="581799"/>
          <a:ext cx="8991600" cy="58795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2514600"/>
                <a:gridCol w="1524000"/>
                <a:gridCol w="3352800"/>
              </a:tblGrid>
              <a:tr h="23073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Grant Amount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Grant Amount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Alabama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$8,592,139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Minnesota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$4,168,071; $26,148,929; $42,525,892; $39,326,115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Arizona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$29,877,427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Mississippi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$20,143,618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Arkansas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$7,665,483; $18,595,072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Missouri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$20,865,716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California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$39,421,383; $196,479,629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Nebraska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$5,481,838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Colorado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$17,951,000; $43,486,747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Nevada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$4,045,076; $15,295,271; $4,397,926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Connecticut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$6,687,933; $1,521,500*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New Jersey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$7,674,130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Delaware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$3,400,096; $8,536,543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New Mexico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$34,279,483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District of Columbia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$8,200,716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New York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$10,774,898; $48,474,819; $95,496,490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Hawaii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$14,440,144; $61,815,492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North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Carolina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$12,396,019; $73,961,296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Idaho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$20,376,556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Oregon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$8,969,600; $6,682,701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Illinois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$5,128,454; $32,789,377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Pennsylvania</a:t>
                      </a:r>
                      <a:r>
                        <a:rPr lang="en-US" sz="1000" b="1" baseline="0" dirty="0" smtClean="0"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$33,832,212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Indiana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$6,895,126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Rhode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Island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$5,240,668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Iowa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$7,753,662; $26,623,003; $6,844,913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South Dakota</a:t>
                      </a:r>
                      <a:endParaRPr lang="en-US" sz="1000" b="1" dirty="0"/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$5,879,569</a:t>
                      </a:r>
                      <a:endParaRPr lang="en-US" sz="1000" b="1" dirty="0"/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Kentucky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$7,670,803; $57,896,810; $4,423,000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Tennessee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$1,560,220; $2,249945; $4,300,000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Maine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$5,877,676**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Vermont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$18,090,369; $2,167,747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Maryland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$27,186,749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Washington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$22,942,671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Massachusetts</a:t>
                      </a:r>
                      <a:r>
                        <a:rPr lang="en-US" sz="1000" b="1" baseline="0" dirty="0" smtClean="0"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$11,644,938; $41,679,505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West Virginia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$9,667,694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Michigan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$9,849,305; $30,667,944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730">
                <a:tc gridSpan="4"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Level II Establishment Grants: Eleven States and the District</a:t>
                      </a:r>
                      <a:r>
                        <a:rPr lang="en-US" sz="1050" b="1" baseline="0" dirty="0" smtClean="0">
                          <a:latin typeface="Arial" pitchFamily="34" charset="0"/>
                          <a:cs typeface="Arial" pitchFamily="34" charset="0"/>
                        </a:rPr>
                        <a:t> of Columbia</a:t>
                      </a:r>
                      <a:endParaRPr lang="en-US" sz="105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California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$673,705,358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Nevada</a:t>
                      </a:r>
                      <a:endParaRPr lang="en-US" sz="1000" b="1" dirty="0"/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$50,016,012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Connecticut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$107,358,676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New York</a:t>
                      </a:r>
                      <a:endParaRPr lang="en-US" sz="1000" b="1" dirty="0"/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$185,822,357</a:t>
                      </a:r>
                      <a:endParaRPr lang="en-US" sz="1000" b="1" dirty="0"/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District of Columbia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$72,985,333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Oregon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$226,472,074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Kentucky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$182,707,738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Rhode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Island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$58,515,871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Maryland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$123,048,693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Vermont</a:t>
                      </a:r>
                      <a:endParaRPr lang="en-US" sz="1000" b="1" dirty="0"/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$104,178,965</a:t>
                      </a:r>
                      <a:endParaRPr lang="en-US" sz="1000" b="1" dirty="0"/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Massachusetts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$81,256,970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Washington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$127,852,056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0046" name="TextBox 5"/>
          <p:cNvSpPr txBox="1">
            <a:spLocks noChangeArrowheads="1"/>
          </p:cNvSpPr>
          <p:nvPr/>
        </p:nvSpPr>
        <p:spPr bwMode="auto">
          <a:xfrm>
            <a:off x="76200" y="6488668"/>
            <a:ext cx="8102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/>
              <a:t> *Award </a:t>
            </a:r>
            <a:r>
              <a:rPr lang="en-US" sz="900" dirty="0" smtClean="0"/>
              <a:t>supplement. **State of Maine notified HHS that it decided against developing a state exchange and would not utilize its grant. </a:t>
            </a:r>
          </a:p>
          <a:p>
            <a:r>
              <a:rPr lang="en-US" sz="900" dirty="0" smtClean="0"/>
              <a:t> Source: CCIIO, </a:t>
            </a:r>
            <a:r>
              <a:rPr lang="en-US" sz="900" i="1" dirty="0"/>
              <a:t>Creating a New Competitive Marketplace: Affordable Insurance Exchanges</a:t>
            </a:r>
            <a:r>
              <a:rPr lang="en-US" sz="900" dirty="0" smtClean="0"/>
              <a:t>, http://cciio.cms.gov/Archive/Grants/exchanges-map.html. </a:t>
            </a:r>
            <a:endParaRPr 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304800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Level </a:t>
            </a:r>
            <a:r>
              <a:rPr lang="en-US" sz="1200" b="1" dirty="0"/>
              <a:t>I</a:t>
            </a:r>
            <a:r>
              <a:rPr lang="en-US" sz="1200" b="1" dirty="0" smtClean="0"/>
              <a:t> Establishment Grants: Thirty-four States </a:t>
            </a:r>
            <a:r>
              <a:rPr lang="en-US" sz="1200" b="1" dirty="0"/>
              <a:t>and </a:t>
            </a:r>
            <a:r>
              <a:rPr lang="en-US" sz="1200" b="1" dirty="0" smtClean="0"/>
              <a:t>the District of Columbia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Default Design">
  <a:themeElements>
    <a:clrScheme name="6_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33FF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3">
        <a:dk1>
          <a:srgbClr val="000000"/>
        </a:dk1>
        <a:lt1>
          <a:srgbClr val="0000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14">
        <a:dk1>
          <a:srgbClr val="808080"/>
        </a:dk1>
        <a:lt1>
          <a:srgbClr val="FFFFFF"/>
        </a:lt1>
        <a:dk2>
          <a:srgbClr val="0000FF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Powerpoint Presentation Template">
  <a:themeElements>
    <a:clrScheme name="Powerpoint Presentation Template 14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5F5F5F"/>
      </a:accent1>
      <a:accent2>
        <a:srgbClr val="C0C0C0"/>
      </a:accent2>
      <a:accent3>
        <a:srgbClr val="FFFFFF"/>
      </a:accent3>
      <a:accent4>
        <a:srgbClr val="000000"/>
      </a:accent4>
      <a:accent5>
        <a:srgbClr val="B6B6B6"/>
      </a:accent5>
      <a:accent6>
        <a:srgbClr val="AEAEAE"/>
      </a:accent6>
      <a:hlink>
        <a:srgbClr val="000000"/>
      </a:hlink>
      <a:folHlink>
        <a:srgbClr val="969696"/>
      </a:folHlink>
    </a:clrScheme>
    <a:fontScheme name="Powerpoint Presentation Templat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3">
        <a:dk1>
          <a:srgbClr val="000099"/>
        </a:dk1>
        <a:lt1>
          <a:srgbClr val="FFFFFF"/>
        </a:lt1>
        <a:dk2>
          <a:srgbClr val="0000FF"/>
        </a:dk2>
        <a:lt2>
          <a:srgbClr val="FFFF66"/>
        </a:lt2>
        <a:accent1>
          <a:srgbClr val="FF66FF"/>
        </a:accent1>
        <a:accent2>
          <a:srgbClr val="66FFFF"/>
        </a:accent2>
        <a:accent3>
          <a:srgbClr val="AAAAFF"/>
        </a:accent3>
        <a:accent4>
          <a:srgbClr val="DADADA"/>
        </a:accent4>
        <a:accent5>
          <a:srgbClr val="FFB8FF"/>
        </a:accent5>
        <a:accent6>
          <a:srgbClr val="5CE7E7"/>
        </a:accent6>
        <a:hlink>
          <a:srgbClr val="FFFF66"/>
        </a:hlink>
        <a:folHlink>
          <a:srgbClr val="99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4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5F5F5F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AEAEAE"/>
        </a:accent6>
        <a:hlink>
          <a:srgbClr val="00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Powerpoint Presentation Template">
  <a:themeElements>
    <a:clrScheme name="Powerpoint Presentation Template 14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5F5F5F"/>
      </a:accent1>
      <a:accent2>
        <a:srgbClr val="C0C0C0"/>
      </a:accent2>
      <a:accent3>
        <a:srgbClr val="FFFFFF"/>
      </a:accent3>
      <a:accent4>
        <a:srgbClr val="000000"/>
      </a:accent4>
      <a:accent5>
        <a:srgbClr val="B6B6B6"/>
      </a:accent5>
      <a:accent6>
        <a:srgbClr val="AEAEAE"/>
      </a:accent6>
      <a:hlink>
        <a:srgbClr val="000000"/>
      </a:hlink>
      <a:folHlink>
        <a:srgbClr val="969696"/>
      </a:folHlink>
    </a:clrScheme>
    <a:fontScheme name="Powerpoint Presentation Templat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3">
        <a:dk1>
          <a:srgbClr val="000099"/>
        </a:dk1>
        <a:lt1>
          <a:srgbClr val="FFFFFF"/>
        </a:lt1>
        <a:dk2>
          <a:srgbClr val="0000FF"/>
        </a:dk2>
        <a:lt2>
          <a:srgbClr val="FFFF66"/>
        </a:lt2>
        <a:accent1>
          <a:srgbClr val="FF66FF"/>
        </a:accent1>
        <a:accent2>
          <a:srgbClr val="66FFFF"/>
        </a:accent2>
        <a:accent3>
          <a:srgbClr val="AAAAFF"/>
        </a:accent3>
        <a:accent4>
          <a:srgbClr val="DADADA"/>
        </a:accent4>
        <a:accent5>
          <a:srgbClr val="FFB8FF"/>
        </a:accent5>
        <a:accent6>
          <a:srgbClr val="5CE7E7"/>
        </a:accent6>
        <a:hlink>
          <a:srgbClr val="FFFF66"/>
        </a:hlink>
        <a:folHlink>
          <a:srgbClr val="99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4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5F5F5F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AEAEAE"/>
        </a:accent6>
        <a:hlink>
          <a:srgbClr val="00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316</Words>
  <Application>Microsoft Office PowerPoint</Application>
  <PresentationFormat>On-screen Show (4:3)</PresentationFormat>
  <Paragraphs>104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8_Default Design</vt:lpstr>
      <vt:lpstr>3_Powerpoint Presentation Template</vt:lpstr>
      <vt:lpstr>6_Powerpoint Presentation Template</vt:lpstr>
      <vt:lpstr>Exhibit 1. HHS Marketplace Establishment Grants </vt:lpstr>
    </vt:vector>
  </TitlesOfParts>
  <Company>CWF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Small Business Tax Credits Under Affordable Care Act for Family Premiums</dc:title>
  <dc:creator>CMWF</dc:creator>
  <cp:lastModifiedBy>Christine F. Haran</cp:lastModifiedBy>
  <cp:revision>201</cp:revision>
  <cp:lastPrinted>2012-05-14T13:33:16Z</cp:lastPrinted>
  <dcterms:created xsi:type="dcterms:W3CDTF">2010-08-23T19:05:17Z</dcterms:created>
  <dcterms:modified xsi:type="dcterms:W3CDTF">2013-02-21T21:22:54Z</dcterms:modified>
</cp:coreProperties>
</file>