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1" r:id="rId5"/>
  </p:sldIdLst>
  <p:sldSz cx="4572000" cy="2514600"/>
  <p:notesSz cx="6858000" cy="9144000"/>
  <p:defaultTextStyle>
    <a:defPPr>
      <a:defRPr lang="en-US"/>
    </a:defPPr>
    <a:lvl1pPr marL="0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70078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40157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10235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680314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850392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020470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190549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360627" algn="l" defTabSz="34015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53" d="100"/>
          <a:sy n="353" d="100"/>
        </p:scale>
        <p:origin x="-96" y="-560"/>
      </p:cViewPr>
      <p:guideLst>
        <p:guide orient="horz" pos="792"/>
        <p:guide pos="14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411533"/>
            <a:ext cx="3429000" cy="875453"/>
          </a:xfrm>
        </p:spPr>
        <p:txBody>
          <a:bodyPr anchor="b"/>
          <a:lstStyle>
            <a:lvl1pPr algn="ctr"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320747"/>
            <a:ext cx="3429000" cy="607113"/>
          </a:xfrm>
        </p:spPr>
        <p:txBody>
          <a:bodyPr/>
          <a:lstStyle>
            <a:lvl1pPr marL="0" indent="0" algn="ctr">
              <a:buNone/>
              <a:defRPr sz="900"/>
            </a:lvl1pPr>
            <a:lvl2pPr marL="170078" indent="0" algn="ctr">
              <a:buNone/>
              <a:defRPr sz="700"/>
            </a:lvl2pPr>
            <a:lvl3pPr marL="340157" indent="0" algn="ctr">
              <a:buNone/>
              <a:defRPr sz="700"/>
            </a:lvl3pPr>
            <a:lvl4pPr marL="510235" indent="0" algn="ctr">
              <a:buNone/>
              <a:defRPr sz="600"/>
            </a:lvl4pPr>
            <a:lvl5pPr marL="680314" indent="0" algn="ctr">
              <a:buNone/>
              <a:defRPr sz="600"/>
            </a:lvl5pPr>
            <a:lvl6pPr marL="850392" indent="0" algn="ctr">
              <a:buNone/>
              <a:defRPr sz="600"/>
            </a:lvl6pPr>
            <a:lvl7pPr marL="1020470" indent="0" algn="ctr">
              <a:buNone/>
              <a:defRPr sz="600"/>
            </a:lvl7pPr>
            <a:lvl8pPr marL="1190549" indent="0" algn="ctr">
              <a:buNone/>
              <a:defRPr sz="600"/>
            </a:lvl8pPr>
            <a:lvl9pPr marL="1360627" indent="0" algn="ctr">
              <a:buNone/>
              <a:defRPr sz="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6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4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7" y="133879"/>
            <a:ext cx="985838" cy="21310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33879"/>
            <a:ext cx="2900363" cy="21310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7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626904"/>
            <a:ext cx="3943350" cy="1046004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1682803"/>
            <a:ext cx="3943350" cy="550069"/>
          </a:xfrm>
        </p:spPr>
        <p:txBody>
          <a:bodyPr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17007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4015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51023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8031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5039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2047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90549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6062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669396"/>
            <a:ext cx="1943100" cy="1595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669396"/>
            <a:ext cx="1943100" cy="1595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33879"/>
            <a:ext cx="3943350" cy="486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616426"/>
            <a:ext cx="1934170" cy="302101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0078" indent="0">
              <a:buNone/>
              <a:defRPr sz="700" b="1"/>
            </a:lvl2pPr>
            <a:lvl3pPr marL="340157" indent="0">
              <a:buNone/>
              <a:defRPr sz="700" b="1"/>
            </a:lvl3pPr>
            <a:lvl4pPr marL="510235" indent="0">
              <a:buNone/>
              <a:defRPr sz="600" b="1"/>
            </a:lvl4pPr>
            <a:lvl5pPr marL="680314" indent="0">
              <a:buNone/>
              <a:defRPr sz="600" b="1"/>
            </a:lvl5pPr>
            <a:lvl6pPr marL="850392" indent="0">
              <a:buNone/>
              <a:defRPr sz="600" b="1"/>
            </a:lvl6pPr>
            <a:lvl7pPr marL="1020470" indent="0">
              <a:buNone/>
              <a:defRPr sz="600" b="1"/>
            </a:lvl7pPr>
            <a:lvl8pPr marL="1190549" indent="0">
              <a:buNone/>
              <a:defRPr sz="600" b="1"/>
            </a:lvl8pPr>
            <a:lvl9pPr marL="1360627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918527"/>
            <a:ext cx="1934170" cy="13510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616426"/>
            <a:ext cx="1943696" cy="302101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0078" indent="0">
              <a:buNone/>
              <a:defRPr sz="700" b="1"/>
            </a:lvl2pPr>
            <a:lvl3pPr marL="340157" indent="0">
              <a:buNone/>
              <a:defRPr sz="700" b="1"/>
            </a:lvl3pPr>
            <a:lvl4pPr marL="510235" indent="0">
              <a:buNone/>
              <a:defRPr sz="600" b="1"/>
            </a:lvl4pPr>
            <a:lvl5pPr marL="680314" indent="0">
              <a:buNone/>
              <a:defRPr sz="600" b="1"/>
            </a:lvl5pPr>
            <a:lvl6pPr marL="850392" indent="0">
              <a:buNone/>
              <a:defRPr sz="600" b="1"/>
            </a:lvl6pPr>
            <a:lvl7pPr marL="1020470" indent="0">
              <a:buNone/>
              <a:defRPr sz="600" b="1"/>
            </a:lvl7pPr>
            <a:lvl8pPr marL="1190549" indent="0">
              <a:buNone/>
              <a:defRPr sz="600" b="1"/>
            </a:lvl8pPr>
            <a:lvl9pPr marL="1360627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918527"/>
            <a:ext cx="1943696" cy="13510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9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9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67640"/>
            <a:ext cx="1474589" cy="586740"/>
          </a:xfrm>
        </p:spPr>
        <p:txBody>
          <a:bodyPr anchor="b"/>
          <a:lstStyle>
            <a:lvl1pPr>
              <a:defRPr sz="1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362056"/>
            <a:ext cx="2314575" cy="178699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754380"/>
            <a:ext cx="1474589" cy="1397582"/>
          </a:xfrm>
        </p:spPr>
        <p:txBody>
          <a:bodyPr/>
          <a:lstStyle>
            <a:lvl1pPr marL="0" indent="0">
              <a:buNone/>
              <a:defRPr sz="600"/>
            </a:lvl1pPr>
            <a:lvl2pPr marL="170078" indent="0">
              <a:buNone/>
              <a:defRPr sz="500"/>
            </a:lvl2pPr>
            <a:lvl3pPr marL="340157" indent="0">
              <a:buNone/>
              <a:defRPr sz="400"/>
            </a:lvl3pPr>
            <a:lvl4pPr marL="510235" indent="0">
              <a:buNone/>
              <a:defRPr sz="400"/>
            </a:lvl4pPr>
            <a:lvl5pPr marL="680314" indent="0">
              <a:buNone/>
              <a:defRPr sz="400"/>
            </a:lvl5pPr>
            <a:lvl6pPr marL="850392" indent="0">
              <a:buNone/>
              <a:defRPr sz="400"/>
            </a:lvl6pPr>
            <a:lvl7pPr marL="1020470" indent="0">
              <a:buNone/>
              <a:defRPr sz="400"/>
            </a:lvl7pPr>
            <a:lvl8pPr marL="1190549" indent="0">
              <a:buNone/>
              <a:defRPr sz="400"/>
            </a:lvl8pPr>
            <a:lvl9pPr marL="1360627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7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167640"/>
            <a:ext cx="1474589" cy="586740"/>
          </a:xfrm>
        </p:spPr>
        <p:txBody>
          <a:bodyPr anchor="b"/>
          <a:lstStyle>
            <a:lvl1pPr>
              <a:defRPr sz="1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3695" y="362056"/>
            <a:ext cx="2314575" cy="1786996"/>
          </a:xfrm>
        </p:spPr>
        <p:txBody>
          <a:bodyPr/>
          <a:lstStyle>
            <a:lvl1pPr marL="0" indent="0">
              <a:buNone/>
              <a:defRPr sz="1200"/>
            </a:lvl1pPr>
            <a:lvl2pPr marL="170078" indent="0">
              <a:buNone/>
              <a:defRPr sz="1000"/>
            </a:lvl2pPr>
            <a:lvl3pPr marL="340157" indent="0">
              <a:buNone/>
              <a:defRPr sz="900"/>
            </a:lvl3pPr>
            <a:lvl4pPr marL="510235" indent="0">
              <a:buNone/>
              <a:defRPr sz="700"/>
            </a:lvl4pPr>
            <a:lvl5pPr marL="680314" indent="0">
              <a:buNone/>
              <a:defRPr sz="700"/>
            </a:lvl5pPr>
            <a:lvl6pPr marL="850392" indent="0">
              <a:buNone/>
              <a:defRPr sz="700"/>
            </a:lvl6pPr>
            <a:lvl7pPr marL="1020470" indent="0">
              <a:buNone/>
              <a:defRPr sz="700"/>
            </a:lvl7pPr>
            <a:lvl8pPr marL="1190549" indent="0">
              <a:buNone/>
              <a:defRPr sz="700"/>
            </a:lvl8pPr>
            <a:lvl9pPr marL="1360627" indent="0">
              <a:buNone/>
              <a:defRPr sz="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754380"/>
            <a:ext cx="1474589" cy="1397582"/>
          </a:xfrm>
        </p:spPr>
        <p:txBody>
          <a:bodyPr/>
          <a:lstStyle>
            <a:lvl1pPr marL="0" indent="0">
              <a:buNone/>
              <a:defRPr sz="600"/>
            </a:lvl1pPr>
            <a:lvl2pPr marL="170078" indent="0">
              <a:buNone/>
              <a:defRPr sz="500"/>
            </a:lvl2pPr>
            <a:lvl3pPr marL="340157" indent="0">
              <a:buNone/>
              <a:defRPr sz="400"/>
            </a:lvl3pPr>
            <a:lvl4pPr marL="510235" indent="0">
              <a:buNone/>
              <a:defRPr sz="400"/>
            </a:lvl4pPr>
            <a:lvl5pPr marL="680314" indent="0">
              <a:buNone/>
              <a:defRPr sz="400"/>
            </a:lvl5pPr>
            <a:lvl6pPr marL="850392" indent="0">
              <a:buNone/>
              <a:defRPr sz="400"/>
            </a:lvl6pPr>
            <a:lvl7pPr marL="1020470" indent="0">
              <a:buNone/>
              <a:defRPr sz="400"/>
            </a:lvl7pPr>
            <a:lvl8pPr marL="1190549" indent="0">
              <a:buNone/>
              <a:defRPr sz="400"/>
            </a:lvl8pPr>
            <a:lvl9pPr marL="1360627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C517-C520-486D-8431-DEEC9F0110F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7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133879"/>
            <a:ext cx="3943350" cy="486040"/>
          </a:xfrm>
          <a:prstGeom prst="rect">
            <a:avLst/>
          </a:prstGeom>
        </p:spPr>
        <p:txBody>
          <a:bodyPr vert="horz" lIns="34016" tIns="17008" rIns="34016" bIns="17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669396"/>
            <a:ext cx="3943350" cy="1595491"/>
          </a:xfrm>
          <a:prstGeom prst="rect">
            <a:avLst/>
          </a:prstGeom>
        </p:spPr>
        <p:txBody>
          <a:bodyPr vert="horz" lIns="34016" tIns="17008" rIns="34016" bIns="17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2330662"/>
            <a:ext cx="1028700" cy="133879"/>
          </a:xfrm>
          <a:prstGeom prst="rect">
            <a:avLst/>
          </a:prstGeom>
        </p:spPr>
        <p:txBody>
          <a:bodyPr vert="horz" lIns="34016" tIns="17008" rIns="34016" bIns="17008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BC517-C520-486D-8431-DEEC9F0110F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2330662"/>
            <a:ext cx="1543050" cy="133879"/>
          </a:xfrm>
          <a:prstGeom prst="rect">
            <a:avLst/>
          </a:prstGeom>
        </p:spPr>
        <p:txBody>
          <a:bodyPr vert="horz" lIns="34016" tIns="17008" rIns="34016" bIns="17008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2330662"/>
            <a:ext cx="1028700" cy="133879"/>
          </a:xfrm>
          <a:prstGeom prst="rect">
            <a:avLst/>
          </a:prstGeom>
        </p:spPr>
        <p:txBody>
          <a:bodyPr vert="horz" lIns="34016" tIns="17008" rIns="34016" bIns="17008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02F2-EB17-4CF1-9F54-36FD8EA78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4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40157" rtl="0" eaLnBrk="1" latinLnBrk="0" hangingPunct="1">
        <a:lnSpc>
          <a:spcPct val="90000"/>
        </a:lnSpc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039" indent="-85039" algn="l" defTabSz="340157" rtl="0" eaLnBrk="1" latinLnBrk="0" hangingPunct="1">
        <a:lnSpc>
          <a:spcPct val="90000"/>
        </a:lnSpc>
        <a:spcBef>
          <a:spcPts val="372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5118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25196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95274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65353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35431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05510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75588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45666" indent="-85039" algn="l" defTabSz="34015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0078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0157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0235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0314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0392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0470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90549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60627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75" y="45720"/>
            <a:ext cx="4526280" cy="365760"/>
          </a:xfrm>
        </p:spPr>
        <p:txBody>
          <a:bodyPr anchor="t" anchorCtr="0">
            <a:noAutofit/>
          </a:bodyPr>
          <a:lstStyle/>
          <a:p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Exhibit 1. Average Premiums </a:t>
            </a:r>
            <a:r>
              <a:rPr lang="en-US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Colorado, Connecticut, Minnesota, and Vermont </a:t>
            </a:r>
            <a:br>
              <a:rPr lang="en-US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 </a:t>
            </a:r>
            <a:r>
              <a:rPr lang="en-US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Tier, 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Single Coverage, 2014 and 2015</a:t>
            </a:r>
            <a:endParaRPr lang="en-US" sz="10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828735"/>
              </p:ext>
            </p:extLst>
          </p:nvPr>
        </p:nvGraphicFramePr>
        <p:xfrm>
          <a:off x="65146" y="484661"/>
          <a:ext cx="4446589" cy="1523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962"/>
                <a:gridCol w="327330"/>
                <a:gridCol w="319850"/>
                <a:gridCol w="338036"/>
                <a:gridCol w="342132"/>
                <a:gridCol w="307209"/>
                <a:gridCol w="347010"/>
                <a:gridCol w="347010"/>
                <a:gridCol w="347010"/>
                <a:gridCol w="347010"/>
                <a:gridCol w="347010"/>
                <a:gridCol w="347010"/>
                <a:gridCol w="347010"/>
              </a:tblGrid>
              <a:tr h="1478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</a:rPr>
                        <a:t>Colorado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</a:rPr>
                        <a:t>Connecticut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Minnesota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52" marR="11235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Vermont</a:t>
                      </a: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</a:tr>
              <a:tr h="2128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% </a:t>
                      </a:r>
                      <a:r>
                        <a:rPr lang="en-US" sz="600" b="1" dirty="0" smtClean="0">
                          <a:effectLst/>
                        </a:rPr>
                        <a:t>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% </a:t>
                      </a:r>
                      <a:r>
                        <a:rPr lang="en-US" sz="600" b="1" dirty="0" smtClean="0">
                          <a:effectLst/>
                        </a:rPr>
                        <a:t>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% </a:t>
                      </a:r>
                      <a:r>
                        <a:rPr lang="en-US" sz="600" b="1" dirty="0" smtClean="0">
                          <a:effectLst/>
                        </a:rPr>
                        <a:t>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232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Bronze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$308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$280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–9%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$290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$282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–3%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$176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$212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32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Silver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$368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$345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–6%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$389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$361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–7%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$224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$255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$418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$455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232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Gold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$455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$392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–13%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$426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$399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–6%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$262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$307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$498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$546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232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Platinum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$507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$454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–10%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718" marR="25718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$483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$257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$346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$589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$635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2326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Overall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$353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$325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–8%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$339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$334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–2%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$213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$253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$410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$447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19" y="2185284"/>
            <a:ext cx="4526280" cy="311347"/>
          </a:xfrm>
          <a:prstGeom prst="rect">
            <a:avLst/>
          </a:prstGeom>
          <a:noFill/>
        </p:spPr>
        <p:txBody>
          <a:bodyPr wrap="square" lIns="34016" tIns="17008" rIns="34016" bIns="17008" rtlCol="0">
            <a:spAutoFit/>
          </a:bodyPr>
          <a:lstStyle/>
          <a:p>
            <a:r>
              <a:rPr lang="en-US" sz="600" dirty="0" smtClean="0"/>
              <a:t>Note: All single rates are for 40-year-old nonsmokers.</a:t>
            </a:r>
          </a:p>
          <a:p>
            <a:r>
              <a:rPr lang="en-US" sz="600" dirty="0" smtClean="0"/>
              <a:t>Source</a:t>
            </a:r>
            <a:r>
              <a:rPr lang="en-US" sz="600" dirty="0"/>
              <a:t>: Review of </a:t>
            </a:r>
            <a:r>
              <a:rPr lang="en-US" sz="600" dirty="0" smtClean="0"/>
              <a:t>publicly </a:t>
            </a:r>
            <a:r>
              <a:rPr lang="en-US" sz="600" dirty="0"/>
              <a:t>available 2014 and 2015 rate filings from the </a:t>
            </a:r>
            <a:r>
              <a:rPr lang="en-US" sz="600" dirty="0" smtClean="0"/>
              <a:t>Colorado, Connecticut, Minnesota, </a:t>
            </a:r>
            <a:r>
              <a:rPr lang="en-US" sz="600" dirty="0"/>
              <a:t>and </a:t>
            </a:r>
            <a:r>
              <a:rPr lang="en-US" sz="600" dirty="0" smtClean="0"/>
              <a:t>Vermont </a:t>
            </a:r>
            <a:r>
              <a:rPr lang="en-US" sz="600" dirty="0"/>
              <a:t>Departments of Insurance and i</a:t>
            </a:r>
            <a:r>
              <a:rPr lang="en-US" sz="600" dirty="0" smtClean="0"/>
              <a:t>nsurance exchange marketplace </a:t>
            </a:r>
            <a:r>
              <a:rPr lang="en-US" sz="600" dirty="0"/>
              <a:t>websites</a:t>
            </a:r>
            <a:r>
              <a:rPr lang="en-US" sz="600" dirty="0" smtClean="0"/>
              <a:t>.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71297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47550"/>
            <a:ext cx="4389120" cy="365760"/>
          </a:xfrm>
        </p:spPr>
        <p:txBody>
          <a:bodyPr anchor="t" anchorCtr="0">
            <a:noAutofit/>
          </a:bodyPr>
          <a:lstStyle/>
          <a:p>
            <a:r>
              <a:rPr lang="en-US" sz="1000" b="1" dirty="0" smtClean="0">
                <a:latin typeface="+mn-lt"/>
              </a:rPr>
              <a:t>Exhibit 2. Average Premiums in Colorado, Connecticut, Minnesota, and Vermont for Single, Couple, and Family Coverage, </a:t>
            </a:r>
            <a:r>
              <a:rPr lang="en-US" sz="1000" b="1" dirty="0">
                <a:latin typeface="+mn-lt"/>
              </a:rPr>
              <a:t>2014 </a:t>
            </a:r>
            <a:r>
              <a:rPr lang="en-US" sz="1000" b="1" dirty="0" smtClean="0">
                <a:latin typeface="+mn-lt"/>
              </a:rPr>
              <a:t>and </a:t>
            </a:r>
            <a:r>
              <a:rPr lang="en-US" sz="1000" b="1" dirty="0">
                <a:latin typeface="+mn-lt"/>
              </a:rPr>
              <a:t>2015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186030"/>
              </p:ext>
            </p:extLst>
          </p:nvPr>
        </p:nvGraphicFramePr>
        <p:xfrm>
          <a:off x="39578" y="507051"/>
          <a:ext cx="4490143" cy="1464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626"/>
                <a:gridCol w="353236"/>
                <a:gridCol w="353236"/>
                <a:gridCol w="353236"/>
                <a:gridCol w="347983"/>
                <a:gridCol w="347983"/>
                <a:gridCol w="347983"/>
                <a:gridCol w="342810"/>
                <a:gridCol w="342810"/>
                <a:gridCol w="342810"/>
                <a:gridCol w="342810"/>
                <a:gridCol w="342810"/>
                <a:gridCol w="342810"/>
              </a:tblGrid>
              <a:tr h="1413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Colorado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Connecticut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Minnesota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498" marR="133498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Vermont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/>
                    </a:solidFill>
                  </a:tcPr>
                </a:tc>
              </a:tr>
              <a:tr h="2325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% </a:t>
                      </a:r>
                      <a:r>
                        <a:rPr lang="en-US" sz="600" b="1" dirty="0" smtClean="0">
                          <a:effectLst/>
                        </a:rPr>
                        <a:t>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% </a:t>
                      </a:r>
                      <a:r>
                        <a:rPr lang="en-US" sz="600" b="1" dirty="0" smtClean="0">
                          <a:effectLst/>
                        </a:rPr>
                        <a:t>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% </a:t>
                      </a:r>
                      <a:r>
                        <a:rPr lang="en-US" sz="600" b="1" dirty="0" smtClean="0">
                          <a:effectLst/>
                        </a:rPr>
                        <a:t>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% </a:t>
                      </a:r>
                      <a:r>
                        <a:rPr lang="en-US" sz="600" b="1" dirty="0" smtClean="0">
                          <a:effectLst/>
                        </a:rPr>
                        <a:t>change</a:t>
                      </a:r>
                      <a:endParaRPr lang="en-US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3547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Single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$353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$325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–8%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$339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$334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–2%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$213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$253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$410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$447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3547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Couple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$707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$650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–8%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$678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$668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–2%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$425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$507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$819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$893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3547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Family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$1,058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$972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–8%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$1,015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$1,000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–1%</a:t>
                      </a:r>
                      <a:endParaRPr lang="en-US" sz="700" dirty="0">
                        <a:solidFill>
                          <a:srgbClr val="FF66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$719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$859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$1,151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$1,255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62" marR="5006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" y="2094346"/>
            <a:ext cx="4480407" cy="403680"/>
          </a:xfrm>
          <a:prstGeom prst="rect">
            <a:avLst/>
          </a:prstGeom>
        </p:spPr>
        <p:txBody>
          <a:bodyPr wrap="square" lIns="34016" tIns="17008" rIns="34016" bIns="17008">
            <a:spAutoFit/>
          </a:bodyPr>
          <a:lstStyle/>
          <a:p>
            <a:r>
              <a:rPr lang="en-US" sz="600" dirty="0" smtClean="0"/>
              <a:t>Note: </a:t>
            </a:r>
            <a:r>
              <a:rPr lang="en-US" sz="600" dirty="0"/>
              <a:t> Single rates are for </a:t>
            </a:r>
            <a:r>
              <a:rPr lang="en-US" sz="600" dirty="0" smtClean="0"/>
              <a:t>40-year</a:t>
            </a:r>
            <a:r>
              <a:rPr lang="en-US" sz="600" dirty="0"/>
              <a:t>-old </a:t>
            </a:r>
            <a:r>
              <a:rPr lang="en-US" sz="600" dirty="0" smtClean="0"/>
              <a:t>nonsmokers</a:t>
            </a:r>
            <a:r>
              <a:rPr lang="en-US" sz="600" dirty="0"/>
              <a:t>; c</a:t>
            </a:r>
            <a:r>
              <a:rPr lang="en-US" sz="600" dirty="0" smtClean="0"/>
              <a:t>ouple </a:t>
            </a:r>
            <a:r>
              <a:rPr lang="en-US" sz="600" dirty="0"/>
              <a:t>rates are for two </a:t>
            </a:r>
            <a:r>
              <a:rPr lang="en-US" sz="600" dirty="0" smtClean="0"/>
              <a:t>40-year</a:t>
            </a:r>
            <a:r>
              <a:rPr lang="en-US" sz="600" dirty="0"/>
              <a:t>-old </a:t>
            </a:r>
            <a:r>
              <a:rPr lang="en-US" sz="600" dirty="0" smtClean="0"/>
              <a:t>nonsmokers</a:t>
            </a:r>
            <a:r>
              <a:rPr lang="en-US" sz="600" dirty="0"/>
              <a:t>; </a:t>
            </a:r>
            <a:r>
              <a:rPr lang="en-US" sz="600" dirty="0" smtClean="0"/>
              <a:t>family </a:t>
            </a:r>
            <a:r>
              <a:rPr lang="en-US" sz="600" dirty="0"/>
              <a:t>rates are for a family of four </a:t>
            </a: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sz="600" dirty="0" smtClean="0"/>
              <a:t>(two 40-year</a:t>
            </a:r>
            <a:r>
              <a:rPr lang="en-US" sz="600" dirty="0"/>
              <a:t>-old </a:t>
            </a:r>
            <a:r>
              <a:rPr lang="en-US" sz="600" dirty="0" smtClean="0"/>
              <a:t>nonsmokers </a:t>
            </a:r>
            <a:r>
              <a:rPr lang="en-US" sz="600" dirty="0"/>
              <a:t>plus two children in the </a:t>
            </a:r>
            <a:r>
              <a:rPr lang="en-US" sz="600" dirty="0" smtClean="0"/>
              <a:t>0–20 </a:t>
            </a:r>
            <a:r>
              <a:rPr lang="en-US" sz="600" dirty="0"/>
              <a:t>age bracket)</a:t>
            </a:r>
            <a:r>
              <a:rPr lang="en-US" sz="600" dirty="0" smtClean="0"/>
              <a:t>.</a:t>
            </a:r>
          </a:p>
          <a:p>
            <a:r>
              <a:rPr lang="en-US" sz="600" dirty="0" smtClean="0"/>
              <a:t>Source</a:t>
            </a:r>
            <a:r>
              <a:rPr lang="en-US" sz="600" dirty="0"/>
              <a:t>: Review of </a:t>
            </a:r>
            <a:r>
              <a:rPr lang="en-US" sz="600" dirty="0" smtClean="0"/>
              <a:t>publicly </a:t>
            </a:r>
            <a:r>
              <a:rPr lang="en-US" sz="600" dirty="0"/>
              <a:t>available 2014 and 2015 rate filings from the </a:t>
            </a:r>
            <a:r>
              <a:rPr lang="en-US" sz="600" dirty="0" smtClean="0"/>
              <a:t>Colorado, Connecticut, Minnesota, </a:t>
            </a:r>
            <a:r>
              <a:rPr lang="en-US" sz="600" dirty="0"/>
              <a:t>and </a:t>
            </a:r>
            <a:r>
              <a:rPr lang="en-US" sz="600" dirty="0" smtClean="0"/>
              <a:t>Vermont </a:t>
            </a:r>
            <a:r>
              <a:rPr lang="en-US" sz="600" dirty="0"/>
              <a:t>Departments of Insurance and </a:t>
            </a:r>
            <a:r>
              <a:rPr lang="en-US" sz="600" dirty="0" smtClean="0"/>
              <a:t>insurance exchange marketplace </a:t>
            </a:r>
            <a:r>
              <a:rPr lang="en-US" sz="600" dirty="0"/>
              <a:t>websites</a:t>
            </a:r>
            <a:r>
              <a:rPr lang="en-US" sz="600" dirty="0" smtClean="0"/>
              <a:t>.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44967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0"/>
            <a:ext cx="4526280" cy="365760"/>
          </a:xfrm>
        </p:spPr>
        <p:txBody>
          <a:bodyPr anchor="t" anchorCtr="0">
            <a:noAutofit/>
          </a:bodyPr>
          <a:lstStyle/>
          <a:p>
            <a:r>
              <a:rPr lang="en-US" sz="900" b="1" dirty="0" smtClean="0">
                <a:latin typeface="+mn-lt"/>
              </a:rPr>
              <a:t>Exhibit 3. Average Deductibles, Out-of-Pocket Limits, and Copayments in </a:t>
            </a:r>
            <a:br>
              <a:rPr lang="en-US" sz="900" b="1" dirty="0" smtClean="0">
                <a:latin typeface="+mn-lt"/>
              </a:rPr>
            </a:br>
            <a:r>
              <a:rPr lang="en-US" sz="900" b="1" dirty="0" smtClean="0">
                <a:latin typeface="+mn-lt"/>
              </a:rPr>
              <a:t>Colorado, Connecticut, Minnesota, and Vermont by Metal Tier, 2014–2015</a:t>
            </a:r>
            <a:endParaRPr lang="en-US" sz="9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" y="2404398"/>
            <a:ext cx="4418191" cy="111292"/>
          </a:xfrm>
          <a:prstGeom prst="rect">
            <a:avLst/>
          </a:prstGeom>
          <a:noFill/>
        </p:spPr>
        <p:txBody>
          <a:bodyPr wrap="square" lIns="34016" tIns="17008" rIns="34016" bIns="17008" rtlCol="0">
            <a:spAutoFit/>
          </a:bodyPr>
          <a:lstStyle/>
          <a:p>
            <a:r>
              <a:rPr lang="en-US" sz="500" dirty="0" smtClean="0"/>
              <a:t>Source</a:t>
            </a:r>
            <a:r>
              <a:rPr lang="en-US" sz="500" dirty="0"/>
              <a:t>: Review of </a:t>
            </a:r>
            <a:r>
              <a:rPr lang="en-US" sz="500" dirty="0" smtClean="0"/>
              <a:t>publicly </a:t>
            </a:r>
            <a:r>
              <a:rPr lang="en-US" sz="500" dirty="0"/>
              <a:t>available 2014 and 2015 rate filings from the </a:t>
            </a:r>
            <a:r>
              <a:rPr lang="en-US" sz="500" dirty="0" smtClean="0"/>
              <a:t>Colo., Conn., Minn., </a:t>
            </a:r>
            <a:r>
              <a:rPr lang="en-US" sz="500" dirty="0"/>
              <a:t>and </a:t>
            </a:r>
            <a:r>
              <a:rPr lang="en-US" sz="500" dirty="0" smtClean="0"/>
              <a:t>Vt. Depts. </a:t>
            </a:r>
            <a:r>
              <a:rPr lang="en-US" sz="500" dirty="0"/>
              <a:t>of Insurance and </a:t>
            </a:r>
            <a:r>
              <a:rPr lang="en-US" sz="500" dirty="0" smtClean="0"/>
              <a:t>insurance </a:t>
            </a:r>
            <a:r>
              <a:rPr lang="en-US" sz="500" dirty="0"/>
              <a:t>e</a:t>
            </a:r>
            <a:r>
              <a:rPr lang="en-US" sz="500" dirty="0" smtClean="0"/>
              <a:t>xchange </a:t>
            </a:r>
            <a:r>
              <a:rPr lang="en-US" sz="500" dirty="0"/>
              <a:t>m</a:t>
            </a:r>
            <a:r>
              <a:rPr lang="en-US" sz="500" dirty="0" smtClean="0"/>
              <a:t>arketplace </a:t>
            </a:r>
            <a:r>
              <a:rPr lang="en-US" sz="500" dirty="0"/>
              <a:t>websites.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679831"/>
              </p:ext>
            </p:extLst>
          </p:nvPr>
        </p:nvGraphicFramePr>
        <p:xfrm>
          <a:off x="57567" y="269188"/>
          <a:ext cx="4457767" cy="2124230"/>
        </p:xfrm>
        <a:graphic>
          <a:graphicData uri="http://schemas.openxmlformats.org/drawingml/2006/table">
            <a:tbl>
              <a:tblPr firstRow="1" firstCol="1" bandRow="1"/>
              <a:tblGrid>
                <a:gridCol w="1863699"/>
                <a:gridCol w="431672"/>
                <a:gridCol w="532558"/>
                <a:gridCol w="406560"/>
                <a:gridCol w="377777"/>
                <a:gridCol w="402963"/>
                <a:gridCol w="442538"/>
              </a:tblGrid>
              <a:tr h="104953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State and Year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Plans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Catastrophic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Bronze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Silver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Gold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Platinum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Colorado 2014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3,461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5,216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2,448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1,255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$750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 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5,792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6,339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5,880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4,814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1,500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primary 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$46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$52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$23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4029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Colorado 2015	Average 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3,476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6,475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5,265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2,587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1,565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$625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out-of-pocket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5,848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6,528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6,400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6,117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4,543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1,500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primary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$45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$48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$23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4029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Connecticut 2014	Average 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3,689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4,725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1,125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out-of-pocket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5,486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6,288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5,938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3,000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primary 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$25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$24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$20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4029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Connecticut 2015	Average 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3,361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6,600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4,750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2,342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1,269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out-of-pocket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5,587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6,600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6,489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6,178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3,767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2,000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primary 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$23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4029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Minnesota 2014	Average 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3,543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5,923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2,636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1,192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$900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out-of-pocket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4,682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6,038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4,836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3,250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$900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primary 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$60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4029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Minnesota 2015	Average 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3,334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6,550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5,567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2,268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1,311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1,000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out-of-pocket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4,945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6,600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6,198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5,329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3,337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1,375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primary 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$53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$27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$20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4029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Vermont 2014	Average 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2,063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2,450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1,717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$813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out-of-pocket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5,195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5,508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4,463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1,250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primary 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$20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$20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4029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Vermont 2015	Average deductible (plans with deductibles)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2,273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6,200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3,167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1,775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$775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757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out-of-pocket limit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5,210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6,175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6,342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5,542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4,513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1,250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97075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l"/>
                        </a:tabLst>
                      </a:pPr>
                      <a:r>
                        <a:rPr lang="en-US" sz="5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Average copayment, </a:t>
                      </a:r>
                      <a:r>
                        <a:rPr lang="en-US" sz="5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primary care visit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$21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5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$33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$24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$14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$10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24" marR="14824" marT="3564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877824"/>
            <a:ext cx="4572000" cy="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1379133"/>
            <a:ext cx="4572000" cy="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880442"/>
            <a:ext cx="4572000" cy="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432" y="627360"/>
            <a:ext cx="4517136" cy="0"/>
          </a:xfrm>
          <a:prstGeom prst="line">
            <a:avLst/>
          </a:prstGeom>
          <a:ln w="19050">
            <a:solidFill>
              <a:srgbClr val="FF6600">
                <a:alpha val="6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432" y="1128669"/>
            <a:ext cx="4517136" cy="0"/>
          </a:xfrm>
          <a:prstGeom prst="line">
            <a:avLst/>
          </a:prstGeom>
          <a:ln w="19050">
            <a:solidFill>
              <a:srgbClr val="FF6600">
                <a:alpha val="6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432" y="1629978"/>
            <a:ext cx="4517136" cy="0"/>
          </a:xfrm>
          <a:prstGeom prst="line">
            <a:avLst/>
          </a:prstGeom>
          <a:ln w="19050">
            <a:solidFill>
              <a:srgbClr val="FF6600">
                <a:alpha val="6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716" y="2127690"/>
            <a:ext cx="4517136" cy="0"/>
          </a:xfrm>
          <a:prstGeom prst="line">
            <a:avLst/>
          </a:prstGeom>
          <a:ln w="19050">
            <a:solidFill>
              <a:srgbClr val="FF6600">
                <a:alpha val="6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78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45720"/>
            <a:ext cx="4480560" cy="365760"/>
          </a:xfrm>
        </p:spPr>
        <p:txBody>
          <a:bodyPr anchor="t" anchorCtr="0">
            <a:normAutofit/>
          </a:bodyPr>
          <a:lstStyle/>
          <a:p>
            <a:r>
              <a:rPr lang="en-US" sz="1000" b="1" dirty="0" smtClean="0">
                <a:latin typeface="+mn-lt"/>
              </a:rPr>
              <a:t>Exhibit 4. Statewide Averages for Benchmark Plans in Colorado, Connecticut, Minnesota, and Vermont, </a:t>
            </a:r>
            <a:r>
              <a:rPr lang="en-US" sz="1000" b="1" dirty="0">
                <a:latin typeface="+mn-lt"/>
              </a:rPr>
              <a:t>2014 </a:t>
            </a:r>
            <a:r>
              <a:rPr lang="en-US" sz="1000" b="1" dirty="0" smtClean="0">
                <a:latin typeface="+mn-lt"/>
              </a:rPr>
              <a:t>and </a:t>
            </a:r>
            <a:r>
              <a:rPr lang="en-US" sz="1000" b="1" dirty="0">
                <a:latin typeface="+mn-lt"/>
              </a:rPr>
              <a:t>2015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752412"/>
              </p:ext>
            </p:extLst>
          </p:nvPr>
        </p:nvGraphicFramePr>
        <p:xfrm>
          <a:off x="269499" y="608566"/>
          <a:ext cx="4026394" cy="11009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168"/>
                <a:gridCol w="1047168"/>
                <a:gridCol w="1047168"/>
                <a:gridCol w="884890"/>
              </a:tblGrid>
              <a:tr h="1617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State averages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4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2014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2015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Percent change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60000"/>
                      </a:srgbClr>
                    </a:solidFill>
                  </a:tcPr>
                </a:tc>
              </a:tr>
              <a:tr h="1617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Colorado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$263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$215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6600"/>
                          </a:solidFill>
                          <a:effectLst/>
                        </a:rPr>
                        <a:t>–18.43%</a:t>
                      </a:r>
                      <a:endParaRPr lang="en-US" sz="9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617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Connecticut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$387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$335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6600"/>
                          </a:solidFill>
                          <a:effectLst/>
                        </a:rPr>
                        <a:t>–13.33%</a:t>
                      </a:r>
                      <a:endParaRPr lang="en-US" sz="900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  <a:tr h="1617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Minnesota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$171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$196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14.45%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  <a:tr h="1617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Vermont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$413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$436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>
                    <a:solidFill>
                      <a:srgbClr val="FF660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5.66%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32" marR="42132" marT="0" marB="0" anchor="ctr">
                    <a:solidFill>
                      <a:srgbClr val="FF6600">
                        <a:alpha val="3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" y="2183769"/>
            <a:ext cx="4484005" cy="311347"/>
          </a:xfrm>
          <a:prstGeom prst="rect">
            <a:avLst/>
          </a:prstGeom>
          <a:noFill/>
        </p:spPr>
        <p:txBody>
          <a:bodyPr wrap="square" lIns="34016" tIns="17008" rIns="34016" bIns="17008" rtlCol="0">
            <a:spAutoFit/>
          </a:bodyPr>
          <a:lstStyle/>
          <a:p>
            <a:r>
              <a:rPr lang="en-US" sz="600" dirty="0" smtClean="0"/>
              <a:t>Note: Single rates are for 40-year-old nonsmokers.</a:t>
            </a:r>
          </a:p>
          <a:p>
            <a:r>
              <a:rPr lang="en-US" sz="600" dirty="0" smtClean="0"/>
              <a:t>Source</a:t>
            </a:r>
            <a:r>
              <a:rPr lang="en-US" sz="600" dirty="0"/>
              <a:t>: Review of </a:t>
            </a:r>
            <a:r>
              <a:rPr lang="en-US" sz="600" dirty="0" smtClean="0"/>
              <a:t>publicly </a:t>
            </a:r>
            <a:r>
              <a:rPr lang="en-US" sz="600" dirty="0"/>
              <a:t>available 2014 and 2015 rate filings from the </a:t>
            </a:r>
            <a:r>
              <a:rPr lang="en-US" sz="600" dirty="0" smtClean="0"/>
              <a:t>Colorado, Connecticut, Minnesota, </a:t>
            </a:r>
            <a:r>
              <a:rPr lang="en-US" sz="600" dirty="0"/>
              <a:t>and </a:t>
            </a:r>
            <a:r>
              <a:rPr lang="en-US" sz="600" dirty="0" smtClean="0"/>
              <a:t>Vermont Departments </a:t>
            </a:r>
            <a:r>
              <a:rPr lang="en-US" sz="600" dirty="0"/>
              <a:t>of Insurance and </a:t>
            </a:r>
            <a:r>
              <a:rPr lang="en-US" sz="600" dirty="0" smtClean="0"/>
              <a:t>insurance exchange marketplace </a:t>
            </a:r>
            <a:r>
              <a:rPr lang="en-US" sz="600" dirty="0"/>
              <a:t>websites</a:t>
            </a:r>
            <a:r>
              <a:rPr lang="en-US" sz="600" dirty="0" smtClean="0"/>
              <a:t>.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979275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842</Words>
  <Application>Microsoft Macintosh PowerPoint</Application>
  <PresentationFormat>Custom</PresentationFormat>
  <Paragraphs>349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Exhibit 1. Average Premiums in Colorado, Connecticut, Minnesota, and Vermont  by Metal Tier, Single Coverage, 2014 and 2015</vt:lpstr>
      <vt:lpstr>Exhibit 2. Average Premiums in Colorado, Connecticut, Minnesota, and Vermont for Single, Couple, and Family Coverage, 2014 and 2015</vt:lpstr>
      <vt:lpstr>Exhibit 3. Average Deductibles, Out-of-Pocket Limits, and Copayments in  Colorado, Connecticut, Minnesota, and Vermont by Metal Tier, 2014–2015</vt:lpstr>
      <vt:lpstr>Exhibit 4. Statewide Averages for Benchmark Plans in Colorado, Connecticut, Minnesota, and Vermont, 2014 and 2015</vt:lpstr>
    </vt:vector>
  </TitlesOfParts>
  <Company>Norc @ the 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TWO—AVERAGE PREMIUMS FOR SINGLE, COUPLE, AND FAMILY COVERAGE, 2014 AND 2015</dc:title>
  <dc:creator>Daniel Weinstein</dc:creator>
  <cp:lastModifiedBy>Paul Frame</cp:lastModifiedBy>
  <cp:revision>120</cp:revision>
  <cp:lastPrinted>2014-10-28T14:33:59Z</cp:lastPrinted>
  <dcterms:created xsi:type="dcterms:W3CDTF">2014-10-03T13:37:41Z</dcterms:created>
  <dcterms:modified xsi:type="dcterms:W3CDTF">2014-10-28T14:37:48Z</dcterms:modified>
</cp:coreProperties>
</file>