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78" r:id="rId2"/>
    <p:sldId id="277" r:id="rId3"/>
    <p:sldId id="273" r:id="rId4"/>
    <p:sldId id="279" r:id="rId5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564"/>
    <a:srgbClr val="003366"/>
    <a:srgbClr val="1E344E"/>
    <a:srgbClr val="183354"/>
    <a:srgbClr val="0B2861"/>
    <a:srgbClr val="131659"/>
    <a:srgbClr val="00246C"/>
    <a:srgbClr val="002A7E"/>
    <a:srgbClr val="B05A2A"/>
    <a:srgbClr val="263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90" autoAdjust="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275612984274396E-2"/>
          <c:y val="2.2970324273981883E-2"/>
          <c:w val="0.86876786235053949"/>
          <c:h val="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23564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Uninsured</c:v>
                </c:pt>
                <c:pt idx="1">
                  <c:v>Employer</c:v>
                </c:pt>
                <c:pt idx="2">
                  <c:v>Medicaid</c:v>
                </c:pt>
                <c:pt idx="3">
                  <c:v>Direct-purchase</c:v>
                </c:pt>
                <c:pt idx="4">
                  <c:v>Military</c:v>
                </c:pt>
                <c:pt idx="5">
                  <c:v>Medicare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41.1</c:v>
                </c:pt>
                <c:pt idx="1">
                  <c:v>161.1</c:v>
                </c:pt>
                <c:pt idx="2">
                  <c:v>52</c:v>
                </c:pt>
                <c:pt idx="3">
                  <c:v>23.7</c:v>
                </c:pt>
                <c:pt idx="4">
                  <c:v>10.8</c:v>
                </c:pt>
                <c:pt idx="5">
                  <c:v>7.5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B05A2A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Uninsured</c:v>
                </c:pt>
                <c:pt idx="1">
                  <c:v>Employer</c:v>
                </c:pt>
                <c:pt idx="2">
                  <c:v>Medicaid</c:v>
                </c:pt>
                <c:pt idx="3">
                  <c:v>Direct-purchase</c:v>
                </c:pt>
                <c:pt idx="4">
                  <c:v>Military</c:v>
                </c:pt>
                <c:pt idx="5">
                  <c:v>Medicare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32.299999999999997</c:v>
                </c:pt>
                <c:pt idx="1">
                  <c:v>161.80000000000001</c:v>
                </c:pt>
                <c:pt idx="2">
                  <c:v>58.4</c:v>
                </c:pt>
                <c:pt idx="3">
                  <c:v>33.9</c:v>
                </c:pt>
                <c:pt idx="4">
                  <c:v>10.5</c:v>
                </c:pt>
                <c:pt idx="5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5372032"/>
        <c:axId val="89377792"/>
      </c:barChart>
      <c:valAx>
        <c:axId val="893777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anose="020F0502020204030204" pitchFamily="34" charset="0"/>
              </a:defRPr>
            </a:pPr>
            <a:endParaRPr lang="en-US"/>
          </a:p>
        </c:txPr>
        <c:crossAx val="95372032"/>
        <c:crosses val="autoZero"/>
        <c:crossBetween val="between"/>
      </c:valAx>
      <c:catAx>
        <c:axId val="95372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anose="020F0502020204030204" pitchFamily="34" charset="0"/>
              </a:defRPr>
            </a:pPr>
            <a:endParaRPr lang="en-US"/>
          </a:p>
        </c:txPr>
        <c:crossAx val="89377792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279330127981789E-2"/>
          <c:y val="6.2226808512803641E-2"/>
          <c:w val="0.91776798364806167"/>
          <c:h val="0.73231021023950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Total, under 65</c:v>
                </c:pt>
                <c:pt idx="1">
                  <c:v>Under 19</c:v>
                </c:pt>
                <c:pt idx="2">
                  <c:v>19-25</c:v>
                </c:pt>
                <c:pt idx="3">
                  <c:v>26-34</c:v>
                </c:pt>
                <c:pt idx="4">
                  <c:v>35-44</c:v>
                </c:pt>
                <c:pt idx="5">
                  <c:v>45-64</c:v>
                </c:pt>
                <c:pt idx="7">
                  <c:v>Total, 18-64</c:v>
                </c:pt>
                <c:pt idx="8">
                  <c:v>Worked full time, year round</c:v>
                </c:pt>
                <c:pt idx="9">
                  <c:v>Less than full time, year round</c:v>
                </c:pt>
                <c:pt idx="10">
                  <c:v>Did not work at least one week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15.3</c:v>
                </c:pt>
                <c:pt idx="1">
                  <c:v>7.5</c:v>
                </c:pt>
                <c:pt idx="2">
                  <c:v>22.1</c:v>
                </c:pt>
                <c:pt idx="3">
                  <c:v>23.7</c:v>
                </c:pt>
                <c:pt idx="4">
                  <c:v>18.899999999999999</c:v>
                </c:pt>
                <c:pt idx="5">
                  <c:v>14.6</c:v>
                </c:pt>
                <c:pt idx="7">
                  <c:v>18.3</c:v>
                </c:pt>
                <c:pt idx="8">
                  <c:v>13.9</c:v>
                </c:pt>
                <c:pt idx="9">
                  <c:v>24</c:v>
                </c:pt>
                <c:pt idx="10">
                  <c:v>22.2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Total, under 65</c:v>
                </c:pt>
                <c:pt idx="1">
                  <c:v>Under 19</c:v>
                </c:pt>
                <c:pt idx="2">
                  <c:v>19-25</c:v>
                </c:pt>
                <c:pt idx="3">
                  <c:v>26-34</c:v>
                </c:pt>
                <c:pt idx="4">
                  <c:v>35-44</c:v>
                </c:pt>
                <c:pt idx="5">
                  <c:v>45-64</c:v>
                </c:pt>
                <c:pt idx="7">
                  <c:v>Total, 18-64</c:v>
                </c:pt>
                <c:pt idx="8">
                  <c:v>Worked full time, year round</c:v>
                </c:pt>
                <c:pt idx="9">
                  <c:v>Less than full time, year round</c:v>
                </c:pt>
                <c:pt idx="10">
                  <c:v>Did not work at least one week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12</c:v>
                </c:pt>
                <c:pt idx="1">
                  <c:v>6.2</c:v>
                </c:pt>
                <c:pt idx="2">
                  <c:v>17.100000000000001</c:v>
                </c:pt>
                <c:pt idx="3">
                  <c:v>18.2</c:v>
                </c:pt>
                <c:pt idx="4">
                  <c:v>15.4</c:v>
                </c:pt>
                <c:pt idx="5">
                  <c:v>11</c:v>
                </c:pt>
                <c:pt idx="7">
                  <c:v>14.2</c:v>
                </c:pt>
                <c:pt idx="8">
                  <c:v>11.2</c:v>
                </c:pt>
                <c:pt idx="9">
                  <c:v>17.7</c:v>
                </c:pt>
                <c:pt idx="10">
                  <c:v>17.3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421568"/>
        <c:axId val="95423104"/>
      </c:barChart>
      <c:catAx>
        <c:axId val="95421568"/>
        <c:scaling>
          <c:orientation val="minMax"/>
        </c:scaling>
        <c:delete val="0"/>
        <c:axPos val="b"/>
        <c:majorTickMark val="out"/>
        <c:minorTickMark val="none"/>
        <c:tickLblPos val="nextTo"/>
        <c:crossAx val="95423104"/>
        <c:crosses val="autoZero"/>
        <c:auto val="1"/>
        <c:lblAlgn val="ctr"/>
        <c:lblOffset val="100"/>
        <c:noMultiLvlLbl val="0"/>
      </c:catAx>
      <c:valAx>
        <c:axId val="95423104"/>
        <c:scaling>
          <c:orientation val="minMax"/>
          <c:max val="50"/>
        </c:scaling>
        <c:delete val="0"/>
        <c:axPos val="l"/>
        <c:numFmt formatCode="0.0" sourceLinked="1"/>
        <c:majorTickMark val="out"/>
        <c:minorTickMark val="none"/>
        <c:tickLblPos val="nextTo"/>
        <c:crossAx val="95421568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34264383434371587"/>
          <c:y val="4.3243127490208776E-2"/>
          <c:w val="0.41435323903096177"/>
          <c:h val="9.995600491817685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155537090526999E-2"/>
          <c:y val="5.1274391770326E-2"/>
          <c:w val="0.934615323342323"/>
          <c:h val="0.8499567032004390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txPr>
              <a:bodyPr/>
              <a:lstStyle/>
              <a:p>
                <a:pPr>
                  <a:defRPr sz="13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Total</c:v>
                </c:pt>
                <c:pt idx="2">
                  <c:v>White</c:v>
                </c:pt>
                <c:pt idx="3">
                  <c:v>African American</c:v>
                </c:pt>
                <c:pt idx="4">
                  <c:v>Latino</c:v>
                </c:pt>
                <c:pt idx="6">
                  <c:v>Below 100% FPL</c:v>
                </c:pt>
                <c:pt idx="7">
                  <c:v>100% to 249% FPL</c:v>
                </c:pt>
                <c:pt idx="8">
                  <c:v>250% to 399% FPL</c:v>
                </c:pt>
                <c:pt idx="9">
                  <c:v>400% FPL or more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15.3</c:v>
                </c:pt>
                <c:pt idx="2">
                  <c:v>14.8</c:v>
                </c:pt>
                <c:pt idx="3">
                  <c:v>17.2</c:v>
                </c:pt>
                <c:pt idx="4">
                  <c:v>25.6</c:v>
                </c:pt>
                <c:pt idx="6">
                  <c:v>26.9</c:v>
                </c:pt>
                <c:pt idx="7">
                  <c:v>23.2</c:v>
                </c:pt>
                <c:pt idx="8">
                  <c:v>12.5</c:v>
                </c:pt>
                <c:pt idx="9">
                  <c:v>6.3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3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Total</c:v>
                </c:pt>
                <c:pt idx="2">
                  <c:v>White</c:v>
                </c:pt>
                <c:pt idx="3">
                  <c:v>African American</c:v>
                </c:pt>
                <c:pt idx="4">
                  <c:v>Latino</c:v>
                </c:pt>
                <c:pt idx="6">
                  <c:v>Below 100% FPL</c:v>
                </c:pt>
                <c:pt idx="7">
                  <c:v>100% to 249% FPL</c:v>
                </c:pt>
                <c:pt idx="8">
                  <c:v>250% to 399% FPL</c:v>
                </c:pt>
                <c:pt idx="9">
                  <c:v>400% FPL or more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12</c:v>
                </c:pt>
                <c:pt idx="2">
                  <c:v>11.8</c:v>
                </c:pt>
                <c:pt idx="3">
                  <c:v>12.7</c:v>
                </c:pt>
                <c:pt idx="4">
                  <c:v>20.9</c:v>
                </c:pt>
                <c:pt idx="6">
                  <c:v>21</c:v>
                </c:pt>
                <c:pt idx="7">
                  <c:v>17.100000000000001</c:v>
                </c:pt>
                <c:pt idx="8">
                  <c:v>10.7</c:v>
                </c:pt>
                <c:pt idx="9">
                  <c:v>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519104"/>
        <c:axId val="95520640"/>
      </c:barChart>
      <c:catAx>
        <c:axId val="9551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95520640"/>
        <c:crosses val="autoZero"/>
        <c:auto val="1"/>
        <c:lblAlgn val="ctr"/>
        <c:lblOffset val="100"/>
        <c:noMultiLvlLbl val="0"/>
      </c:catAx>
      <c:valAx>
        <c:axId val="95520640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95519104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30359767407457983"/>
          <c:y val="1.786345397701242E-2"/>
          <c:w val="0.46177061641575345"/>
          <c:h val="7.5427033048644634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0.61062</cdr:x>
      <cdr:y>0.20671</cdr:y>
    </cdr:from>
    <cdr:to>
      <cdr:x>0.61062</cdr:x>
      <cdr:y>0.69146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5257800" y="974949"/>
          <a:ext cx="0" cy="22863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43369"/>
            <a:ext cx="2025227" cy="53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D815A-398D-4B11-9D4C-67754DBB8CF5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99D2E-8107-4DA6-AD87-3BA2215A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9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06A7B-6C69-4088-8B3A-79370FC5894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06A7B-6C69-4088-8B3A-79370FC5894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8B529-4A1A-49BF-8C9D-266BD9008E0C}" type="slidenum">
              <a:rPr lang="en-US"/>
              <a:pPr/>
              <a:t>4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8849E-59FB-4CBD-9B75-4C472D9325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63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181" y="6476060"/>
            <a:ext cx="6581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Source</a:t>
            </a:r>
            <a:r>
              <a:rPr lang="en-US" sz="1200" dirty="0"/>
              <a:t>: U.S. Census Bureau, 2013 and 2014 </a:t>
            </a:r>
            <a:r>
              <a:rPr lang="en-US" sz="1200" dirty="0" smtClean="0"/>
              <a:t>Current Population Survey Reports</a:t>
            </a:r>
            <a:endParaRPr lang="en-US" sz="1200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568042305"/>
              </p:ext>
            </p:extLst>
          </p:nvPr>
        </p:nvGraphicFramePr>
        <p:xfrm>
          <a:off x="132905" y="1072842"/>
          <a:ext cx="8915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743200" y="5800381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Among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270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million people under age 65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23940" y="772163"/>
            <a:ext cx="32146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 smtClean="0">
                <a:latin typeface="Calibri" panose="020F0502020204030204" pitchFamily="34" charset="0"/>
              </a:rPr>
              <a:t>Millions, under age 65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533400" y="0"/>
            <a:ext cx="8229600" cy="1079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Exhibit 1. More </a:t>
            </a:r>
            <a:r>
              <a:rPr lang="en-US" kern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Than </a:t>
            </a:r>
            <a:r>
              <a:rPr lang="en-US" kern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16 Million </a:t>
            </a:r>
            <a:r>
              <a:rPr lang="en-US" kern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More People </a:t>
            </a:r>
            <a:r>
              <a:rPr lang="en-US" kern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Under Age 65 Purchased Coverage on Their Own </a:t>
            </a:r>
            <a:r>
              <a:rPr lang="en-US" kern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or </a:t>
            </a:r>
            <a:r>
              <a:rPr lang="en-US" kern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Enrolled in Medicaid, </a:t>
            </a:r>
            <a:r>
              <a:rPr lang="en-US" kern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2013–2014</a:t>
            </a:r>
            <a:endParaRPr lang="en-US" kern="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eaLnBrk="1" hangingPunct="1"/>
            <a:endParaRPr lang="en-US" kern="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21326"/>
            <a:ext cx="9144000" cy="1061829"/>
          </a:xfrm>
          <a:noFill/>
        </p:spPr>
        <p:txBody>
          <a:bodyPr tIns="91440" anchorCtr="1"/>
          <a:lstStyle/>
          <a:p>
            <a:pPr algn="ctr"/>
            <a:r>
              <a:rPr lang="en-US" sz="2000" b="1" dirty="0" smtClean="0">
                <a:ea typeface="ＭＳ Ｐゴシック" pitchFamily="34" charset="-128"/>
              </a:rPr>
              <a:t>Exhibit 2. Uninsured Rate Among Working Age Adults Working Less </a:t>
            </a:r>
            <a:r>
              <a:rPr lang="en-US" sz="2000" b="1" dirty="0" smtClean="0">
                <a:ea typeface="ＭＳ Ｐゴシック" pitchFamily="34" charset="-128"/>
              </a:rPr>
              <a:t>Than Full Time </a:t>
            </a:r>
            <a:r>
              <a:rPr lang="en-US" sz="2000" b="1" dirty="0" smtClean="0">
                <a:ea typeface="ＭＳ Ｐゴシック" pitchFamily="34" charset="-128"/>
              </a:rPr>
              <a:t>Fell More </a:t>
            </a:r>
            <a:r>
              <a:rPr lang="en-US" sz="2000" b="1" dirty="0" smtClean="0">
                <a:ea typeface="ＭＳ Ｐゴシック" pitchFamily="34" charset="-128"/>
              </a:rPr>
              <a:t>Than </a:t>
            </a:r>
            <a:r>
              <a:rPr lang="en-US" sz="2000" b="1" dirty="0" smtClean="0">
                <a:ea typeface="ＭＳ Ｐゴシック" pitchFamily="34" charset="-128"/>
              </a:rPr>
              <a:t>6 Percentage Points, </a:t>
            </a:r>
            <a:r>
              <a:rPr lang="en-US" sz="2000" b="1" dirty="0" smtClean="0">
                <a:ea typeface="ＭＳ Ｐゴシック" pitchFamily="34" charset="-128"/>
              </a:rPr>
              <a:t>2013–2014</a:t>
            </a:r>
            <a:r>
              <a:rPr lang="en-US" sz="2000" b="1" dirty="0" smtClean="0">
                <a:ea typeface="ＭＳ Ｐゴシック" pitchFamily="34" charset="-128"/>
              </a:rPr>
              <a:t/>
            </a:r>
            <a:br>
              <a:rPr lang="en-US" sz="2000" b="1" dirty="0" smtClean="0">
                <a:ea typeface="ＭＳ Ｐゴシック" pitchFamily="34" charset="-128"/>
              </a:rPr>
            </a:br>
            <a:endParaRPr lang="en-US" sz="2000" b="1" dirty="0" smtClean="0">
              <a:ea typeface="ＭＳ Ｐゴシック" pitchFamily="34" charset="-128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95480" y="838200"/>
            <a:ext cx="3214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>
                <a:latin typeface="Calibri" panose="020F0502020204030204" pitchFamily="34" charset="0"/>
              </a:rPr>
              <a:t>Percent </a:t>
            </a:r>
            <a:r>
              <a:rPr lang="en-US" sz="1400" b="1" dirty="0" smtClean="0">
                <a:latin typeface="Calibri" panose="020F0502020204030204" pitchFamily="34" charset="0"/>
              </a:rPr>
              <a:t>under age 65 who were uninsured all year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378368282"/>
              </p:ext>
            </p:extLst>
          </p:nvPr>
        </p:nvGraphicFramePr>
        <p:xfrm>
          <a:off x="228600" y="1311051"/>
          <a:ext cx="8610600" cy="471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410200" y="848299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 smtClean="0">
                <a:latin typeface="Calibri" panose="020F0502020204030204" pitchFamily="34" charset="0"/>
              </a:rPr>
              <a:t>Percent ages 18-64 who were uninsured all year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5638284"/>
            <a:ext cx="54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Arial" panose="020B0604020202020204" pitchFamily="34" charset="0"/>
              </a:rPr>
              <a:t>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54235" y="5630482"/>
            <a:ext cx="1799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Arial" panose="020B0604020202020204" pitchFamily="34" charset="0"/>
              </a:rPr>
              <a:t>Work Experience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181" y="6476060"/>
            <a:ext cx="6581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Source</a:t>
            </a:r>
            <a:r>
              <a:rPr lang="en-US" sz="1200" dirty="0"/>
              <a:t>: U.S. Census Bureau, 2013 and 2014 </a:t>
            </a:r>
            <a:r>
              <a:rPr lang="en-US" sz="1200" dirty="0" smtClean="0"/>
              <a:t>Current Population Survey Reports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3888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280160"/>
          </a:xfrm>
        </p:spPr>
        <p:txBody>
          <a:bodyPr anchor="t">
            <a:noAutofit/>
          </a:bodyPr>
          <a:lstStyle/>
          <a:p>
            <a:pPr algn="ctr"/>
            <a:r>
              <a:rPr lang="en-US" sz="2000" b="1" dirty="0"/>
              <a:t>Exhibit </a:t>
            </a:r>
            <a:r>
              <a:rPr lang="en-US" sz="2000" b="1" dirty="0" smtClean="0"/>
              <a:t>3. African-Americans and Latinos Made Significant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Coverage </a:t>
            </a:r>
            <a:r>
              <a:rPr lang="en-US" sz="2000" b="1" dirty="0" smtClean="0"/>
              <a:t>Gains, </a:t>
            </a:r>
            <a:r>
              <a:rPr lang="en-US" sz="2000" b="1" dirty="0" smtClean="0"/>
              <a:t>2013–2014</a:t>
            </a:r>
            <a:endParaRPr lang="en-US" sz="2000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525122"/>
              </p:ext>
            </p:extLst>
          </p:nvPr>
        </p:nvGraphicFramePr>
        <p:xfrm>
          <a:off x="206700" y="1677888"/>
          <a:ext cx="8787900" cy="397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3200" y="5638284"/>
            <a:ext cx="1572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Arial" panose="020B0604020202020204" pitchFamily="34" charset="0"/>
              </a:rPr>
              <a:t>Race/Ethnicity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5480" y="1099810"/>
            <a:ext cx="3214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>
                <a:latin typeface="Calibri" panose="020F0502020204030204" pitchFamily="34" charset="0"/>
              </a:rPr>
              <a:t>Percent </a:t>
            </a:r>
            <a:r>
              <a:rPr lang="en-US" sz="1400" b="1" dirty="0" smtClean="0">
                <a:latin typeface="Calibri" panose="020F0502020204030204" pitchFamily="34" charset="0"/>
              </a:rPr>
              <a:t>under age 65 who were uninsured all year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5628051"/>
            <a:ext cx="890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Arial" panose="020B0604020202020204" pitchFamily="34" charset="0"/>
              </a:rPr>
              <a:t>Income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6396335"/>
            <a:ext cx="6581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Source</a:t>
            </a:r>
            <a:r>
              <a:rPr lang="en-US" sz="1200" dirty="0"/>
              <a:t>: U.S. Census Bureau, 2013 and 2014 </a:t>
            </a:r>
            <a:r>
              <a:rPr lang="en-US" sz="1200" dirty="0" smtClean="0"/>
              <a:t>Current Population Survey Reports and from CPS’s table creator at http</a:t>
            </a:r>
            <a:r>
              <a:rPr lang="en-US" sz="1200" dirty="0"/>
              <a:t>://www.census.gov/cps/data/cpstablecreator.html</a:t>
            </a:r>
          </a:p>
        </p:txBody>
      </p:sp>
    </p:spTree>
    <p:extLst>
      <p:ext uri="{BB962C8B-B14F-4D97-AF65-F5344CB8AC3E}">
        <p14:creationId xmlns:p14="http://schemas.microsoft.com/office/powerpoint/2010/main" val="40329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15" name="Rectangle 79"/>
          <p:cNvSpPr>
            <a:spLocks noChangeArrowheads="1"/>
          </p:cNvSpPr>
          <p:nvPr/>
        </p:nvSpPr>
        <p:spPr bwMode="auto">
          <a:xfrm>
            <a:off x="0" y="91440"/>
            <a:ext cx="914400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1"/>
          <a:lstStyle/>
          <a:p>
            <a:pPr algn="ctr"/>
            <a:r>
              <a:rPr lang="en-US" sz="2000" b="1" dirty="0" smtClean="0">
                <a:latin typeface="+mj-lt"/>
                <a:cs typeface="Arial" charset="0"/>
              </a:rPr>
              <a:t>Exhibit 4. Uninsured Rates Declined </a:t>
            </a:r>
            <a:r>
              <a:rPr lang="en-US" sz="2000" b="1" dirty="0">
                <a:latin typeface="+mj-lt"/>
                <a:cs typeface="Arial" charset="0"/>
              </a:rPr>
              <a:t>i</a:t>
            </a:r>
            <a:r>
              <a:rPr lang="en-US" sz="2000" b="1" dirty="0" smtClean="0">
                <a:latin typeface="+mj-lt"/>
                <a:cs typeface="Arial" charset="0"/>
              </a:rPr>
              <a:t>n </a:t>
            </a:r>
            <a:r>
              <a:rPr lang="en-US" sz="2000" b="1" dirty="0" smtClean="0">
                <a:latin typeface="+mj-lt"/>
                <a:cs typeface="Arial" charset="0"/>
              </a:rPr>
              <a:t>Every State, </a:t>
            </a:r>
            <a:r>
              <a:rPr lang="en-US" sz="2000" b="1" dirty="0" smtClean="0">
                <a:latin typeface="+mj-lt"/>
                <a:cs typeface="Arial" charset="0"/>
              </a:rPr>
              <a:t>2013–2014</a:t>
            </a:r>
            <a:endParaRPr lang="en-US" sz="2000" b="1" dirty="0">
              <a:latin typeface="+mj-lt"/>
              <a:cs typeface="Arial" charset="0"/>
            </a:endParaRPr>
          </a:p>
        </p:txBody>
      </p:sp>
      <p:sp>
        <p:nvSpPr>
          <p:cNvPr id="128" name="Rectangle 66"/>
          <p:cNvSpPr>
            <a:spLocks noChangeArrowheads="1"/>
          </p:cNvSpPr>
          <p:nvPr/>
        </p:nvSpPr>
        <p:spPr bwMode="auto">
          <a:xfrm>
            <a:off x="5562600" y="4724400"/>
            <a:ext cx="457200" cy="228600"/>
          </a:xfrm>
          <a:prstGeom prst="rect">
            <a:avLst/>
          </a:prstGeom>
          <a:solidFill>
            <a:srgbClr val="AB36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pitchFamily="34" charset="0"/>
              <a:cs typeface="Arial" charset="0"/>
            </a:endParaRP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81000" y="5181600"/>
            <a:ext cx="457200" cy="2286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pitchFamily="34" charset="0"/>
              <a:cs typeface="Arial" charset="0"/>
            </a:endParaRPr>
          </a:p>
        </p:txBody>
      </p:sp>
      <p:sp>
        <p:nvSpPr>
          <p:cNvPr id="136" name="Rectangle 66"/>
          <p:cNvSpPr>
            <a:spLocks noChangeArrowheads="1"/>
          </p:cNvSpPr>
          <p:nvPr/>
        </p:nvSpPr>
        <p:spPr bwMode="auto">
          <a:xfrm>
            <a:off x="381000" y="5562600"/>
            <a:ext cx="4572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pitchFamily="34" charset="0"/>
              <a:cs typeface="Arial" charset="0"/>
            </a:endParaRPr>
          </a:p>
        </p:txBody>
      </p:sp>
      <p:sp>
        <p:nvSpPr>
          <p:cNvPr id="188" name="Rectangle 66"/>
          <p:cNvSpPr>
            <a:spLocks noChangeArrowheads="1"/>
          </p:cNvSpPr>
          <p:nvPr/>
        </p:nvSpPr>
        <p:spPr bwMode="auto">
          <a:xfrm>
            <a:off x="381000" y="4800600"/>
            <a:ext cx="4572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pitchFamily="34" charset="0"/>
              <a:cs typeface="Arial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914400" y="5181600"/>
            <a:ext cx="2058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</a:t>
            </a:r>
            <a:r>
              <a:rPr lang="en-US" sz="1200" b="1" dirty="0" smtClean="0"/>
              <a:t>%</a:t>
            </a:r>
            <a:r>
              <a:rPr lang="en-US" sz="1200" dirty="0" smtClean="0"/>
              <a:t>–</a:t>
            </a:r>
            <a:r>
              <a:rPr lang="en-US" sz="1200" b="1" dirty="0" smtClean="0"/>
              <a:t>&lt;10.5% uninsured</a:t>
            </a:r>
            <a:endParaRPr lang="en-US" sz="1200" b="1" dirty="0"/>
          </a:p>
        </p:txBody>
      </p:sp>
      <p:sp>
        <p:nvSpPr>
          <p:cNvPr id="193" name="TextBox 192"/>
          <p:cNvSpPr txBox="1"/>
          <p:nvPr/>
        </p:nvSpPr>
        <p:spPr>
          <a:xfrm>
            <a:off x="914399" y="5562600"/>
            <a:ext cx="200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10.5%</a:t>
            </a:r>
            <a:r>
              <a:rPr lang="en-US" sz="1200" dirty="0" smtClean="0"/>
              <a:t>–</a:t>
            </a:r>
            <a:r>
              <a:rPr lang="en-US" sz="1200" b="1" u="sng" dirty="0" smtClean="0"/>
              <a:t>&lt;</a:t>
            </a:r>
            <a:r>
              <a:rPr lang="en-US" sz="1200" b="1" dirty="0" smtClean="0"/>
              <a:t>14% uninsured</a:t>
            </a:r>
            <a:endParaRPr lang="en-US" sz="1200" b="1" dirty="0"/>
          </a:p>
        </p:txBody>
      </p:sp>
      <p:sp>
        <p:nvSpPr>
          <p:cNvPr id="194" name="TextBox 193"/>
          <p:cNvSpPr txBox="1"/>
          <p:nvPr/>
        </p:nvSpPr>
        <p:spPr>
          <a:xfrm>
            <a:off x="6264275" y="4724400"/>
            <a:ext cx="1812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&gt;14% uninsured</a:t>
            </a:r>
            <a:endParaRPr lang="en-US" sz="1200" b="1" dirty="0"/>
          </a:p>
        </p:txBody>
      </p:sp>
      <p:sp>
        <p:nvSpPr>
          <p:cNvPr id="134" name="Text Box 4"/>
          <p:cNvSpPr txBox="1">
            <a:spLocks noChangeArrowheads="1"/>
          </p:cNvSpPr>
          <p:nvPr/>
        </p:nvSpPr>
        <p:spPr bwMode="auto">
          <a:xfrm>
            <a:off x="55352" y="6266239"/>
            <a:ext cx="6594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*Medicaid expansion status as of January 1, 2014. </a:t>
            </a:r>
          </a:p>
          <a:p>
            <a:r>
              <a:rPr lang="en-US" sz="1200" dirty="0" smtClean="0"/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U.S. Census Bureau, 2013 and </a:t>
            </a:r>
            <a:r>
              <a:rPr lang="en-US" sz="1200" dirty="0" smtClean="0"/>
              <a:t>2014 1-Year </a:t>
            </a:r>
            <a:r>
              <a:rPr lang="en-US" sz="1200" dirty="0" smtClean="0"/>
              <a:t>American Community Surveys. </a:t>
            </a:r>
          </a:p>
        </p:txBody>
      </p:sp>
      <p:sp>
        <p:nvSpPr>
          <p:cNvPr id="137" name="Rectangle 66"/>
          <p:cNvSpPr>
            <a:spLocks noChangeArrowheads="1"/>
          </p:cNvSpPr>
          <p:nvPr/>
        </p:nvSpPr>
        <p:spPr bwMode="auto">
          <a:xfrm>
            <a:off x="5562600" y="5105400"/>
            <a:ext cx="457200" cy="228600"/>
          </a:xfrm>
          <a:prstGeom prst="rect">
            <a:avLst/>
          </a:prstGeom>
          <a:pattFill prst="pct9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Verdana" pitchFamily="34" charset="0"/>
              <a:cs typeface="Arial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245225" y="5105400"/>
            <a:ext cx="1831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 expanding Medicaid*</a:t>
            </a:r>
            <a:endParaRPr lang="en-US" sz="12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914400" y="4800600"/>
            <a:ext cx="1755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3%</a:t>
            </a:r>
            <a:r>
              <a:rPr lang="en-US" sz="1200" dirty="0" smtClean="0"/>
              <a:t>–</a:t>
            </a:r>
            <a:r>
              <a:rPr lang="en-US" sz="1200" b="1" dirty="0" smtClean="0"/>
              <a:t>&lt;8% uninsured</a:t>
            </a:r>
            <a:endParaRPr lang="en-US" sz="1200" b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1941513" y="1219200"/>
            <a:ext cx="877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2013</a:t>
            </a:r>
            <a:endParaRPr lang="en-US" b="1" dirty="0"/>
          </a:p>
        </p:txBody>
      </p:sp>
      <p:sp>
        <p:nvSpPr>
          <p:cNvPr id="187" name="TextBox 186"/>
          <p:cNvSpPr txBox="1"/>
          <p:nvPr/>
        </p:nvSpPr>
        <p:spPr>
          <a:xfrm>
            <a:off x="6292850" y="1230868"/>
            <a:ext cx="877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2014</a:t>
            </a:r>
            <a:endParaRPr lang="en-US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923" y="1710154"/>
            <a:ext cx="4534640" cy="27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" y="1710154"/>
            <a:ext cx="4521373" cy="273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5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1830</TotalTime>
  <Words>213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CMWF_template_5-2014_white_bg</vt:lpstr>
      <vt:lpstr>PowerPoint Presentation</vt:lpstr>
      <vt:lpstr>Exhibit 2. Uninsured Rate Among Working Age Adults Working Less Than Full Time Fell More Than 6 Percentage Points, 2013–2014 </vt:lpstr>
      <vt:lpstr>Exhibit 3. African-Americans and Latinos Made Significant  Coverage Gains, 2013–2014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Number of Uninsured Drops by 1.3 Million People</dc:title>
  <dc:creator>Petra W. Rasmussen</dc:creator>
  <cp:lastModifiedBy>Christine F. Haran</cp:lastModifiedBy>
  <cp:revision>92</cp:revision>
  <cp:lastPrinted>2014-09-16T15:11:23Z</cp:lastPrinted>
  <dcterms:created xsi:type="dcterms:W3CDTF">2014-08-18T16:02:32Z</dcterms:created>
  <dcterms:modified xsi:type="dcterms:W3CDTF">2015-09-16T19:21:40Z</dcterms:modified>
</cp:coreProperties>
</file>